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67" r:id="rId3"/>
    <p:sldId id="268" r:id="rId4"/>
    <p:sldId id="269" r:id="rId5"/>
    <p:sldId id="270" r:id="rId6"/>
    <p:sldId id="271" r:id="rId7"/>
    <p:sldId id="272" r:id="rId8"/>
    <p:sldId id="263" r:id="rId9"/>
    <p:sldId id="273"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717646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215988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32039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859107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2908432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424439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927835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761227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14124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4197750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6C94E71-4ADE-41F5-B7AD-D5F21A52FC19}" type="datetimeFigureOut">
              <a:rPr lang="zh-CN" altLang="en-US" smtClean="0"/>
              <a:t>2022/2/7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4280109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94E71-4ADE-41F5-B7AD-D5F21A52FC19}" type="datetimeFigureOut">
              <a:rPr lang="zh-CN" altLang="en-US" smtClean="0"/>
              <a:t>2022/2/7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F49CE1-5B60-4D32-84BB-BCE2F1C362B4}" type="slidenum">
              <a:rPr lang="zh-CN" altLang="en-US" smtClean="0"/>
              <a:t>‹#›</a:t>
            </a:fld>
            <a:endParaRPr lang="zh-CN" altLang="en-US"/>
          </a:p>
        </p:txBody>
      </p:sp>
    </p:spTree>
    <p:extLst>
      <p:ext uri="{BB962C8B-B14F-4D97-AF65-F5344CB8AC3E}">
        <p14:creationId xmlns:p14="http://schemas.microsoft.com/office/powerpoint/2010/main" val="1639151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00863" y="2071408"/>
            <a:ext cx="6596678" cy="5201424"/>
          </a:xfrm>
          <a:prstGeom prst="rect">
            <a:avLst/>
          </a:prstGeom>
          <a:noFill/>
        </p:spPr>
        <p:txBody>
          <a:bodyPr wrap="none" lIns="91440" tIns="45720" rIns="91440" bIns="45720">
            <a:spAutoFit/>
          </a:bodyPr>
          <a:lstStyle/>
          <a:p>
            <a:pPr algn="ctr"/>
            <a:r>
              <a:rPr lang="en-US" altLang="zh-CN" sz="166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M7 U2</a:t>
            </a:r>
          </a:p>
          <a:p>
            <a:pPr algn="ctr"/>
            <a:endParaRPr lang="zh-CN" altLang="en-US" sz="166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1843870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EAC20B6-CFC2-45DB-B3E8-4C40BB98627E}"/>
              </a:ext>
            </a:extLst>
          </p:cNvPr>
          <p:cNvSpPr txBox="1"/>
          <p:nvPr/>
        </p:nvSpPr>
        <p:spPr>
          <a:xfrm>
            <a:off x="348343" y="304800"/>
            <a:ext cx="11625943" cy="5016758"/>
          </a:xfrm>
          <a:prstGeom prst="rect">
            <a:avLst/>
          </a:prstGeom>
          <a:noFill/>
        </p:spPr>
        <p:txBody>
          <a:bodyPr wrap="square">
            <a:spAutoFit/>
          </a:bodyPr>
          <a:lstStyle/>
          <a:p>
            <a:pPr marL="342900" lvl="0" indent="-342900" algn="just">
              <a:buFont typeface="+mj-lt"/>
              <a:buAutoNum type="arabicPeriod"/>
            </a:pP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a ___________ (potential) deadly virus </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buFont typeface="+mj-lt"/>
              <a:buAutoNum type="arabicPeriod"/>
            </a:pP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the sharp __________ (accelerate) in job losses</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buFont typeface="+mj-lt"/>
              <a:buAutoNum type="arabicPeriod"/>
            </a:pP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mass _________ (produce)</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buFont typeface="+mj-lt"/>
              <a:buAutoNum type="arabicPeriod"/>
            </a:pP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inform him of the ____________ (arrange) for his trip in Italy</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buFont typeface="+mj-lt"/>
              <a:buAutoNum type="arabicPeriod"/>
            </a:pP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insurance against __________ (sick) and unemployment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buFont typeface="+mj-lt"/>
              <a:buAutoNum type="arabicPeriod"/>
            </a:pP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try ______ all the equipment before setting up the experiment / subscribe ____ animal protection</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buFont typeface="+mj-lt"/>
              <a:buAutoNum type="arabicPeriod"/>
            </a:pP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The ________ (chemistry) analyzed the new medicine and found it had side ________(affect).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buFont typeface="+mj-lt"/>
              <a:buAutoNum type="arabicPeriod"/>
            </a:pP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Walking is extremely ________(benefit) to your body shape.</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a:extLst>
              <a:ext uri="{FF2B5EF4-FFF2-40B4-BE49-F238E27FC236}">
                <a16:creationId xmlns:a16="http://schemas.microsoft.com/office/drawing/2014/main" id="{20A82AED-F8C3-4218-9DCF-7329E43EFFD2}"/>
              </a:ext>
            </a:extLst>
          </p:cNvPr>
          <p:cNvSpPr/>
          <p:nvPr/>
        </p:nvSpPr>
        <p:spPr>
          <a:xfrm>
            <a:off x="1385454" y="304800"/>
            <a:ext cx="182133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potentially</a:t>
            </a:r>
            <a:endParaRPr lang="zh-CN" altLang="en-US" dirty="0">
              <a:solidFill>
                <a:srgbClr val="C00000"/>
              </a:solidFill>
            </a:endParaRPr>
          </a:p>
        </p:txBody>
      </p:sp>
      <p:sp>
        <p:nvSpPr>
          <p:cNvPr id="7" name="矩形 6">
            <a:extLst>
              <a:ext uri="{FF2B5EF4-FFF2-40B4-BE49-F238E27FC236}">
                <a16:creationId xmlns:a16="http://schemas.microsoft.com/office/drawing/2014/main" id="{2E03FC24-46B3-4D57-BDA1-F6CC75C65CA5}"/>
              </a:ext>
            </a:extLst>
          </p:cNvPr>
          <p:cNvSpPr/>
          <p:nvPr/>
        </p:nvSpPr>
        <p:spPr>
          <a:xfrm>
            <a:off x="2422565" y="828020"/>
            <a:ext cx="3382657"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acceleration               </a:t>
            </a:r>
            <a:endParaRPr lang="zh-CN" altLang="en-US" dirty="0">
              <a:solidFill>
                <a:srgbClr val="C00000"/>
              </a:solidFill>
            </a:endParaRPr>
          </a:p>
        </p:txBody>
      </p:sp>
      <p:sp>
        <p:nvSpPr>
          <p:cNvPr id="8" name="矩形 7">
            <a:extLst>
              <a:ext uri="{FF2B5EF4-FFF2-40B4-BE49-F238E27FC236}">
                <a16:creationId xmlns:a16="http://schemas.microsoft.com/office/drawing/2014/main" id="{19DE0911-C0D0-46E4-A17A-EEA5FDBA7F2C}"/>
              </a:ext>
            </a:extLst>
          </p:cNvPr>
          <p:cNvSpPr/>
          <p:nvPr/>
        </p:nvSpPr>
        <p:spPr>
          <a:xfrm>
            <a:off x="1682337" y="1274832"/>
            <a:ext cx="322229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production               </a:t>
            </a:r>
            <a:endParaRPr lang="zh-CN" altLang="en-US" dirty="0">
              <a:solidFill>
                <a:srgbClr val="C00000"/>
              </a:solidFill>
            </a:endParaRPr>
          </a:p>
        </p:txBody>
      </p:sp>
      <p:sp>
        <p:nvSpPr>
          <p:cNvPr id="9" name="矩形 8">
            <a:extLst>
              <a:ext uri="{FF2B5EF4-FFF2-40B4-BE49-F238E27FC236}">
                <a16:creationId xmlns:a16="http://schemas.microsoft.com/office/drawing/2014/main" id="{E2268805-C8CA-413A-ACEF-A52D675EE5B6}"/>
              </a:ext>
            </a:extLst>
          </p:cNvPr>
          <p:cNvSpPr/>
          <p:nvPr/>
        </p:nvSpPr>
        <p:spPr>
          <a:xfrm>
            <a:off x="3904716" y="1798052"/>
            <a:ext cx="3345788"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arrangement             </a:t>
            </a:r>
            <a:endParaRPr lang="zh-CN" altLang="en-US" dirty="0">
              <a:solidFill>
                <a:srgbClr val="C00000"/>
              </a:solidFill>
            </a:endParaRPr>
          </a:p>
        </p:txBody>
      </p:sp>
      <p:sp>
        <p:nvSpPr>
          <p:cNvPr id="10" name="矩形 9">
            <a:extLst>
              <a:ext uri="{FF2B5EF4-FFF2-40B4-BE49-F238E27FC236}">
                <a16:creationId xmlns:a16="http://schemas.microsoft.com/office/drawing/2014/main" id="{3BB6FAC2-2B30-4EC2-A28D-CBEB6C86C4C1}"/>
              </a:ext>
            </a:extLst>
          </p:cNvPr>
          <p:cNvSpPr/>
          <p:nvPr/>
        </p:nvSpPr>
        <p:spPr>
          <a:xfrm>
            <a:off x="3641765" y="2313287"/>
            <a:ext cx="142058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sickness</a:t>
            </a:r>
            <a:endParaRPr lang="zh-CN" altLang="en-US" dirty="0">
              <a:solidFill>
                <a:srgbClr val="C00000"/>
              </a:solidFill>
            </a:endParaRPr>
          </a:p>
        </p:txBody>
      </p:sp>
      <p:sp>
        <p:nvSpPr>
          <p:cNvPr id="11" name="矩形 10">
            <a:extLst>
              <a:ext uri="{FF2B5EF4-FFF2-40B4-BE49-F238E27FC236}">
                <a16:creationId xmlns:a16="http://schemas.microsoft.com/office/drawing/2014/main" id="{E51E2FC1-D259-4830-8BA9-CC29C229F9F7}"/>
              </a:ext>
            </a:extLst>
          </p:cNvPr>
          <p:cNvSpPr/>
          <p:nvPr/>
        </p:nvSpPr>
        <p:spPr>
          <a:xfrm>
            <a:off x="1710050" y="2774975"/>
            <a:ext cx="684803"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out</a:t>
            </a:r>
            <a:endParaRPr lang="zh-CN" altLang="en-US" dirty="0">
              <a:solidFill>
                <a:srgbClr val="C00000"/>
              </a:solidFill>
            </a:endParaRPr>
          </a:p>
        </p:txBody>
      </p:sp>
      <p:sp>
        <p:nvSpPr>
          <p:cNvPr id="12" name="矩形 11">
            <a:extLst>
              <a:ext uri="{FF2B5EF4-FFF2-40B4-BE49-F238E27FC236}">
                <a16:creationId xmlns:a16="http://schemas.microsoft.com/office/drawing/2014/main" id="{A9F9BC37-FD06-4CF3-B37E-8BFA4F8652CB}"/>
              </a:ext>
            </a:extLst>
          </p:cNvPr>
          <p:cNvSpPr/>
          <p:nvPr/>
        </p:nvSpPr>
        <p:spPr>
          <a:xfrm>
            <a:off x="2296120" y="3290210"/>
            <a:ext cx="484428"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to</a:t>
            </a:r>
            <a:endPar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矩形 12">
            <a:extLst>
              <a:ext uri="{FF2B5EF4-FFF2-40B4-BE49-F238E27FC236}">
                <a16:creationId xmlns:a16="http://schemas.microsoft.com/office/drawing/2014/main" id="{97ACE8F2-B982-4005-AC6F-B95E18C31784}"/>
              </a:ext>
            </a:extLst>
          </p:cNvPr>
          <p:cNvSpPr/>
          <p:nvPr/>
        </p:nvSpPr>
        <p:spPr>
          <a:xfrm>
            <a:off x="1385454" y="3751898"/>
            <a:ext cx="1949573"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chemists     </a:t>
            </a:r>
            <a:endParaRPr lang="zh-CN" altLang="en-US" dirty="0">
              <a:solidFill>
                <a:srgbClr val="C00000"/>
              </a:solidFill>
            </a:endParaRPr>
          </a:p>
        </p:txBody>
      </p:sp>
      <p:sp>
        <p:nvSpPr>
          <p:cNvPr id="14" name="矩形 13">
            <a:extLst>
              <a:ext uri="{FF2B5EF4-FFF2-40B4-BE49-F238E27FC236}">
                <a16:creationId xmlns:a16="http://schemas.microsoft.com/office/drawing/2014/main" id="{8A44C7F0-AE72-4E3D-B117-D4C383D2103D}"/>
              </a:ext>
            </a:extLst>
          </p:cNvPr>
          <p:cNvSpPr/>
          <p:nvPr/>
        </p:nvSpPr>
        <p:spPr>
          <a:xfrm>
            <a:off x="2194953" y="4267133"/>
            <a:ext cx="1430200"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effects   </a:t>
            </a:r>
            <a:endParaRPr lang="zh-CN" altLang="en-US" dirty="0">
              <a:solidFill>
                <a:srgbClr val="C00000"/>
              </a:solidFill>
            </a:endParaRPr>
          </a:p>
        </p:txBody>
      </p:sp>
      <p:sp>
        <p:nvSpPr>
          <p:cNvPr id="15" name="矩形 14">
            <a:extLst>
              <a:ext uri="{FF2B5EF4-FFF2-40B4-BE49-F238E27FC236}">
                <a16:creationId xmlns:a16="http://schemas.microsoft.com/office/drawing/2014/main" id="{BA26A260-5387-4265-BBCD-837746278A56}"/>
              </a:ext>
            </a:extLst>
          </p:cNvPr>
          <p:cNvSpPr/>
          <p:nvPr/>
        </p:nvSpPr>
        <p:spPr>
          <a:xfrm>
            <a:off x="4207822" y="4549171"/>
            <a:ext cx="2018501"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beneficial    </a:t>
            </a:r>
            <a:endParaRPr lang="zh-CN" altLang="en-US" dirty="0">
              <a:solidFill>
                <a:srgbClr val="C00000"/>
              </a:solidFill>
            </a:endParaRPr>
          </a:p>
        </p:txBody>
      </p:sp>
    </p:spTree>
    <p:extLst>
      <p:ext uri="{BB962C8B-B14F-4D97-AF65-F5344CB8AC3E}">
        <p14:creationId xmlns:p14="http://schemas.microsoft.com/office/powerpoint/2010/main" val="271457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90BF738-AAE1-408B-A050-64F69E5C3DD1}"/>
              </a:ext>
            </a:extLst>
          </p:cNvPr>
          <p:cNvSpPr txBox="1"/>
          <p:nvPr/>
        </p:nvSpPr>
        <p:spPr>
          <a:xfrm>
            <a:off x="315685" y="0"/>
            <a:ext cx="10798629" cy="6986528"/>
          </a:xfrm>
          <a:prstGeom prst="rect">
            <a:avLst/>
          </a:prstGeom>
          <a:noFill/>
        </p:spPr>
        <p:txBody>
          <a:bodyPr wrap="square">
            <a:spAutoFit/>
          </a:bodyPr>
          <a:lstStyle/>
          <a:p>
            <a:pPr marL="514350" lvl="0" indent="-514350" algn="just">
              <a:buFont typeface="+mj-lt"/>
              <a:buAutoNum type="arabicPeriod" startAt="9"/>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Foreign visitors are required to be ________(possess) of / in ________(possess) of a passport.</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9"/>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A cool shower wakes up the body and boosts __________ (circulate). </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9"/>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The _________ (normal) bleeding is your body's warning of danger.</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9"/>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He stared in _____________ (astonish) at the stranger.</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9"/>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__________ should complete one ___________ form when _________ for a job. (apply)</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9"/>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They are extremely important in the safe and _________ (effect) running of our </a:t>
            </a:r>
            <a:r>
              <a:rPr lang="en-US" altLang="zh-CN" sz="3200" kern="100" dirty="0" err="1">
                <a:latin typeface="Times New Roman" panose="02020603050405020304" pitchFamily="18" charset="0"/>
                <a:ea typeface="等线" panose="02010600030101010101" pitchFamily="2" charset="-122"/>
                <a:cs typeface="Times New Roman" panose="02020603050405020304" pitchFamily="18" charset="0"/>
              </a:rPr>
              <a:t>programmes</a:t>
            </a: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9"/>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Many youngsters now measure their status by how much public _________ (approve) they get online, often through "likes".</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EE36FD01-D7B7-499F-B5B6-6280DC3EFC92}"/>
              </a:ext>
            </a:extLst>
          </p:cNvPr>
          <p:cNvSpPr/>
          <p:nvPr/>
        </p:nvSpPr>
        <p:spPr>
          <a:xfrm>
            <a:off x="6613565" y="0"/>
            <a:ext cx="1640193"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possessed</a:t>
            </a:r>
            <a:endParaRPr lang="zh-CN" altLang="en-US" dirty="0">
              <a:solidFill>
                <a:srgbClr val="C00000"/>
              </a:solidFill>
            </a:endParaRPr>
          </a:p>
        </p:txBody>
      </p:sp>
      <p:sp>
        <p:nvSpPr>
          <p:cNvPr id="5" name="矩形 4">
            <a:extLst>
              <a:ext uri="{FF2B5EF4-FFF2-40B4-BE49-F238E27FC236}">
                <a16:creationId xmlns:a16="http://schemas.microsoft.com/office/drawing/2014/main" id="{148E057E-23B9-4DDE-AE10-210969EA4DAF}"/>
              </a:ext>
            </a:extLst>
          </p:cNvPr>
          <p:cNvSpPr/>
          <p:nvPr/>
        </p:nvSpPr>
        <p:spPr>
          <a:xfrm>
            <a:off x="436874" y="523220"/>
            <a:ext cx="1850186"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possession </a:t>
            </a:r>
            <a:endParaRPr lang="zh-CN" altLang="en-US" dirty="0">
              <a:solidFill>
                <a:srgbClr val="C00000"/>
              </a:solidFill>
            </a:endParaRPr>
          </a:p>
        </p:txBody>
      </p:sp>
      <p:sp>
        <p:nvSpPr>
          <p:cNvPr id="6" name="矩形 5">
            <a:extLst>
              <a:ext uri="{FF2B5EF4-FFF2-40B4-BE49-F238E27FC236}">
                <a16:creationId xmlns:a16="http://schemas.microsoft.com/office/drawing/2014/main" id="{13E04258-69D6-4157-8051-949763A8EE69}"/>
              </a:ext>
            </a:extLst>
          </p:cNvPr>
          <p:cNvSpPr/>
          <p:nvPr/>
        </p:nvSpPr>
        <p:spPr>
          <a:xfrm>
            <a:off x="8997537" y="1046440"/>
            <a:ext cx="1832489"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circulation</a:t>
            </a:r>
            <a:endParaRPr lang="zh-CN" altLang="en-US" dirty="0">
              <a:solidFill>
                <a:srgbClr val="C00000"/>
              </a:solidFill>
            </a:endParaRPr>
          </a:p>
        </p:txBody>
      </p:sp>
      <p:sp>
        <p:nvSpPr>
          <p:cNvPr id="7" name="矩形 6">
            <a:extLst>
              <a:ext uri="{FF2B5EF4-FFF2-40B4-BE49-F238E27FC236}">
                <a16:creationId xmlns:a16="http://schemas.microsoft.com/office/drawing/2014/main" id="{5975F5DD-3674-408D-BA64-99512B231635}"/>
              </a:ext>
            </a:extLst>
          </p:cNvPr>
          <p:cNvSpPr/>
          <p:nvPr/>
        </p:nvSpPr>
        <p:spPr>
          <a:xfrm>
            <a:off x="1551708" y="1947485"/>
            <a:ext cx="1681871"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abnormal</a:t>
            </a:r>
            <a:endParaRPr lang="zh-CN" altLang="en-US" dirty="0">
              <a:solidFill>
                <a:srgbClr val="C00000"/>
              </a:solidFill>
            </a:endParaRPr>
          </a:p>
        </p:txBody>
      </p:sp>
      <p:sp>
        <p:nvSpPr>
          <p:cNvPr id="8" name="矩形 7">
            <a:extLst>
              <a:ext uri="{FF2B5EF4-FFF2-40B4-BE49-F238E27FC236}">
                <a16:creationId xmlns:a16="http://schemas.microsoft.com/office/drawing/2014/main" id="{D52CEAB4-B0F2-4099-9FA2-9E1A143B2FBB}"/>
              </a:ext>
            </a:extLst>
          </p:cNvPr>
          <p:cNvSpPr/>
          <p:nvPr/>
        </p:nvSpPr>
        <p:spPr>
          <a:xfrm>
            <a:off x="3233579" y="2970044"/>
            <a:ext cx="2222083"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astonishment</a:t>
            </a:r>
            <a:endParaRPr lang="zh-CN" altLang="en-US" dirty="0">
              <a:solidFill>
                <a:srgbClr val="C00000"/>
              </a:solidFill>
            </a:endParaRPr>
          </a:p>
        </p:txBody>
      </p:sp>
      <p:sp>
        <p:nvSpPr>
          <p:cNvPr id="9" name="矩形 8">
            <a:extLst>
              <a:ext uri="{FF2B5EF4-FFF2-40B4-BE49-F238E27FC236}">
                <a16:creationId xmlns:a16="http://schemas.microsoft.com/office/drawing/2014/main" id="{3612D092-8D89-493C-A7A0-28B0D909D541}"/>
              </a:ext>
            </a:extLst>
          </p:cNvPr>
          <p:cNvSpPr/>
          <p:nvPr/>
        </p:nvSpPr>
        <p:spPr>
          <a:xfrm>
            <a:off x="1077686" y="3493264"/>
            <a:ext cx="2041969"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  applicant</a:t>
            </a:r>
            <a:endParaRPr lang="zh-CN" altLang="en-US" dirty="0">
              <a:solidFill>
                <a:srgbClr val="C00000"/>
              </a:solidFill>
            </a:endParaRPr>
          </a:p>
        </p:txBody>
      </p:sp>
      <p:sp>
        <p:nvSpPr>
          <p:cNvPr id="10" name="矩形 9">
            <a:extLst>
              <a:ext uri="{FF2B5EF4-FFF2-40B4-BE49-F238E27FC236}">
                <a16:creationId xmlns:a16="http://schemas.microsoft.com/office/drawing/2014/main" id="{EF178149-F4E6-4A81-94D6-2CB44322C563}"/>
              </a:ext>
            </a:extLst>
          </p:cNvPr>
          <p:cNvSpPr/>
          <p:nvPr/>
        </p:nvSpPr>
        <p:spPr>
          <a:xfrm>
            <a:off x="6885708" y="3493264"/>
            <a:ext cx="1901483"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application</a:t>
            </a:r>
            <a:endParaRPr lang="zh-CN" altLang="en-US" dirty="0">
              <a:solidFill>
                <a:srgbClr val="C00000"/>
              </a:solidFill>
            </a:endParaRPr>
          </a:p>
        </p:txBody>
      </p:sp>
      <p:sp>
        <p:nvSpPr>
          <p:cNvPr id="11" name="矩形 10">
            <a:extLst>
              <a:ext uri="{FF2B5EF4-FFF2-40B4-BE49-F238E27FC236}">
                <a16:creationId xmlns:a16="http://schemas.microsoft.com/office/drawing/2014/main" id="{4E9E07A2-6AE3-4CDE-9300-AA17CB273624}"/>
              </a:ext>
            </a:extLst>
          </p:cNvPr>
          <p:cNvSpPr/>
          <p:nvPr/>
        </p:nvSpPr>
        <p:spPr>
          <a:xfrm>
            <a:off x="811479" y="3943786"/>
            <a:ext cx="1523174"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applying</a:t>
            </a:r>
            <a:endParaRPr lang="zh-CN" altLang="en-US" dirty="0">
              <a:solidFill>
                <a:srgbClr val="C00000"/>
              </a:solidFill>
            </a:endParaRPr>
          </a:p>
        </p:txBody>
      </p:sp>
      <p:sp>
        <p:nvSpPr>
          <p:cNvPr id="12" name="矩形 11">
            <a:extLst>
              <a:ext uri="{FF2B5EF4-FFF2-40B4-BE49-F238E27FC236}">
                <a16:creationId xmlns:a16="http://schemas.microsoft.com/office/drawing/2014/main" id="{DB2C8B31-13ED-4161-A2BC-6574F4B42E78}"/>
              </a:ext>
            </a:extLst>
          </p:cNvPr>
          <p:cNvSpPr/>
          <p:nvPr/>
        </p:nvSpPr>
        <p:spPr>
          <a:xfrm>
            <a:off x="9095813" y="4467006"/>
            <a:ext cx="1459054"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effective</a:t>
            </a:r>
            <a:endParaRPr lang="zh-CN" altLang="en-US" dirty="0">
              <a:solidFill>
                <a:srgbClr val="C00000"/>
              </a:solidFill>
            </a:endParaRPr>
          </a:p>
        </p:txBody>
      </p:sp>
      <p:sp>
        <p:nvSpPr>
          <p:cNvPr id="13" name="矩形 12">
            <a:extLst>
              <a:ext uri="{FF2B5EF4-FFF2-40B4-BE49-F238E27FC236}">
                <a16:creationId xmlns:a16="http://schemas.microsoft.com/office/drawing/2014/main" id="{6BC1233A-41DE-4ED2-9B7D-61DF51D8DD0C}"/>
              </a:ext>
            </a:extLst>
          </p:cNvPr>
          <p:cNvSpPr/>
          <p:nvPr/>
        </p:nvSpPr>
        <p:spPr>
          <a:xfrm>
            <a:off x="1965365" y="5940088"/>
            <a:ext cx="1555169"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approval</a:t>
            </a:r>
            <a:endParaRPr lang="zh-CN" altLang="en-US" dirty="0">
              <a:solidFill>
                <a:srgbClr val="C00000"/>
              </a:solidFill>
            </a:endParaRPr>
          </a:p>
        </p:txBody>
      </p:sp>
    </p:spTree>
    <p:extLst>
      <p:ext uri="{BB962C8B-B14F-4D97-AF65-F5344CB8AC3E}">
        <p14:creationId xmlns:p14="http://schemas.microsoft.com/office/powerpoint/2010/main" val="40045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60E91B8-3874-42FA-9EC2-D0DFB2252A29}"/>
              </a:ext>
            </a:extLst>
          </p:cNvPr>
          <p:cNvSpPr txBox="1"/>
          <p:nvPr/>
        </p:nvSpPr>
        <p:spPr>
          <a:xfrm>
            <a:off x="609598" y="500190"/>
            <a:ext cx="10352315" cy="4524315"/>
          </a:xfrm>
          <a:prstGeom prst="rect">
            <a:avLst/>
          </a:prstGeom>
          <a:noFill/>
        </p:spPr>
        <p:txBody>
          <a:bodyPr wrap="square">
            <a:spAutoFit/>
          </a:bodyPr>
          <a:lstStyle/>
          <a:p>
            <a:pPr marL="514350" lvl="0" indent="-514350" algn="just">
              <a:buFont typeface="+mj-lt"/>
              <a:buAutoNum type="arabicPeriod" startAt="16"/>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Depression and anxiety are the most common _________ (</a:t>
            </a:r>
            <a:r>
              <a:rPr lang="zh-CN" altLang="zh-CN" sz="3200" kern="100" dirty="0">
                <a:latin typeface="Times New Roman" panose="02020603050405020304" pitchFamily="18" charset="0"/>
                <a:ea typeface="等线" panose="02010600030101010101" pitchFamily="2" charset="-122"/>
                <a:cs typeface="Times New Roman" panose="02020603050405020304" pitchFamily="18" charset="0"/>
              </a:rPr>
              <a:t>症状</a:t>
            </a: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 of mental problems.</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16"/>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Products in the grocery are sold at _________ (reason) price.</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16"/>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The number of smokers in Canada has dropped ___________ (sharp) than ______ in the UK.</a:t>
            </a:r>
            <a:endParaRPr lang="zh-CN" altLang="zh-CN" sz="3200" kern="100" dirty="0">
              <a:latin typeface="Times New Roman" panose="02020603050405020304" pitchFamily="18" charset="0"/>
              <a:ea typeface="等线" panose="02010600030101010101" pitchFamily="2" charset="-122"/>
              <a:cs typeface="Times New Roman" panose="02020603050405020304" pitchFamily="18" charset="0"/>
            </a:endParaRPr>
          </a:p>
          <a:p>
            <a:pPr marL="514350" lvl="0" indent="-514350" algn="just">
              <a:buFont typeface="+mj-lt"/>
              <a:buAutoNum type="arabicPeriod" startAt="16"/>
            </a:pPr>
            <a:r>
              <a:rPr lang="en-US" altLang="zh-CN" sz="3200" kern="100" dirty="0">
                <a:latin typeface="Times New Roman" panose="02020603050405020304" pitchFamily="18" charset="0"/>
                <a:ea typeface="等线" panose="02010600030101010101" pitchFamily="2" charset="-122"/>
                <a:cs typeface="Times New Roman" panose="02020603050405020304" pitchFamily="18" charset="0"/>
              </a:rPr>
              <a:t>But according to Anderson, the amount of time ______ (spend) watching television is not ______ (relate) to reading ability</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23C9E553-AF75-40A4-B1EA-C510B73B37A1}"/>
              </a:ext>
            </a:extLst>
          </p:cNvPr>
          <p:cNvSpPr/>
          <p:nvPr/>
        </p:nvSpPr>
        <p:spPr>
          <a:xfrm>
            <a:off x="9084622" y="500190"/>
            <a:ext cx="1742785"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symptoms</a:t>
            </a:r>
            <a:endParaRPr lang="zh-CN" altLang="en-US" dirty="0">
              <a:solidFill>
                <a:srgbClr val="C00000"/>
              </a:solidFill>
            </a:endParaRPr>
          </a:p>
        </p:txBody>
      </p:sp>
      <p:sp>
        <p:nvSpPr>
          <p:cNvPr id="5" name="矩形 4">
            <a:extLst>
              <a:ext uri="{FF2B5EF4-FFF2-40B4-BE49-F238E27FC236}">
                <a16:creationId xmlns:a16="http://schemas.microsoft.com/office/drawing/2014/main" id="{AB8718B1-8478-44BF-9B63-10C3CB364A88}"/>
              </a:ext>
            </a:extLst>
          </p:cNvPr>
          <p:cNvSpPr/>
          <p:nvPr/>
        </p:nvSpPr>
        <p:spPr>
          <a:xfrm>
            <a:off x="7647708" y="1520488"/>
            <a:ext cx="1832489"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reasonable</a:t>
            </a:r>
            <a:endParaRPr lang="zh-CN" altLang="en-US" dirty="0">
              <a:solidFill>
                <a:srgbClr val="C00000"/>
              </a:solidFill>
            </a:endParaRPr>
          </a:p>
        </p:txBody>
      </p:sp>
      <p:sp>
        <p:nvSpPr>
          <p:cNvPr id="6" name="矩形 5">
            <a:extLst>
              <a:ext uri="{FF2B5EF4-FFF2-40B4-BE49-F238E27FC236}">
                <a16:creationId xmlns:a16="http://schemas.microsoft.com/office/drawing/2014/main" id="{5D1DC9F5-9C6D-4C9B-848F-223EB3784726}"/>
              </a:ext>
            </a:extLst>
          </p:cNvPr>
          <p:cNvSpPr/>
          <p:nvPr/>
        </p:nvSpPr>
        <p:spPr>
          <a:xfrm>
            <a:off x="1138050" y="2905780"/>
            <a:ext cx="2222019"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more sharply</a:t>
            </a:r>
            <a:endParaRPr lang="zh-CN" altLang="en-US" dirty="0">
              <a:solidFill>
                <a:srgbClr val="C00000"/>
              </a:solidFill>
            </a:endParaRPr>
          </a:p>
        </p:txBody>
      </p:sp>
      <p:sp>
        <p:nvSpPr>
          <p:cNvPr id="7" name="矩形 6">
            <a:extLst>
              <a:ext uri="{FF2B5EF4-FFF2-40B4-BE49-F238E27FC236}">
                <a16:creationId xmlns:a16="http://schemas.microsoft.com/office/drawing/2014/main" id="{6205CD27-351E-42CD-A6E1-A10B89C4318B}"/>
              </a:ext>
            </a:extLst>
          </p:cNvPr>
          <p:cNvSpPr/>
          <p:nvPr/>
        </p:nvSpPr>
        <p:spPr>
          <a:xfrm>
            <a:off x="5953447" y="2992866"/>
            <a:ext cx="805029"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that</a:t>
            </a:r>
            <a:endParaRPr lang="zh-CN" altLang="en-US" dirty="0">
              <a:solidFill>
                <a:srgbClr val="C00000"/>
              </a:solidFill>
            </a:endParaRPr>
          </a:p>
        </p:txBody>
      </p:sp>
      <p:sp>
        <p:nvSpPr>
          <p:cNvPr id="8" name="矩形 7">
            <a:extLst>
              <a:ext uri="{FF2B5EF4-FFF2-40B4-BE49-F238E27FC236}">
                <a16:creationId xmlns:a16="http://schemas.microsoft.com/office/drawing/2014/main" id="{620BDF00-40FC-4C43-A8FD-57392E5B4C88}"/>
              </a:ext>
            </a:extLst>
          </p:cNvPr>
          <p:cNvSpPr/>
          <p:nvPr/>
        </p:nvSpPr>
        <p:spPr>
          <a:xfrm>
            <a:off x="9596250" y="3429000"/>
            <a:ext cx="1003801"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spent</a:t>
            </a:r>
            <a:endParaRPr lang="zh-CN" altLang="en-US" dirty="0">
              <a:solidFill>
                <a:srgbClr val="C00000"/>
              </a:solidFill>
            </a:endParaRPr>
          </a:p>
        </p:txBody>
      </p:sp>
      <p:sp>
        <p:nvSpPr>
          <p:cNvPr id="9" name="矩形 8">
            <a:extLst>
              <a:ext uri="{FF2B5EF4-FFF2-40B4-BE49-F238E27FC236}">
                <a16:creationId xmlns:a16="http://schemas.microsoft.com/office/drawing/2014/main" id="{A7CC43CF-34BB-4FC0-992F-C429D42AC7D2}"/>
              </a:ext>
            </a:extLst>
          </p:cNvPr>
          <p:cNvSpPr/>
          <p:nvPr/>
        </p:nvSpPr>
        <p:spPr>
          <a:xfrm>
            <a:off x="7452942" y="3965142"/>
            <a:ext cx="1253805"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related</a:t>
            </a:r>
            <a:endParaRPr lang="zh-CN" altLang="en-US" dirty="0">
              <a:solidFill>
                <a:srgbClr val="C00000"/>
              </a:solidFill>
            </a:endParaRPr>
          </a:p>
        </p:txBody>
      </p:sp>
    </p:spTree>
    <p:extLst>
      <p:ext uri="{BB962C8B-B14F-4D97-AF65-F5344CB8AC3E}">
        <p14:creationId xmlns:p14="http://schemas.microsoft.com/office/powerpoint/2010/main" val="3966893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8BA2724-D5C3-4AC7-B8E2-14A72251E73E}"/>
              </a:ext>
            </a:extLst>
          </p:cNvPr>
          <p:cNvSpPr txBox="1"/>
          <p:nvPr/>
        </p:nvSpPr>
        <p:spPr>
          <a:xfrm>
            <a:off x="794656" y="513073"/>
            <a:ext cx="9416143" cy="5831853"/>
          </a:xfrm>
          <a:prstGeom prst="rect">
            <a:avLst/>
          </a:prstGeom>
          <a:noFill/>
        </p:spPr>
        <p:txBody>
          <a:bodyPr wrap="square">
            <a:spAutoFit/>
          </a:bodyPr>
          <a:lstStyle/>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acupuncture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surgeon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operating theatre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life-saving techniques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reach up to a cupboard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counter his argument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the acid remarks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take two tablets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best-selling books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F1C11FF3-A44A-4232-B588-ACCF0B0726B3}"/>
              </a:ext>
            </a:extLst>
          </p:cNvPr>
          <p:cNvSpPr/>
          <p:nvPr/>
        </p:nvSpPr>
        <p:spPr>
          <a:xfrm>
            <a:off x="3141021" y="641552"/>
            <a:ext cx="906017"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针灸</a:t>
            </a:r>
            <a:endParaRPr lang="zh-CN" altLang="en-US" dirty="0">
              <a:solidFill>
                <a:srgbClr val="C00000"/>
              </a:solidFill>
            </a:endParaRPr>
          </a:p>
        </p:txBody>
      </p:sp>
      <p:sp>
        <p:nvSpPr>
          <p:cNvPr id="5" name="矩形 4">
            <a:extLst>
              <a:ext uri="{FF2B5EF4-FFF2-40B4-BE49-F238E27FC236}">
                <a16:creationId xmlns:a16="http://schemas.microsoft.com/office/drawing/2014/main" id="{DBF298FA-F0C9-4B21-BC91-D8D461F835CF}"/>
              </a:ext>
            </a:extLst>
          </p:cNvPr>
          <p:cNvSpPr/>
          <p:nvPr/>
        </p:nvSpPr>
        <p:spPr>
          <a:xfrm>
            <a:off x="2683821" y="1293250"/>
            <a:ext cx="1627369"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外科医生</a:t>
            </a:r>
          </a:p>
        </p:txBody>
      </p:sp>
      <p:sp>
        <p:nvSpPr>
          <p:cNvPr id="6" name="矩形 5">
            <a:extLst>
              <a:ext uri="{FF2B5EF4-FFF2-40B4-BE49-F238E27FC236}">
                <a16:creationId xmlns:a16="http://schemas.microsoft.com/office/drawing/2014/main" id="{5D1DC9F5-9C6D-4C9B-848F-223EB3784726}"/>
              </a:ext>
            </a:extLst>
          </p:cNvPr>
          <p:cNvSpPr/>
          <p:nvPr/>
        </p:nvSpPr>
        <p:spPr>
          <a:xfrm>
            <a:off x="3733133" y="1816470"/>
            <a:ext cx="1266693"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手术室</a:t>
            </a:r>
          </a:p>
        </p:txBody>
      </p:sp>
      <p:sp>
        <p:nvSpPr>
          <p:cNvPr id="7" name="矩形 6">
            <a:extLst>
              <a:ext uri="{FF2B5EF4-FFF2-40B4-BE49-F238E27FC236}">
                <a16:creationId xmlns:a16="http://schemas.microsoft.com/office/drawing/2014/main" id="{724120C6-2325-4A6A-A891-38E824FE49AA}"/>
              </a:ext>
            </a:extLst>
          </p:cNvPr>
          <p:cNvSpPr/>
          <p:nvPr/>
        </p:nvSpPr>
        <p:spPr>
          <a:xfrm>
            <a:off x="4841500" y="2513156"/>
            <a:ext cx="1627369"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救生技术</a:t>
            </a:r>
          </a:p>
        </p:txBody>
      </p:sp>
      <p:sp>
        <p:nvSpPr>
          <p:cNvPr id="2" name="文本框 1">
            <a:extLst>
              <a:ext uri="{FF2B5EF4-FFF2-40B4-BE49-F238E27FC236}">
                <a16:creationId xmlns:a16="http://schemas.microsoft.com/office/drawing/2014/main" id="{E0C2EA76-C8FE-4A5A-A6FF-5452D11E599E}"/>
              </a:ext>
            </a:extLst>
          </p:cNvPr>
          <p:cNvSpPr txBox="1"/>
          <p:nvPr/>
        </p:nvSpPr>
        <p:spPr>
          <a:xfrm>
            <a:off x="4735286" y="3119867"/>
            <a:ext cx="2177143" cy="523220"/>
          </a:xfrm>
          <a:prstGeom prst="rect">
            <a:avLst/>
          </a:prstGeom>
          <a:noFill/>
        </p:spPr>
        <p:txBody>
          <a:bodyPr wrap="square" rtlCol="0">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伸向橱柜</a:t>
            </a:r>
          </a:p>
        </p:txBody>
      </p:sp>
      <p:sp>
        <p:nvSpPr>
          <p:cNvPr id="8" name="文本框 7">
            <a:extLst>
              <a:ext uri="{FF2B5EF4-FFF2-40B4-BE49-F238E27FC236}">
                <a16:creationId xmlns:a16="http://schemas.microsoft.com/office/drawing/2014/main" id="{CC447529-99A9-4466-AC57-0F953E0A431E}"/>
              </a:ext>
            </a:extLst>
          </p:cNvPr>
          <p:cNvSpPr txBox="1"/>
          <p:nvPr/>
        </p:nvSpPr>
        <p:spPr>
          <a:xfrm>
            <a:off x="4572000" y="3766457"/>
            <a:ext cx="2558143" cy="523220"/>
          </a:xfrm>
          <a:prstGeom prst="rect">
            <a:avLst/>
          </a:prstGeom>
          <a:noFill/>
        </p:spPr>
        <p:txBody>
          <a:bodyPr wrap="square" rtlCol="0">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反驳他的观点</a:t>
            </a:r>
          </a:p>
        </p:txBody>
      </p:sp>
      <p:sp>
        <p:nvSpPr>
          <p:cNvPr id="9" name="文本框 8">
            <a:extLst>
              <a:ext uri="{FF2B5EF4-FFF2-40B4-BE49-F238E27FC236}">
                <a16:creationId xmlns:a16="http://schemas.microsoft.com/office/drawing/2014/main" id="{F7862EA4-7B6E-4118-93BF-D419C21A79D7}"/>
              </a:ext>
            </a:extLst>
          </p:cNvPr>
          <p:cNvSpPr txBox="1"/>
          <p:nvPr/>
        </p:nvSpPr>
        <p:spPr>
          <a:xfrm>
            <a:off x="4171983" y="4463143"/>
            <a:ext cx="2296886" cy="523220"/>
          </a:xfrm>
          <a:prstGeom prst="rect">
            <a:avLst/>
          </a:prstGeom>
          <a:noFill/>
        </p:spPr>
        <p:txBody>
          <a:bodyPr wrap="square" rtlCol="0">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刻薄的评价</a:t>
            </a:r>
          </a:p>
        </p:txBody>
      </p:sp>
      <p:sp>
        <p:nvSpPr>
          <p:cNvPr id="10" name="文本框 9">
            <a:extLst>
              <a:ext uri="{FF2B5EF4-FFF2-40B4-BE49-F238E27FC236}">
                <a16:creationId xmlns:a16="http://schemas.microsoft.com/office/drawing/2014/main" id="{4D616245-49C0-44AC-9A0A-2E95FAC4AC0E}"/>
              </a:ext>
            </a:extLst>
          </p:cNvPr>
          <p:cNvSpPr txBox="1"/>
          <p:nvPr/>
        </p:nvSpPr>
        <p:spPr>
          <a:xfrm>
            <a:off x="3733133" y="5119950"/>
            <a:ext cx="2735736" cy="523220"/>
          </a:xfrm>
          <a:prstGeom prst="rect">
            <a:avLst/>
          </a:prstGeom>
          <a:noFill/>
        </p:spPr>
        <p:txBody>
          <a:bodyPr wrap="square" rtlCol="0">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吃两个药片</a:t>
            </a:r>
          </a:p>
        </p:txBody>
      </p:sp>
      <p:sp>
        <p:nvSpPr>
          <p:cNvPr id="11" name="文本框 10">
            <a:extLst>
              <a:ext uri="{FF2B5EF4-FFF2-40B4-BE49-F238E27FC236}">
                <a16:creationId xmlns:a16="http://schemas.microsoft.com/office/drawing/2014/main" id="{4E088B96-326F-4761-A2F2-AA3B9B988010}"/>
              </a:ext>
            </a:extLst>
          </p:cNvPr>
          <p:cNvSpPr txBox="1"/>
          <p:nvPr/>
        </p:nvSpPr>
        <p:spPr>
          <a:xfrm>
            <a:off x="4047038" y="5802086"/>
            <a:ext cx="1689733" cy="523220"/>
          </a:xfrm>
          <a:prstGeom prst="rect">
            <a:avLst/>
          </a:prstGeom>
          <a:noFill/>
        </p:spPr>
        <p:txBody>
          <a:bodyPr wrap="square" rtlCol="0">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畅销书</a:t>
            </a:r>
          </a:p>
        </p:txBody>
      </p:sp>
    </p:spTree>
    <p:extLst>
      <p:ext uri="{BB962C8B-B14F-4D97-AF65-F5344CB8AC3E}">
        <p14:creationId xmlns:p14="http://schemas.microsoft.com/office/powerpoint/2010/main" val="257585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fade">
                                      <p:cBhvr>
                                        <p:cTn id="31" dur="500"/>
                                        <p:tgtEl>
                                          <p:spTgt spid="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fade">
                                      <p:cBhvr>
                                        <p:cTn id="36" dur="500"/>
                                        <p:tgtEl>
                                          <p:spTgt spid="10">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fade">
                                      <p:cBhvr>
                                        <p:cTn id="4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640FB9D-CF29-4D54-A80B-6ADA8E415F1D}"/>
              </a:ext>
            </a:extLst>
          </p:cNvPr>
          <p:cNvSpPr txBox="1"/>
          <p:nvPr/>
        </p:nvSpPr>
        <p:spPr>
          <a:xfrm>
            <a:off x="468086" y="187797"/>
            <a:ext cx="11277600" cy="5185522"/>
          </a:xfrm>
          <a:prstGeom prst="rect">
            <a:avLst/>
          </a:prstGeom>
          <a:noFill/>
        </p:spPr>
        <p:txBody>
          <a:bodyPr wrap="square">
            <a:spAutoFit/>
          </a:bodyPr>
          <a:lstStyle/>
          <a:p>
            <a:pPr marL="514350" lvl="0" indent="-514350" algn="just">
              <a:lnSpc>
                <a:spcPct val="150000"/>
              </a:lnSpc>
              <a:buFont typeface="+mj-lt"/>
              <a:buAutoNum type="arabicPeriod" startAt="10"/>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suffer a stroke 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0"/>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a symptom of diabetes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0"/>
            </a:pPr>
            <a:r>
              <a:rPr lang="en-US" altLang="zh-CN" sz="2800" kern="100" dirty="0" err="1">
                <a:latin typeface="Times New Roman" panose="02020603050405020304" pitchFamily="18" charset="0"/>
                <a:ea typeface="宋体" panose="02010600030101010101" pitchFamily="2" charset="-122"/>
                <a:cs typeface="Times New Roman" panose="02020603050405020304" pitchFamily="18" charset="0"/>
              </a:rPr>
              <a:t>mould</a:t>
            </a: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 on the cheese_____________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0"/>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bleed-______-_______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0"/>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wear sb. out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0"/>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the outcome of the case_____________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0"/>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a dull grey color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0"/>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the outbreak of the French Revolution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CB7D551D-87E5-479F-9B16-4837B9559B96}"/>
              </a:ext>
            </a:extLst>
          </p:cNvPr>
          <p:cNvSpPr/>
          <p:nvPr/>
        </p:nvSpPr>
        <p:spPr>
          <a:xfrm>
            <a:off x="3619992" y="187797"/>
            <a:ext cx="906017"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中风</a:t>
            </a:r>
            <a:endParaRPr lang="zh-CN" altLang="en-US" dirty="0">
              <a:solidFill>
                <a:srgbClr val="C00000"/>
              </a:solidFill>
            </a:endParaRPr>
          </a:p>
        </p:txBody>
      </p:sp>
      <p:sp>
        <p:nvSpPr>
          <p:cNvPr id="5" name="矩形 4">
            <a:extLst>
              <a:ext uri="{FF2B5EF4-FFF2-40B4-BE49-F238E27FC236}">
                <a16:creationId xmlns:a16="http://schemas.microsoft.com/office/drawing/2014/main" id="{F09B82B6-A691-483E-A5CE-D207C70E6106}"/>
              </a:ext>
            </a:extLst>
          </p:cNvPr>
          <p:cNvSpPr/>
          <p:nvPr/>
        </p:nvSpPr>
        <p:spPr>
          <a:xfrm>
            <a:off x="4526009" y="961461"/>
            <a:ext cx="2348720"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糖尿病的症状</a:t>
            </a:r>
            <a:endParaRPr lang="zh-CN" altLang="en-US" dirty="0">
              <a:solidFill>
                <a:srgbClr val="C00000"/>
              </a:solidFill>
            </a:endParaRPr>
          </a:p>
        </p:txBody>
      </p:sp>
      <p:sp>
        <p:nvSpPr>
          <p:cNvPr id="6" name="矩形 5">
            <a:extLst>
              <a:ext uri="{FF2B5EF4-FFF2-40B4-BE49-F238E27FC236}">
                <a16:creationId xmlns:a16="http://schemas.microsoft.com/office/drawing/2014/main" id="{18942D6E-2DC8-4F81-946D-9DFFDEFD433A}"/>
              </a:ext>
            </a:extLst>
          </p:cNvPr>
          <p:cNvSpPr/>
          <p:nvPr/>
        </p:nvSpPr>
        <p:spPr>
          <a:xfrm>
            <a:off x="4073000" y="1581169"/>
            <a:ext cx="2348720"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芝士上的霉菌</a:t>
            </a:r>
          </a:p>
        </p:txBody>
      </p:sp>
      <p:sp>
        <p:nvSpPr>
          <p:cNvPr id="7" name="矩形 6">
            <a:extLst>
              <a:ext uri="{FF2B5EF4-FFF2-40B4-BE49-F238E27FC236}">
                <a16:creationId xmlns:a16="http://schemas.microsoft.com/office/drawing/2014/main" id="{DAA2FE0E-632B-402D-B711-EF67B7F67DAE}"/>
              </a:ext>
            </a:extLst>
          </p:cNvPr>
          <p:cNvSpPr/>
          <p:nvPr/>
        </p:nvSpPr>
        <p:spPr>
          <a:xfrm>
            <a:off x="1845620" y="2257338"/>
            <a:ext cx="2595751" cy="523220"/>
          </a:xfrm>
          <a:prstGeom prst="rect">
            <a:avLst/>
          </a:prstGeom>
        </p:spPr>
        <p:txBody>
          <a:bodyPr wrap="squar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bled          </a:t>
            </a:r>
            <a:r>
              <a:rPr lang="en-US" altLang="zh-CN" sz="2800" b="1" kern="100" dirty="0" err="1">
                <a:solidFill>
                  <a:srgbClr val="C00000"/>
                </a:solidFill>
                <a:latin typeface="Times New Roman" panose="02020603050405020304" pitchFamily="18" charset="0"/>
                <a:ea typeface="宋体" panose="02010600030101010101" pitchFamily="2" charset="-122"/>
                <a:cs typeface="Times New Roman" panose="02020603050405020304" pitchFamily="18" charset="0"/>
              </a:rPr>
              <a:t>bled</a:t>
            </a:r>
            <a:endParaRPr lang="zh-CN" altLang="en-US" dirty="0">
              <a:solidFill>
                <a:srgbClr val="C00000"/>
              </a:solidFill>
            </a:endParaRPr>
          </a:p>
        </p:txBody>
      </p:sp>
      <p:sp>
        <p:nvSpPr>
          <p:cNvPr id="8" name="矩形 7">
            <a:extLst>
              <a:ext uri="{FF2B5EF4-FFF2-40B4-BE49-F238E27FC236}">
                <a16:creationId xmlns:a16="http://schemas.microsoft.com/office/drawing/2014/main" id="{8C5727E3-5D39-44F9-99E6-6183F4110365}"/>
              </a:ext>
            </a:extLst>
          </p:cNvPr>
          <p:cNvSpPr/>
          <p:nvPr/>
        </p:nvSpPr>
        <p:spPr>
          <a:xfrm>
            <a:off x="3166983" y="2877549"/>
            <a:ext cx="1627369"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筋疲力尽</a:t>
            </a:r>
          </a:p>
        </p:txBody>
      </p:sp>
      <p:sp>
        <p:nvSpPr>
          <p:cNvPr id="9" name="矩形 8">
            <a:extLst>
              <a:ext uri="{FF2B5EF4-FFF2-40B4-BE49-F238E27FC236}">
                <a16:creationId xmlns:a16="http://schemas.microsoft.com/office/drawing/2014/main" id="{31AD2445-2B2B-4C96-9A75-333CD5E70857}"/>
              </a:ext>
            </a:extLst>
          </p:cNvPr>
          <p:cNvSpPr/>
          <p:nvPr/>
        </p:nvSpPr>
        <p:spPr>
          <a:xfrm>
            <a:off x="4856162" y="3477244"/>
            <a:ext cx="1988045"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案件的结果</a:t>
            </a:r>
            <a:endParaRPr lang="zh-CN" altLang="en-US" dirty="0">
              <a:solidFill>
                <a:srgbClr val="C00000"/>
              </a:solidFill>
            </a:endParaRPr>
          </a:p>
        </p:txBody>
      </p:sp>
      <p:sp>
        <p:nvSpPr>
          <p:cNvPr id="10" name="矩形 9">
            <a:extLst>
              <a:ext uri="{FF2B5EF4-FFF2-40B4-BE49-F238E27FC236}">
                <a16:creationId xmlns:a16="http://schemas.microsoft.com/office/drawing/2014/main" id="{42B5FDAD-ECC8-452D-9706-8A771023F35E}"/>
              </a:ext>
            </a:extLst>
          </p:cNvPr>
          <p:cNvSpPr/>
          <p:nvPr/>
        </p:nvSpPr>
        <p:spPr>
          <a:xfrm>
            <a:off x="3980667" y="4096952"/>
            <a:ext cx="1266693"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暗灰色</a:t>
            </a:r>
            <a:endParaRPr lang="zh-CN" altLang="en-US" dirty="0">
              <a:solidFill>
                <a:srgbClr val="C00000"/>
              </a:solidFill>
            </a:endParaRPr>
          </a:p>
        </p:txBody>
      </p:sp>
      <p:sp>
        <p:nvSpPr>
          <p:cNvPr id="11" name="矩形 10">
            <a:extLst>
              <a:ext uri="{FF2B5EF4-FFF2-40B4-BE49-F238E27FC236}">
                <a16:creationId xmlns:a16="http://schemas.microsoft.com/office/drawing/2014/main" id="{7A7338C2-B824-49D1-BFC8-9F8784FCB168}"/>
              </a:ext>
            </a:extLst>
          </p:cNvPr>
          <p:cNvSpPr/>
          <p:nvPr/>
        </p:nvSpPr>
        <p:spPr>
          <a:xfrm>
            <a:off x="6936947" y="4743295"/>
            <a:ext cx="3070071"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法国大革命的爆发</a:t>
            </a:r>
            <a:endParaRPr lang="zh-CN" altLang="en-US" dirty="0">
              <a:solidFill>
                <a:srgbClr val="C00000"/>
              </a:solidFill>
            </a:endParaRPr>
          </a:p>
        </p:txBody>
      </p:sp>
    </p:spTree>
    <p:extLst>
      <p:ext uri="{BB962C8B-B14F-4D97-AF65-F5344CB8AC3E}">
        <p14:creationId xmlns:p14="http://schemas.microsoft.com/office/powerpoint/2010/main" val="77992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914AD38-EB50-4678-9EA8-0178BE85895D}"/>
              </a:ext>
            </a:extLst>
          </p:cNvPr>
          <p:cNvSpPr txBox="1"/>
          <p:nvPr/>
        </p:nvSpPr>
        <p:spPr>
          <a:xfrm>
            <a:off x="587828" y="293638"/>
            <a:ext cx="9459685" cy="4988289"/>
          </a:xfrm>
          <a:prstGeom prst="rect">
            <a:avLst/>
          </a:prstGeom>
          <a:noFill/>
        </p:spPr>
        <p:txBody>
          <a:bodyPr wrap="square">
            <a:spAutoFit/>
          </a:bodyPr>
          <a:lstStyle/>
          <a:p>
            <a:pPr marL="514350" lvl="0" indent="-514350" algn="just">
              <a:lnSpc>
                <a:spcPct val="150000"/>
              </a:lnSpc>
              <a:buFont typeface="+mj-lt"/>
              <a:buAutoNum type="arabicPeriod" startAt="18"/>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swell up ________(</a:t>
            </a:r>
            <a:r>
              <a:rPr lang="zh-CN" altLang="zh-CN" sz="2800" kern="100" dirty="0">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8"/>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stainless steel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8"/>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his injured wrist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8"/>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the internal organs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8"/>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alcoholic drinks 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8"/>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the Theory of Relativity_____________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ct val="150000"/>
              </a:lnSpc>
              <a:buFont typeface="+mj-lt"/>
              <a:buAutoNum type="arabicPeriod" startAt="18"/>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the natural phenomenon_____________</a:t>
            </a:r>
            <a:endParaRPr lang="zh-CN" altLang="zh-CN" sz="2800" kern="1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9D3F77AC-28FB-444E-84AF-653894077504}"/>
              </a:ext>
            </a:extLst>
          </p:cNvPr>
          <p:cNvSpPr/>
          <p:nvPr/>
        </p:nvSpPr>
        <p:spPr>
          <a:xfrm>
            <a:off x="2521981" y="374037"/>
            <a:ext cx="906017"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肿胀</a:t>
            </a:r>
            <a:endParaRPr lang="zh-CN" altLang="en-US" dirty="0">
              <a:solidFill>
                <a:srgbClr val="C00000"/>
              </a:solidFill>
            </a:endParaRPr>
          </a:p>
        </p:txBody>
      </p:sp>
      <p:sp>
        <p:nvSpPr>
          <p:cNvPr id="5" name="矩形 4">
            <a:extLst>
              <a:ext uri="{FF2B5EF4-FFF2-40B4-BE49-F238E27FC236}">
                <a16:creationId xmlns:a16="http://schemas.microsoft.com/office/drawing/2014/main" id="{2009D8FD-1C20-4FE2-8C9D-1DAF4E24A29A}"/>
              </a:ext>
            </a:extLst>
          </p:cNvPr>
          <p:cNvSpPr/>
          <p:nvPr/>
        </p:nvSpPr>
        <p:spPr>
          <a:xfrm>
            <a:off x="4720895" y="374037"/>
            <a:ext cx="2885726"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swelled     swollen</a:t>
            </a:r>
            <a:endParaRPr lang="zh-CN" altLang="en-US" dirty="0">
              <a:solidFill>
                <a:srgbClr val="C00000"/>
              </a:solidFill>
            </a:endParaRPr>
          </a:p>
        </p:txBody>
      </p:sp>
      <p:sp>
        <p:nvSpPr>
          <p:cNvPr id="6" name="矩形 5">
            <a:extLst>
              <a:ext uri="{FF2B5EF4-FFF2-40B4-BE49-F238E27FC236}">
                <a16:creationId xmlns:a16="http://schemas.microsoft.com/office/drawing/2014/main" id="{1FC5228E-F25F-47F8-A547-DAB8225333E0}"/>
              </a:ext>
            </a:extLst>
          </p:cNvPr>
          <p:cNvSpPr/>
          <p:nvPr/>
        </p:nvSpPr>
        <p:spPr>
          <a:xfrm>
            <a:off x="3534353" y="985480"/>
            <a:ext cx="1266693"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不锈钢</a:t>
            </a:r>
            <a:endParaRPr lang="zh-CN" altLang="en-US" dirty="0">
              <a:solidFill>
                <a:srgbClr val="C00000"/>
              </a:solidFill>
            </a:endParaRPr>
          </a:p>
        </p:txBody>
      </p:sp>
      <p:sp>
        <p:nvSpPr>
          <p:cNvPr id="7" name="矩形 6">
            <a:extLst>
              <a:ext uri="{FF2B5EF4-FFF2-40B4-BE49-F238E27FC236}">
                <a16:creationId xmlns:a16="http://schemas.microsoft.com/office/drawing/2014/main" id="{D0C02459-4BD5-41DF-B5CA-4BE76AFDEB96}"/>
              </a:ext>
            </a:extLst>
          </p:cNvPr>
          <p:cNvSpPr/>
          <p:nvPr/>
        </p:nvSpPr>
        <p:spPr>
          <a:xfrm>
            <a:off x="3621438" y="1677322"/>
            <a:ext cx="2348720"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他受伤的手腕</a:t>
            </a:r>
            <a:endParaRPr lang="zh-CN" altLang="en-US" dirty="0">
              <a:solidFill>
                <a:srgbClr val="C00000"/>
              </a:solidFill>
            </a:endParaRPr>
          </a:p>
        </p:txBody>
      </p:sp>
      <p:sp>
        <p:nvSpPr>
          <p:cNvPr id="8" name="矩形 7">
            <a:extLst>
              <a:ext uri="{FF2B5EF4-FFF2-40B4-BE49-F238E27FC236}">
                <a16:creationId xmlns:a16="http://schemas.microsoft.com/office/drawing/2014/main" id="{48DDBD70-5899-49F1-BE8E-00DBE1299296}"/>
              </a:ext>
            </a:extLst>
          </p:cNvPr>
          <p:cNvSpPr/>
          <p:nvPr/>
        </p:nvSpPr>
        <p:spPr>
          <a:xfrm>
            <a:off x="3937125" y="2369164"/>
            <a:ext cx="1627369"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内部器官</a:t>
            </a:r>
            <a:endParaRPr lang="zh-CN" altLang="en-US" dirty="0">
              <a:solidFill>
                <a:srgbClr val="C00000"/>
              </a:solidFill>
            </a:endParaRPr>
          </a:p>
        </p:txBody>
      </p:sp>
      <p:sp>
        <p:nvSpPr>
          <p:cNvPr id="9" name="矩形 8">
            <a:extLst>
              <a:ext uri="{FF2B5EF4-FFF2-40B4-BE49-F238E27FC236}">
                <a16:creationId xmlns:a16="http://schemas.microsoft.com/office/drawing/2014/main" id="{AAFE22D8-C27E-4D1E-A5AA-82340DF466F9}"/>
              </a:ext>
            </a:extLst>
          </p:cNvPr>
          <p:cNvSpPr/>
          <p:nvPr/>
        </p:nvSpPr>
        <p:spPr>
          <a:xfrm>
            <a:off x="3697638" y="2992415"/>
            <a:ext cx="1627369"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酒精饮料</a:t>
            </a:r>
            <a:endParaRPr lang="zh-CN" altLang="en-US" dirty="0">
              <a:solidFill>
                <a:srgbClr val="C00000"/>
              </a:solidFill>
            </a:endParaRPr>
          </a:p>
        </p:txBody>
      </p:sp>
      <p:sp>
        <p:nvSpPr>
          <p:cNvPr id="10" name="矩形 9">
            <a:extLst>
              <a:ext uri="{FF2B5EF4-FFF2-40B4-BE49-F238E27FC236}">
                <a16:creationId xmlns:a16="http://schemas.microsoft.com/office/drawing/2014/main" id="{E4C297B7-770A-4F26-B365-5BE0B05D93A5}"/>
              </a:ext>
            </a:extLst>
          </p:cNvPr>
          <p:cNvSpPr/>
          <p:nvPr/>
        </p:nvSpPr>
        <p:spPr>
          <a:xfrm>
            <a:off x="4847575" y="3627474"/>
            <a:ext cx="1266693"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相对论</a:t>
            </a:r>
            <a:endParaRPr lang="zh-CN" altLang="en-US" dirty="0">
              <a:solidFill>
                <a:srgbClr val="C00000"/>
              </a:solidFill>
            </a:endParaRPr>
          </a:p>
        </p:txBody>
      </p:sp>
      <p:sp>
        <p:nvSpPr>
          <p:cNvPr id="11" name="矩形 10">
            <a:extLst>
              <a:ext uri="{FF2B5EF4-FFF2-40B4-BE49-F238E27FC236}">
                <a16:creationId xmlns:a16="http://schemas.microsoft.com/office/drawing/2014/main" id="{0D01B2A6-A205-4972-A693-F8553E43C25C}"/>
              </a:ext>
            </a:extLst>
          </p:cNvPr>
          <p:cNvSpPr/>
          <p:nvPr/>
        </p:nvSpPr>
        <p:spPr>
          <a:xfrm>
            <a:off x="4511322" y="4193090"/>
            <a:ext cx="1627369" cy="523220"/>
          </a:xfrm>
          <a:prstGeom prst="rect">
            <a:avLst/>
          </a:prstGeom>
        </p:spPr>
        <p:txBody>
          <a:bodyPr wrap="none">
            <a:spAutoFit/>
          </a:bodyPr>
          <a:lstStyle/>
          <a:p>
            <a:r>
              <a:rPr lang="zh-CN" altLang="en-US"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自然现象</a:t>
            </a:r>
            <a:endParaRPr lang="zh-CN" altLang="en-US" dirty="0">
              <a:solidFill>
                <a:srgbClr val="C00000"/>
              </a:solidFill>
            </a:endParaRPr>
          </a:p>
        </p:txBody>
      </p:sp>
    </p:spTree>
    <p:extLst>
      <p:ext uri="{BB962C8B-B14F-4D97-AF65-F5344CB8AC3E}">
        <p14:creationId xmlns:p14="http://schemas.microsoft.com/office/powerpoint/2010/main" val="3487690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0909" y="104139"/>
            <a:ext cx="5643418" cy="6624891"/>
          </a:xfrm>
          <a:prstGeom prst="rect">
            <a:avLst/>
          </a:prstGeom>
        </p:spPr>
        <p:txBody>
          <a:bodyPr wrap="square">
            <a:spAutoFit/>
          </a:bodyPr>
          <a:lstStyle/>
          <a:p>
            <a:pPr marL="342900" lvl="0" indent="-342900" algn="just">
              <a:lnSpc>
                <a:spcPct val="150000"/>
              </a:lnSpc>
              <a:buFont typeface="+mj-lt"/>
              <a:buAutoNum type="arabicPeriod"/>
            </a:pPr>
            <a:r>
              <a:rPr lang="zh-CN" altLang="zh-CN" sz="3200" kern="100" dirty="0">
                <a:effectLst/>
                <a:latin typeface="等线" panose="02010600030101010101" pitchFamily="2" charset="-122"/>
                <a:ea typeface="宋体" panose="02010600030101010101" pitchFamily="2" charset="-122"/>
                <a:cs typeface="Times New Roman" panose="02020603050405020304" pitchFamily="18" charset="0"/>
              </a:rPr>
              <a:t>如坐针毡</a:t>
            </a:r>
            <a:endParaRPr lang="zh-CN" altLang="zh-CN" sz="32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en-US"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Rosa</a:t>
            </a:r>
            <a:r>
              <a:rPr lang="zh-CN"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紧咬着嘴唇，盯着地板。</a:t>
            </a:r>
            <a:endParaRPr lang="zh-CN" altLang="zh-CN" sz="32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zh-CN"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阅读在语言学习中至关重要。</a:t>
            </a:r>
            <a:endParaRPr lang="zh-CN" altLang="zh-CN" sz="32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zh-CN"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观众中爆发出一片雷鸣般的掌声。</a:t>
            </a:r>
            <a:endParaRPr lang="zh-CN" altLang="zh-CN" sz="32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zh-CN"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众所周知，科学是把双刃剑。</a:t>
            </a:r>
            <a:endParaRPr lang="zh-CN" altLang="zh-CN" sz="32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zh-CN"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长叹了一口气</a:t>
            </a:r>
            <a:endParaRPr lang="en-US" altLang="zh-CN" sz="3200" kern="100" dirty="0">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mj-lt"/>
              <a:buAutoNum type="arabicPeriod"/>
            </a:pPr>
            <a:r>
              <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rPr>
              <a:t>我的几个孩子都成了电视迷</a:t>
            </a:r>
            <a:r>
              <a:rPr lang="en-US" altLang="zh-CN" sz="3200" dirty="0">
                <a:effectLst/>
                <a:latin typeface="Times New Roman" panose="02020603050405020304" pitchFamily="18" charset="0"/>
                <a:ea typeface="宋体" panose="02010600030101010101" pitchFamily="2" charset="-122"/>
              </a:rPr>
              <a:t>,</a:t>
            </a:r>
            <a:r>
              <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rPr>
              <a:t>简直是不可救药了。</a:t>
            </a:r>
            <a:endParaRPr lang="zh-CN" altLang="zh-CN" sz="4000" b="1"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3" name="矩形 2"/>
          <p:cNvSpPr/>
          <p:nvPr/>
        </p:nvSpPr>
        <p:spPr>
          <a:xfrm>
            <a:off x="6132944" y="104139"/>
            <a:ext cx="6211455" cy="6001643"/>
          </a:xfrm>
          <a:prstGeom prst="rect">
            <a:avLst/>
          </a:prstGeom>
        </p:spPr>
        <p:txBody>
          <a:bodyPr wrap="square">
            <a:spAutoFit/>
          </a:bodyPr>
          <a:lstStyle/>
          <a:p>
            <a:pPr marL="514350" lvl="0" indent="-514350">
              <a:buFont typeface="+mj-lt"/>
              <a:buAutoNum type="arabicPeriod"/>
            </a:pPr>
            <a:r>
              <a:rPr lang="en-US" altLang="zh-CN" sz="3200" dirty="0">
                <a:latin typeface="Times New Roman" panose="02020603050405020304" pitchFamily="18" charset="0"/>
                <a:cs typeface="Times New Roman" panose="02020603050405020304" pitchFamily="18" charset="0"/>
              </a:rPr>
              <a:t>pins and needles</a:t>
            </a:r>
            <a:endParaRPr lang="zh-CN" altLang="zh-CN" sz="3200" dirty="0">
              <a:latin typeface="Times New Roman" panose="02020603050405020304" pitchFamily="18" charset="0"/>
              <a:cs typeface="Times New Roman" panose="02020603050405020304" pitchFamily="18" charset="0"/>
            </a:endParaRPr>
          </a:p>
          <a:p>
            <a:pPr marL="514350" lvl="0" indent="-514350">
              <a:buFont typeface="+mj-lt"/>
              <a:buAutoNum type="arabicPeriod"/>
            </a:pPr>
            <a:r>
              <a:rPr lang="en-US" altLang="zh-CN" sz="3200" dirty="0">
                <a:latin typeface="Times New Roman" panose="02020603050405020304" pitchFamily="18" charset="0"/>
                <a:cs typeface="Times New Roman" panose="02020603050405020304" pitchFamily="18" charset="0"/>
              </a:rPr>
              <a:t>Rosa chewed on her lip and stared at the floor.</a:t>
            </a:r>
            <a:endParaRPr lang="zh-CN" altLang="zh-CN" sz="3200" dirty="0">
              <a:latin typeface="Times New Roman" panose="02020603050405020304" pitchFamily="18" charset="0"/>
              <a:cs typeface="Times New Roman" panose="02020603050405020304" pitchFamily="18" charset="0"/>
            </a:endParaRPr>
          </a:p>
          <a:p>
            <a:pPr marL="514350" lvl="0" indent="-514350">
              <a:buFont typeface="+mj-lt"/>
              <a:buAutoNum type="arabicPeriod"/>
            </a:pPr>
            <a:r>
              <a:rPr lang="en-US" altLang="zh-CN" sz="3200" dirty="0">
                <a:latin typeface="Times New Roman" panose="02020603050405020304" pitchFamily="18" charset="0"/>
                <a:cs typeface="Times New Roman" panose="02020603050405020304" pitchFamily="18" charset="0"/>
              </a:rPr>
              <a:t>Reading is of vital importance in language learning.</a:t>
            </a:r>
            <a:endParaRPr lang="zh-CN" altLang="zh-CN" sz="3200" dirty="0">
              <a:latin typeface="Times New Roman" panose="02020603050405020304" pitchFamily="18" charset="0"/>
              <a:cs typeface="Times New Roman" panose="02020603050405020304" pitchFamily="18" charset="0"/>
            </a:endParaRPr>
          </a:p>
          <a:p>
            <a:pPr marL="514350" lvl="0" indent="-514350">
              <a:buFont typeface="+mj-lt"/>
              <a:buAutoNum type="arabicPeriod"/>
            </a:pPr>
            <a:r>
              <a:rPr lang="en-US" altLang="zh-CN" sz="3200" dirty="0">
                <a:latin typeface="Times New Roman" panose="02020603050405020304" pitchFamily="18" charset="0"/>
                <a:cs typeface="Times New Roman" panose="02020603050405020304" pitchFamily="18" charset="0"/>
              </a:rPr>
              <a:t>The audience broke into thunderous  applause.</a:t>
            </a:r>
            <a:endParaRPr lang="zh-CN" altLang="zh-CN" sz="3200" dirty="0">
              <a:latin typeface="Times New Roman" panose="02020603050405020304" pitchFamily="18" charset="0"/>
              <a:cs typeface="Times New Roman" panose="02020603050405020304" pitchFamily="18" charset="0"/>
            </a:endParaRPr>
          </a:p>
          <a:p>
            <a:pPr marL="514350" lvl="0" indent="-514350">
              <a:buFont typeface="+mj-lt"/>
              <a:buAutoNum type="arabicPeriod"/>
            </a:pPr>
            <a:r>
              <a:rPr lang="en-US" altLang="zh-CN" sz="3200" dirty="0">
                <a:latin typeface="Times New Roman" panose="02020603050405020304" pitchFamily="18" charset="0"/>
                <a:cs typeface="Times New Roman" panose="02020603050405020304" pitchFamily="18" charset="0"/>
              </a:rPr>
              <a:t>As we all know that science is a double - edged sword.</a:t>
            </a:r>
            <a:endParaRPr lang="zh-CN" altLang="zh-CN" sz="3200" dirty="0">
              <a:latin typeface="Times New Roman" panose="02020603050405020304" pitchFamily="18" charset="0"/>
              <a:cs typeface="Times New Roman" panose="02020603050405020304" pitchFamily="18" charset="0"/>
            </a:endParaRPr>
          </a:p>
          <a:p>
            <a:pPr marL="514350" lvl="0" indent="-514350">
              <a:buFont typeface="+mj-lt"/>
              <a:buAutoNum type="arabicPeriod"/>
            </a:pPr>
            <a:r>
              <a:rPr lang="en-US" altLang="zh-CN" sz="3200" dirty="0">
                <a:latin typeface="Times New Roman" panose="02020603050405020304" pitchFamily="18" charset="0"/>
                <a:cs typeface="Times New Roman" panose="02020603050405020304" pitchFamily="18" charset="0"/>
              </a:rPr>
              <a:t>let out one’s breath in a long sigh</a:t>
            </a:r>
            <a:endParaRPr lang="zh-CN" altLang="zh-CN" sz="32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en-US" altLang="zh-CN" sz="3200" dirty="0">
                <a:latin typeface="Times New Roman" panose="02020603050405020304" pitchFamily="18" charset="0"/>
                <a:cs typeface="Times New Roman" panose="02020603050405020304" pitchFamily="18" charset="0"/>
              </a:rPr>
              <a:t>My children are hopelessly addicted to television.</a:t>
            </a:r>
            <a:endParaRPr lang="zh-CN" altLang="en-US" sz="3600" b="1" dirty="0">
              <a:latin typeface="Times New Roman" panose="02020603050405020304" pitchFamily="18" charset="0"/>
              <a:cs typeface="Times New Roman" panose="02020603050405020304" pitchFamily="18" charset="0"/>
            </a:endParaRPr>
          </a:p>
        </p:txBody>
      </p:sp>
      <p:cxnSp>
        <p:nvCxnSpPr>
          <p:cNvPr id="5" name="直接连接符 4"/>
          <p:cNvCxnSpPr/>
          <p:nvPr/>
        </p:nvCxnSpPr>
        <p:spPr>
          <a:xfrm>
            <a:off x="6012873" y="0"/>
            <a:ext cx="9236" cy="685800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590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E8973E-A6C6-4588-9C74-14809C1EB1BD}"/>
              </a:ext>
            </a:extLst>
          </p:cNvPr>
          <p:cNvSpPr txBox="1"/>
          <p:nvPr/>
        </p:nvSpPr>
        <p:spPr>
          <a:xfrm>
            <a:off x="152400" y="85475"/>
            <a:ext cx="11887200" cy="5262979"/>
          </a:xfrm>
          <a:prstGeom prst="rect">
            <a:avLst/>
          </a:prstGeom>
          <a:noFill/>
        </p:spPr>
        <p:txBody>
          <a:bodyPr wrap="square">
            <a:spAutoFit/>
          </a:bodyPr>
          <a:lstStyle/>
          <a:p>
            <a:pPr indent="304800" algn="just"/>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When my friend first suggested that we join the new Tai Chi Club at school, I hesitated. I always believed tai chi was for old people. After the first class, however, I had to admit that I had been wrong about tai chi. It was ________ (amaze)! One year later, I can ________ (honest) say it has had a huge effect on me physically and mentally. Just as importantly, practicing tai chi has inspired me ________ (explore) the Chinese culture behind it.</a:t>
            </a:r>
            <a:endParaRPr lang="zh-CN" altLang="zh-CN" kern="100" dirty="0">
              <a:effectLst/>
              <a:latin typeface="Times New Roman" panose="02020603050405020304" pitchFamily="18" charset="0"/>
              <a:ea typeface="等线" panose="02010600030101010101" pitchFamily="2" charset="-122"/>
              <a:cs typeface="Times New Roman" panose="02020603050405020304" pitchFamily="18" charset="0"/>
            </a:endParaRPr>
          </a:p>
          <a:p>
            <a:pPr indent="304800" algn="just"/>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The first few tai chi classes were fun and easy, and the moves really caught my imagination, with descriptive names like “white crane spreading its wing” and “golden rooster standing on one leg”. When I asked my coaches ________ these interesting names came from, he told me about the history of tai chi. Zhang </a:t>
            </a:r>
            <a:r>
              <a:rPr lang="en-US" altLang="zh-CN" sz="2400" kern="100" dirty="0" err="1">
                <a:effectLst/>
                <a:latin typeface="Times New Roman" panose="02020603050405020304" pitchFamily="18" charset="0"/>
                <a:ea typeface="等线" panose="02010600030101010101" pitchFamily="2" charset="-122"/>
                <a:cs typeface="Times New Roman" panose="02020603050405020304" pitchFamily="18" charset="0"/>
              </a:rPr>
              <a:t>Sanfeng</a:t>
            </a:r>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 _______ 13th-century Taoist, was said ____________ (invent) tai chi after ________ (draw) inspiration from a fight between a snake ______ a bird. However, nowadays people tend to believe that Cheng </a:t>
            </a:r>
            <a:r>
              <a:rPr lang="en-US" altLang="zh-CN" sz="2400" kern="100" dirty="0" err="1">
                <a:effectLst/>
                <a:latin typeface="Times New Roman" panose="02020603050405020304" pitchFamily="18" charset="0"/>
                <a:ea typeface="等线" panose="02010600030101010101" pitchFamily="2" charset="-122"/>
                <a:cs typeface="Times New Roman" panose="02020603050405020304" pitchFamily="18" charset="0"/>
              </a:rPr>
              <a:t>Wangting</a:t>
            </a:r>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 a 17th-century master of Chinese martial </a:t>
            </a:r>
            <a:r>
              <a:rPr lang="en-US" altLang="zh-CN" sz="2400" kern="100" dirty="0" err="1">
                <a:effectLst/>
                <a:latin typeface="Times New Roman" panose="02020603050405020304" pitchFamily="18" charset="0"/>
                <a:ea typeface="等线" panose="02010600030101010101" pitchFamily="2" charset="-122"/>
                <a:cs typeface="Times New Roman" panose="02020603050405020304" pitchFamily="18" charset="0"/>
              </a:rPr>
              <a:t>arsts</a:t>
            </a:r>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 developed tai chi ________ (base) on martial arts skills. Cheng </a:t>
            </a:r>
            <a:r>
              <a:rPr lang="en-US" altLang="zh-CN" sz="2400" kern="100" dirty="0" err="1">
                <a:effectLst/>
                <a:latin typeface="Times New Roman" panose="02020603050405020304" pitchFamily="18" charset="0"/>
                <a:ea typeface="等线" panose="02010600030101010101" pitchFamily="2" charset="-122"/>
                <a:cs typeface="Times New Roman" panose="02020603050405020304" pitchFamily="18" charset="0"/>
              </a:rPr>
              <a:t>Wangting’s</a:t>
            </a:r>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 ________ (origin) set of moves is called Chen-style tai chi, but other styles of tai chi have since been developed, including Yang-style, Wu-style and Sun-style.</a:t>
            </a:r>
            <a:endParaRPr lang="zh-CN" altLang="zh-CN" kern="1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FDAEB720-2BBB-4CF3-BAD0-C96AE782F676}"/>
              </a:ext>
            </a:extLst>
          </p:cNvPr>
          <p:cNvSpPr/>
          <p:nvPr/>
        </p:nvSpPr>
        <p:spPr>
          <a:xfrm>
            <a:off x="4556165" y="723973"/>
            <a:ext cx="1481496"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amazing</a:t>
            </a:r>
            <a:endParaRPr lang="zh-CN" altLang="en-US" dirty="0">
              <a:solidFill>
                <a:srgbClr val="C00000"/>
              </a:solidFill>
            </a:endParaRPr>
          </a:p>
        </p:txBody>
      </p:sp>
      <p:sp>
        <p:nvSpPr>
          <p:cNvPr id="5" name="矩形 4">
            <a:extLst>
              <a:ext uri="{FF2B5EF4-FFF2-40B4-BE49-F238E27FC236}">
                <a16:creationId xmlns:a16="http://schemas.microsoft.com/office/drawing/2014/main" id="{8D70FB4B-66A6-4315-8DA3-58A60CCAE8BA}"/>
              </a:ext>
            </a:extLst>
          </p:cNvPr>
          <p:cNvSpPr/>
          <p:nvPr/>
        </p:nvSpPr>
        <p:spPr>
          <a:xfrm>
            <a:off x="9731135" y="723973"/>
            <a:ext cx="1462260"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honestly</a:t>
            </a:r>
            <a:endParaRPr lang="zh-CN" altLang="en-US" dirty="0">
              <a:solidFill>
                <a:srgbClr val="C00000"/>
              </a:solidFill>
            </a:endParaRPr>
          </a:p>
        </p:txBody>
      </p:sp>
      <p:sp>
        <p:nvSpPr>
          <p:cNvPr id="6" name="矩形 5">
            <a:extLst>
              <a:ext uri="{FF2B5EF4-FFF2-40B4-BE49-F238E27FC236}">
                <a16:creationId xmlns:a16="http://schemas.microsoft.com/office/drawing/2014/main" id="{9BE79EA7-1A86-404A-856F-60D2401B5D1B}"/>
              </a:ext>
            </a:extLst>
          </p:cNvPr>
          <p:cNvSpPr/>
          <p:nvPr/>
        </p:nvSpPr>
        <p:spPr>
          <a:xfrm>
            <a:off x="2574965" y="1509546"/>
            <a:ext cx="1485535" cy="461665"/>
          </a:xfrm>
          <a:prstGeom prst="rect">
            <a:avLst/>
          </a:prstGeom>
        </p:spPr>
        <p:txBody>
          <a:bodyPr wrap="none">
            <a:spAutoFit/>
          </a:bodyPr>
          <a:lstStyle/>
          <a:p>
            <a:r>
              <a:rPr lang="en-US" altLang="zh-CN" sz="24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to explore</a:t>
            </a:r>
            <a:endParaRPr lang="zh-CN" altLang="en-US" sz="1600" dirty="0">
              <a:solidFill>
                <a:srgbClr val="C00000"/>
              </a:solidFill>
            </a:endParaRPr>
          </a:p>
        </p:txBody>
      </p:sp>
      <p:sp>
        <p:nvSpPr>
          <p:cNvPr id="7" name="矩形 6">
            <a:extLst>
              <a:ext uri="{FF2B5EF4-FFF2-40B4-BE49-F238E27FC236}">
                <a16:creationId xmlns:a16="http://schemas.microsoft.com/office/drawing/2014/main" id="{9A432B9B-89F9-45C2-9C4E-6F3EF7C6DCF6}"/>
              </a:ext>
            </a:extLst>
          </p:cNvPr>
          <p:cNvSpPr/>
          <p:nvPr/>
        </p:nvSpPr>
        <p:spPr>
          <a:xfrm>
            <a:off x="4675418" y="2512993"/>
            <a:ext cx="1114344"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where</a:t>
            </a:r>
            <a:endParaRPr lang="zh-CN" altLang="en-US" dirty="0">
              <a:solidFill>
                <a:srgbClr val="C00000"/>
              </a:solidFill>
            </a:endParaRPr>
          </a:p>
        </p:txBody>
      </p:sp>
      <p:sp>
        <p:nvSpPr>
          <p:cNvPr id="8" name="矩形 7">
            <a:extLst>
              <a:ext uri="{FF2B5EF4-FFF2-40B4-BE49-F238E27FC236}">
                <a16:creationId xmlns:a16="http://schemas.microsoft.com/office/drawing/2014/main" id="{242859AD-6352-46E0-A08F-ECFD70D25394}"/>
              </a:ext>
            </a:extLst>
          </p:cNvPr>
          <p:cNvSpPr/>
          <p:nvPr/>
        </p:nvSpPr>
        <p:spPr>
          <a:xfrm>
            <a:off x="6537365" y="2941215"/>
            <a:ext cx="36420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dirty="0">
              <a:solidFill>
                <a:srgbClr val="C00000"/>
              </a:solidFill>
            </a:endParaRPr>
          </a:p>
        </p:txBody>
      </p:sp>
      <p:sp>
        <p:nvSpPr>
          <p:cNvPr id="9" name="矩形 8">
            <a:extLst>
              <a:ext uri="{FF2B5EF4-FFF2-40B4-BE49-F238E27FC236}">
                <a16:creationId xmlns:a16="http://schemas.microsoft.com/office/drawing/2014/main" id="{69AD9C23-7DDC-4676-B3CC-60418FA394A0}"/>
              </a:ext>
            </a:extLst>
          </p:cNvPr>
          <p:cNvSpPr/>
          <p:nvPr/>
        </p:nvSpPr>
        <p:spPr>
          <a:xfrm>
            <a:off x="150472" y="3325658"/>
            <a:ext cx="2339102" cy="461665"/>
          </a:xfrm>
          <a:prstGeom prst="rect">
            <a:avLst/>
          </a:prstGeom>
        </p:spPr>
        <p:txBody>
          <a:bodyPr wrap="none">
            <a:spAutoFit/>
          </a:bodyPr>
          <a:lstStyle/>
          <a:p>
            <a:r>
              <a:rPr lang="en-US" altLang="zh-CN" sz="24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to have invented</a:t>
            </a:r>
            <a:endParaRPr lang="zh-CN" altLang="en-US" sz="1600" dirty="0">
              <a:solidFill>
                <a:srgbClr val="C00000"/>
              </a:solidFill>
            </a:endParaRPr>
          </a:p>
        </p:txBody>
      </p:sp>
      <p:sp>
        <p:nvSpPr>
          <p:cNvPr id="10" name="矩形 9">
            <a:extLst>
              <a:ext uri="{FF2B5EF4-FFF2-40B4-BE49-F238E27FC236}">
                <a16:creationId xmlns:a16="http://schemas.microsoft.com/office/drawing/2014/main" id="{ADE8725E-1F70-4648-90EE-955D054C9B0C}"/>
              </a:ext>
            </a:extLst>
          </p:cNvPr>
          <p:cNvSpPr/>
          <p:nvPr/>
        </p:nvSpPr>
        <p:spPr>
          <a:xfrm>
            <a:off x="4617079" y="3334003"/>
            <a:ext cx="1552028"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drawing </a:t>
            </a:r>
            <a:endParaRPr lang="zh-CN" altLang="en-US" dirty="0">
              <a:solidFill>
                <a:srgbClr val="C00000"/>
              </a:solidFill>
            </a:endParaRPr>
          </a:p>
        </p:txBody>
      </p:sp>
      <p:sp>
        <p:nvSpPr>
          <p:cNvPr id="11" name="矩形 10">
            <a:extLst>
              <a:ext uri="{FF2B5EF4-FFF2-40B4-BE49-F238E27FC236}">
                <a16:creationId xmlns:a16="http://schemas.microsoft.com/office/drawing/2014/main" id="{FDC93900-BAAE-4841-B322-B1F043F2909A}"/>
              </a:ext>
            </a:extLst>
          </p:cNvPr>
          <p:cNvSpPr/>
          <p:nvPr/>
        </p:nvSpPr>
        <p:spPr>
          <a:xfrm>
            <a:off x="130464" y="3716490"/>
            <a:ext cx="764953"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and</a:t>
            </a:r>
            <a:endParaRPr lang="zh-CN" altLang="en-US" dirty="0">
              <a:solidFill>
                <a:srgbClr val="C00000"/>
              </a:solidFill>
            </a:endParaRPr>
          </a:p>
        </p:txBody>
      </p:sp>
      <p:sp>
        <p:nvSpPr>
          <p:cNvPr id="12" name="矩形 11">
            <a:extLst>
              <a:ext uri="{FF2B5EF4-FFF2-40B4-BE49-F238E27FC236}">
                <a16:creationId xmlns:a16="http://schemas.microsoft.com/office/drawing/2014/main" id="{FCF53491-24B0-4A35-B357-4D53365D61EE}"/>
              </a:ext>
            </a:extLst>
          </p:cNvPr>
          <p:cNvSpPr/>
          <p:nvPr/>
        </p:nvSpPr>
        <p:spPr>
          <a:xfrm>
            <a:off x="6212778" y="4049541"/>
            <a:ext cx="106311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based</a:t>
            </a:r>
            <a:endParaRPr lang="zh-CN" altLang="en-US" dirty="0">
              <a:solidFill>
                <a:srgbClr val="C00000"/>
              </a:solidFill>
            </a:endParaRPr>
          </a:p>
        </p:txBody>
      </p:sp>
      <p:sp>
        <p:nvSpPr>
          <p:cNvPr id="13" name="矩形 12">
            <a:extLst>
              <a:ext uri="{FF2B5EF4-FFF2-40B4-BE49-F238E27FC236}">
                <a16:creationId xmlns:a16="http://schemas.microsoft.com/office/drawing/2014/main" id="{CEF4D6F1-482E-4908-BA04-8B6372B01006}"/>
              </a:ext>
            </a:extLst>
          </p:cNvPr>
          <p:cNvSpPr/>
          <p:nvPr/>
        </p:nvSpPr>
        <p:spPr>
          <a:xfrm>
            <a:off x="1562594" y="4363570"/>
            <a:ext cx="1380506"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original</a:t>
            </a:r>
            <a:endParaRPr lang="zh-CN" altLang="en-US" dirty="0">
              <a:solidFill>
                <a:srgbClr val="C00000"/>
              </a:solidFill>
            </a:endParaRPr>
          </a:p>
        </p:txBody>
      </p:sp>
    </p:spTree>
    <p:extLst>
      <p:ext uri="{BB962C8B-B14F-4D97-AF65-F5344CB8AC3E}">
        <p14:creationId xmlns:p14="http://schemas.microsoft.com/office/powerpoint/2010/main" val="399539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834</Words>
  <Application>Microsoft Office PowerPoint</Application>
  <PresentationFormat>宽屏</PresentationFormat>
  <Paragraphs>122</Paragraphs>
  <Slides>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vt:i4>
      </vt:variant>
    </vt:vector>
  </HeadingPairs>
  <TitlesOfParts>
    <vt:vector size="15" baseType="lpstr">
      <vt:lpstr>等线</vt:lpstr>
      <vt:lpstr>等线 Light</vt:lpstr>
      <vt:lpstr>宋体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JOY Chan PC</dc:creator>
  <cp:lastModifiedBy>黄 嘉慧</cp:lastModifiedBy>
  <cp:revision>12</cp:revision>
  <dcterms:created xsi:type="dcterms:W3CDTF">2022-01-21T08:03:20Z</dcterms:created>
  <dcterms:modified xsi:type="dcterms:W3CDTF">2022-02-07T03:56:32Z</dcterms:modified>
</cp:coreProperties>
</file>