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4" r:id="rId2"/>
    <p:sldId id="270" r:id="rId3"/>
    <p:sldId id="272" r:id="rId4"/>
    <p:sldId id="258" r:id="rId5"/>
    <p:sldId id="260" r:id="rId6"/>
    <p:sldId id="262" r:id="rId7"/>
    <p:sldId id="276" r:id="rId8"/>
    <p:sldId id="278"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2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E56BBC0-9146-47A5-B733-AE5C84F0693C}"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408E3D-6DC2-48AF-99AE-1EA4DACB0EB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6BBC0-9146-47A5-B733-AE5C84F0693C}" type="datetimeFigureOut">
              <a:rPr lang="zh-CN" altLang="en-US" smtClean="0"/>
              <a:t>2022/3/1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408E3D-6DC2-48AF-99AE-1EA4DACB0EB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67582" y="2285992"/>
            <a:ext cx="5143500" cy="1014730"/>
          </a:xfrm>
          <a:prstGeom prst="rect">
            <a:avLst/>
          </a:prstGeom>
          <a:noFill/>
        </p:spPr>
        <p:txBody>
          <a:bodyPr wrap="none" rtlCol="0">
            <a:spAutoFit/>
          </a:bodyPr>
          <a:lstStyle/>
          <a:p>
            <a:pPr algn="ctr"/>
            <a:r>
              <a:rPr lang="en-US" altLang="zh-CN" sz="6000" dirty="0" smtClean="0"/>
              <a:t>M8U1</a:t>
            </a:r>
            <a:r>
              <a:rPr lang="zh-CN" altLang="en-US" sz="6000" dirty="0" smtClean="0"/>
              <a:t>一轮复习</a:t>
            </a:r>
            <a:endParaRPr lang="zh-CN" altLang="en-US" sz="6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9043035" cy="6123940"/>
          </a:xfrm>
          <a:prstGeom prst="rect">
            <a:avLst/>
          </a:prstGeom>
          <a:noFill/>
        </p:spPr>
        <p:txBody>
          <a:bodyPr wrap="square" rtlCol="0">
            <a:spAutoFit/>
          </a:bodyPr>
          <a:lstStyle/>
          <a:p>
            <a:pPr algn="l">
              <a:buNone/>
            </a:pPr>
            <a:r>
              <a:rPr lang="en-US" sz="2800" dirty="0">
                <a:sym typeface="+mn-ea"/>
              </a:rPr>
              <a:t>1. He stretched out his arms in a ___________gesture./Prices have fallen ____________.(drama)</a:t>
            </a:r>
            <a:endParaRPr lang="en-US" sz="2800" dirty="0"/>
          </a:p>
          <a:p>
            <a:pPr algn="l">
              <a:buNone/>
            </a:pPr>
            <a:r>
              <a:rPr lang="en-US" sz="2800" dirty="0">
                <a:sym typeface="+mn-ea"/>
              </a:rPr>
              <a:t>2. She spoke with ______________(character) enthusiasm.</a:t>
            </a:r>
            <a:endParaRPr lang="en-US" sz="2800" dirty="0"/>
          </a:p>
          <a:p>
            <a:pPr algn="l">
              <a:buNone/>
            </a:pPr>
            <a:r>
              <a:rPr lang="en-US" sz="2800" dirty="0">
                <a:sym typeface="+mn-ea"/>
              </a:rPr>
              <a:t>3. He is a ____________(romance) poet.</a:t>
            </a:r>
            <a:endParaRPr lang="en-US" sz="2800" dirty="0"/>
          </a:p>
          <a:p>
            <a:pPr algn="l">
              <a:buNone/>
            </a:pPr>
            <a:r>
              <a:rPr lang="en-US" sz="2800" dirty="0">
                <a:sym typeface="+mn-ea"/>
              </a:rPr>
              <a:t>4. an act of _____________/They ___________wanted a child.(desperate)</a:t>
            </a:r>
            <a:endParaRPr lang="en-US" sz="2800" dirty="0"/>
          </a:p>
          <a:p>
            <a:pPr algn="l">
              <a:buNone/>
            </a:pPr>
            <a:r>
              <a:rPr lang="en-US" sz="2800" dirty="0">
                <a:sym typeface="+mn-ea"/>
              </a:rPr>
              <a:t>5. bring ____________(crime) charges against </a:t>
            </a:r>
            <a:r>
              <a:rPr lang="en-US" sz="2800" dirty="0" err="1">
                <a:sym typeface="+mn-ea"/>
              </a:rPr>
              <a:t>sb</a:t>
            </a:r>
            <a:endParaRPr lang="en-US" sz="2800" dirty="0"/>
          </a:p>
          <a:p>
            <a:pPr algn="l">
              <a:buNone/>
            </a:pPr>
            <a:r>
              <a:rPr lang="en-US" sz="2800" dirty="0">
                <a:sym typeface="+mn-ea"/>
              </a:rPr>
              <a:t>6. We laughed and that helped ease the___________(tense).</a:t>
            </a:r>
            <a:endParaRPr lang="en-US" sz="2800" dirty="0"/>
          </a:p>
          <a:p>
            <a:pPr algn="l">
              <a:buNone/>
            </a:pPr>
            <a:r>
              <a:rPr lang="en-US" sz="2800" dirty="0">
                <a:sym typeface="+mn-ea"/>
              </a:rPr>
              <a:t>7. They were ____________(plot) to overthrow the government.</a:t>
            </a:r>
            <a:endParaRPr lang="en-US" sz="2800" dirty="0"/>
          </a:p>
          <a:p>
            <a:pPr algn="l">
              <a:buNone/>
            </a:pPr>
            <a:r>
              <a:rPr lang="en-US" sz="2800" dirty="0">
                <a:sym typeface="+mn-ea"/>
              </a:rPr>
              <a:t>8. He treated them with ____________.(generous)</a:t>
            </a:r>
            <a:endParaRPr lang="en-US" sz="2800" dirty="0"/>
          </a:p>
          <a:p>
            <a:pPr algn="l">
              <a:buNone/>
            </a:pPr>
            <a:r>
              <a:rPr lang="en-US" sz="2800" dirty="0">
                <a:sym typeface="+mn-ea"/>
              </a:rPr>
              <a:t>9. threats of __________/be ___________opposed to the idea(violent)</a:t>
            </a:r>
            <a:endParaRPr lang="en-US" sz="2800" dirty="0"/>
          </a:p>
          <a:p>
            <a:pPr algn="l">
              <a:buNone/>
            </a:pPr>
            <a:r>
              <a:rPr lang="en-US" sz="2800" dirty="0">
                <a:sym typeface="+mn-ea"/>
              </a:rPr>
              <a:t>10. work as a ___________(paint)</a:t>
            </a:r>
            <a:endParaRPr lang="zh-CN" altLang="en-US" sz="2800"/>
          </a:p>
        </p:txBody>
      </p:sp>
      <p:sp>
        <p:nvSpPr>
          <p:cNvPr id="3" name="文本框 2"/>
          <p:cNvSpPr txBox="1"/>
          <p:nvPr/>
        </p:nvSpPr>
        <p:spPr>
          <a:xfrm>
            <a:off x="4838065" y="0"/>
            <a:ext cx="1457960" cy="521970"/>
          </a:xfrm>
          <a:prstGeom prst="rect">
            <a:avLst/>
          </a:prstGeom>
          <a:noFill/>
        </p:spPr>
        <p:txBody>
          <a:bodyPr wrap="none" rtlCol="0">
            <a:spAutoFit/>
          </a:bodyPr>
          <a:lstStyle/>
          <a:p>
            <a:r>
              <a:rPr lang="en-US" altLang="zh-CN" sz="2800" dirty="0">
                <a:solidFill>
                  <a:srgbClr val="FF0000"/>
                </a:solidFill>
              </a:rPr>
              <a:t>dramatic</a:t>
            </a:r>
          </a:p>
        </p:txBody>
      </p:sp>
      <p:sp>
        <p:nvSpPr>
          <p:cNvPr id="4" name="文本框 3"/>
          <p:cNvSpPr txBox="1"/>
          <p:nvPr/>
        </p:nvSpPr>
        <p:spPr>
          <a:xfrm>
            <a:off x="1888490" y="394970"/>
            <a:ext cx="1949450" cy="521970"/>
          </a:xfrm>
          <a:prstGeom prst="rect">
            <a:avLst/>
          </a:prstGeom>
          <a:noFill/>
        </p:spPr>
        <p:txBody>
          <a:bodyPr wrap="none" rtlCol="0">
            <a:spAutoFit/>
          </a:bodyPr>
          <a:lstStyle/>
          <a:p>
            <a:r>
              <a:rPr lang="en-US" altLang="zh-CN" sz="2800" dirty="0">
                <a:solidFill>
                  <a:srgbClr val="FF0000"/>
                </a:solidFill>
              </a:rPr>
              <a:t>dramatically</a:t>
            </a:r>
          </a:p>
        </p:txBody>
      </p:sp>
      <p:sp>
        <p:nvSpPr>
          <p:cNvPr id="5" name="文本框 4"/>
          <p:cNvSpPr txBox="1"/>
          <p:nvPr/>
        </p:nvSpPr>
        <p:spPr>
          <a:xfrm>
            <a:off x="2891155" y="832485"/>
            <a:ext cx="2111375" cy="521970"/>
          </a:xfrm>
          <a:prstGeom prst="rect">
            <a:avLst/>
          </a:prstGeom>
          <a:noFill/>
        </p:spPr>
        <p:txBody>
          <a:bodyPr wrap="none" rtlCol="0">
            <a:spAutoFit/>
          </a:bodyPr>
          <a:lstStyle/>
          <a:p>
            <a:r>
              <a:rPr lang="en-US" altLang="zh-CN" sz="2800" dirty="0">
                <a:solidFill>
                  <a:srgbClr val="FF0000"/>
                </a:solidFill>
              </a:rPr>
              <a:t>characteristic</a:t>
            </a:r>
          </a:p>
        </p:txBody>
      </p:sp>
      <p:sp>
        <p:nvSpPr>
          <p:cNvPr id="6" name="文本框 5"/>
          <p:cNvSpPr txBox="1"/>
          <p:nvPr/>
        </p:nvSpPr>
        <p:spPr>
          <a:xfrm>
            <a:off x="1798955" y="1222375"/>
            <a:ext cx="1476375" cy="521970"/>
          </a:xfrm>
          <a:prstGeom prst="rect">
            <a:avLst/>
          </a:prstGeom>
          <a:noFill/>
        </p:spPr>
        <p:txBody>
          <a:bodyPr wrap="none" rtlCol="0">
            <a:spAutoFit/>
          </a:bodyPr>
          <a:lstStyle/>
          <a:p>
            <a:r>
              <a:rPr lang="en-US" altLang="zh-CN" sz="2800" dirty="0">
                <a:solidFill>
                  <a:srgbClr val="FF0000"/>
                </a:solidFill>
              </a:rPr>
              <a:t>romantic</a:t>
            </a:r>
          </a:p>
        </p:txBody>
      </p:sp>
      <p:sp>
        <p:nvSpPr>
          <p:cNvPr id="7" name="文本框 6"/>
          <p:cNvSpPr txBox="1"/>
          <p:nvPr/>
        </p:nvSpPr>
        <p:spPr>
          <a:xfrm>
            <a:off x="1798955" y="1645920"/>
            <a:ext cx="1907540" cy="521970"/>
          </a:xfrm>
          <a:prstGeom prst="rect">
            <a:avLst/>
          </a:prstGeom>
          <a:noFill/>
        </p:spPr>
        <p:txBody>
          <a:bodyPr wrap="none" rtlCol="0">
            <a:spAutoFit/>
          </a:bodyPr>
          <a:lstStyle/>
          <a:p>
            <a:r>
              <a:rPr lang="en-US" altLang="zh-CN" sz="2800" dirty="0">
                <a:solidFill>
                  <a:srgbClr val="FF0000"/>
                </a:solidFill>
              </a:rPr>
              <a:t>desperation</a:t>
            </a:r>
          </a:p>
        </p:txBody>
      </p:sp>
      <p:sp>
        <p:nvSpPr>
          <p:cNvPr id="8" name="文本框 7"/>
          <p:cNvSpPr txBox="1"/>
          <p:nvPr/>
        </p:nvSpPr>
        <p:spPr>
          <a:xfrm>
            <a:off x="5002530" y="1645920"/>
            <a:ext cx="1866900" cy="521970"/>
          </a:xfrm>
          <a:prstGeom prst="rect">
            <a:avLst/>
          </a:prstGeom>
          <a:noFill/>
        </p:spPr>
        <p:txBody>
          <a:bodyPr wrap="none" rtlCol="0">
            <a:spAutoFit/>
          </a:bodyPr>
          <a:lstStyle/>
          <a:p>
            <a:r>
              <a:rPr lang="en-US" altLang="zh-CN" sz="2800" dirty="0">
                <a:solidFill>
                  <a:srgbClr val="FF0000"/>
                </a:solidFill>
              </a:rPr>
              <a:t>desperately</a:t>
            </a:r>
          </a:p>
        </p:txBody>
      </p:sp>
      <p:sp>
        <p:nvSpPr>
          <p:cNvPr id="9" name="文本框 8"/>
          <p:cNvSpPr txBox="1"/>
          <p:nvPr/>
        </p:nvSpPr>
        <p:spPr>
          <a:xfrm>
            <a:off x="1714500" y="2511425"/>
            <a:ext cx="1343660" cy="521970"/>
          </a:xfrm>
          <a:prstGeom prst="rect">
            <a:avLst/>
          </a:prstGeom>
          <a:noFill/>
        </p:spPr>
        <p:txBody>
          <a:bodyPr wrap="none" rtlCol="0">
            <a:spAutoFit/>
          </a:bodyPr>
          <a:lstStyle/>
          <a:p>
            <a:r>
              <a:rPr lang="en-US" altLang="zh-CN" sz="2800" dirty="0">
                <a:solidFill>
                  <a:srgbClr val="FF0000"/>
                </a:solidFill>
              </a:rPr>
              <a:t>criminal</a:t>
            </a:r>
          </a:p>
        </p:txBody>
      </p:sp>
      <p:sp>
        <p:nvSpPr>
          <p:cNvPr id="10" name="文本框 9"/>
          <p:cNvSpPr txBox="1"/>
          <p:nvPr/>
        </p:nvSpPr>
        <p:spPr>
          <a:xfrm>
            <a:off x="6061075" y="2943860"/>
            <a:ext cx="1256665" cy="521970"/>
          </a:xfrm>
          <a:prstGeom prst="rect">
            <a:avLst/>
          </a:prstGeom>
          <a:noFill/>
        </p:spPr>
        <p:txBody>
          <a:bodyPr wrap="none" rtlCol="0">
            <a:spAutoFit/>
          </a:bodyPr>
          <a:lstStyle/>
          <a:p>
            <a:r>
              <a:rPr lang="en-US" altLang="zh-CN" sz="2800" dirty="0">
                <a:solidFill>
                  <a:srgbClr val="FF0000"/>
                </a:solidFill>
              </a:rPr>
              <a:t>tension</a:t>
            </a:r>
          </a:p>
        </p:txBody>
      </p:sp>
      <p:sp>
        <p:nvSpPr>
          <p:cNvPr id="11" name="文本框 10"/>
          <p:cNvSpPr txBox="1"/>
          <p:nvPr/>
        </p:nvSpPr>
        <p:spPr>
          <a:xfrm>
            <a:off x="2529205" y="3381375"/>
            <a:ext cx="1308735" cy="521970"/>
          </a:xfrm>
          <a:prstGeom prst="rect">
            <a:avLst/>
          </a:prstGeom>
          <a:noFill/>
        </p:spPr>
        <p:txBody>
          <a:bodyPr wrap="none" rtlCol="0">
            <a:spAutoFit/>
          </a:bodyPr>
          <a:lstStyle/>
          <a:p>
            <a:r>
              <a:rPr lang="en-US" altLang="zh-CN" sz="2800" dirty="0">
                <a:solidFill>
                  <a:srgbClr val="FF0000"/>
                </a:solidFill>
              </a:rPr>
              <a:t>plotting</a:t>
            </a:r>
          </a:p>
        </p:txBody>
      </p:sp>
      <p:sp>
        <p:nvSpPr>
          <p:cNvPr id="12" name="文本框 11"/>
          <p:cNvSpPr txBox="1"/>
          <p:nvPr/>
        </p:nvSpPr>
        <p:spPr>
          <a:xfrm>
            <a:off x="3837940" y="4218305"/>
            <a:ext cx="1694180" cy="521970"/>
          </a:xfrm>
          <a:prstGeom prst="rect">
            <a:avLst/>
          </a:prstGeom>
          <a:noFill/>
        </p:spPr>
        <p:txBody>
          <a:bodyPr wrap="none" rtlCol="0">
            <a:spAutoFit/>
          </a:bodyPr>
          <a:lstStyle/>
          <a:p>
            <a:r>
              <a:rPr lang="en-US" altLang="zh-CN" sz="2800" dirty="0">
                <a:solidFill>
                  <a:srgbClr val="FF0000"/>
                </a:solidFill>
              </a:rPr>
              <a:t>generosity</a:t>
            </a:r>
          </a:p>
        </p:txBody>
      </p:sp>
      <p:sp>
        <p:nvSpPr>
          <p:cNvPr id="13" name="文本框 12"/>
          <p:cNvSpPr txBox="1"/>
          <p:nvPr/>
        </p:nvSpPr>
        <p:spPr>
          <a:xfrm>
            <a:off x="2146300" y="4655820"/>
            <a:ext cx="1386205" cy="521970"/>
          </a:xfrm>
          <a:prstGeom prst="rect">
            <a:avLst/>
          </a:prstGeom>
          <a:noFill/>
        </p:spPr>
        <p:txBody>
          <a:bodyPr wrap="none" rtlCol="0">
            <a:spAutoFit/>
          </a:bodyPr>
          <a:lstStyle/>
          <a:p>
            <a:r>
              <a:rPr lang="en-US" altLang="zh-CN" sz="2800" dirty="0">
                <a:solidFill>
                  <a:srgbClr val="FF0000"/>
                </a:solidFill>
              </a:rPr>
              <a:t>violence</a:t>
            </a:r>
          </a:p>
        </p:txBody>
      </p:sp>
      <p:sp>
        <p:nvSpPr>
          <p:cNvPr id="14" name="文本框 13"/>
          <p:cNvSpPr txBox="1"/>
          <p:nvPr/>
        </p:nvSpPr>
        <p:spPr>
          <a:xfrm>
            <a:off x="4372610" y="4655820"/>
            <a:ext cx="1416685" cy="521970"/>
          </a:xfrm>
          <a:prstGeom prst="rect">
            <a:avLst/>
          </a:prstGeom>
          <a:noFill/>
        </p:spPr>
        <p:txBody>
          <a:bodyPr wrap="none" rtlCol="0">
            <a:spAutoFit/>
          </a:bodyPr>
          <a:lstStyle/>
          <a:p>
            <a:r>
              <a:rPr lang="en-US" altLang="zh-CN" sz="2800" dirty="0">
                <a:solidFill>
                  <a:srgbClr val="FF0000"/>
                </a:solidFill>
              </a:rPr>
              <a:t>violently</a:t>
            </a:r>
          </a:p>
        </p:txBody>
      </p:sp>
      <p:sp>
        <p:nvSpPr>
          <p:cNvPr id="15" name="文本框 14"/>
          <p:cNvSpPr txBox="1"/>
          <p:nvPr/>
        </p:nvSpPr>
        <p:spPr>
          <a:xfrm>
            <a:off x="2312035" y="5502275"/>
            <a:ext cx="1220470" cy="521970"/>
          </a:xfrm>
          <a:prstGeom prst="rect">
            <a:avLst/>
          </a:prstGeom>
          <a:noFill/>
        </p:spPr>
        <p:txBody>
          <a:bodyPr wrap="none" rtlCol="0">
            <a:spAutoFit/>
          </a:bodyPr>
          <a:lstStyle/>
          <a:p>
            <a:r>
              <a:rPr lang="en-US" altLang="zh-CN" sz="2800" dirty="0">
                <a:solidFill>
                  <a:srgbClr val="FF0000"/>
                </a:solidFill>
              </a:rPr>
              <a:t>painter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2">
                                            <p:txEl>
                                              <p:pRg st="0" end="0"/>
                                            </p:txEl>
                                          </p:spTgt>
                                        </p:tgtEl>
                                        <p:attrNameLst>
                                          <p:attrName>style.visibility</p:attrName>
                                        </p:attrNameLst>
                                      </p:cBhvr>
                                      <p:to>
                                        <p:strVal val="visible"/>
                                      </p:to>
                                    </p:set>
                                    <p:anim calcmode="lin" valueType="num">
                                      <p:cBhvr additive="base">
                                        <p:cTn id="6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418465"/>
            <a:ext cx="9049385" cy="4831080"/>
          </a:xfrm>
          <a:prstGeom prst="rect">
            <a:avLst/>
          </a:prstGeom>
          <a:noFill/>
        </p:spPr>
        <p:txBody>
          <a:bodyPr wrap="square" rtlCol="0">
            <a:spAutoFit/>
          </a:bodyPr>
          <a:lstStyle/>
          <a:p>
            <a:pPr algn="l">
              <a:buNone/>
            </a:pPr>
            <a:r>
              <a:rPr lang="en-US" sz="2800" dirty="0">
                <a:sym typeface="+mn-ea"/>
              </a:rPr>
              <a:t>11. pose a threat _____ </a:t>
            </a:r>
            <a:r>
              <a:rPr lang="en-US" sz="2800" dirty="0" err="1">
                <a:sym typeface="+mn-ea"/>
              </a:rPr>
              <a:t>sth</a:t>
            </a:r>
            <a:r>
              <a:rPr lang="en-US" sz="2800" dirty="0">
                <a:sym typeface="+mn-ea"/>
              </a:rPr>
              <a:t> /_________ to do </a:t>
            </a:r>
            <a:r>
              <a:rPr lang="en-US" sz="2800" dirty="0" err="1">
                <a:sym typeface="+mn-ea"/>
              </a:rPr>
              <a:t>sth</a:t>
            </a:r>
            <a:r>
              <a:rPr lang="en-US" sz="2800" dirty="0">
                <a:sym typeface="+mn-ea"/>
              </a:rPr>
              <a:t> /A storm was ___________. (threat)</a:t>
            </a:r>
            <a:endParaRPr lang="en-US" sz="2800" dirty="0"/>
          </a:p>
          <a:p>
            <a:pPr algn="l">
              <a:buNone/>
            </a:pPr>
            <a:r>
              <a:rPr lang="en-US" sz="2800" dirty="0">
                <a:sym typeface="+mn-ea"/>
              </a:rPr>
              <a:t>12. resist _______ (cut) interest rates/lower the baby’s __________(resist) to infection</a:t>
            </a:r>
            <a:endParaRPr lang="en-US" sz="2800" dirty="0"/>
          </a:p>
          <a:p>
            <a:pPr algn="l">
              <a:buNone/>
            </a:pPr>
            <a:r>
              <a:rPr lang="en-US" sz="2800" dirty="0">
                <a:sym typeface="+mn-ea"/>
              </a:rPr>
              <a:t>13. What an __________(adore) child!</a:t>
            </a:r>
            <a:endParaRPr lang="en-US" sz="2800" dirty="0"/>
          </a:p>
          <a:p>
            <a:pPr algn="l">
              <a:buNone/>
            </a:pPr>
            <a:r>
              <a:rPr lang="en-US" sz="2800" dirty="0">
                <a:sym typeface="+mn-ea"/>
              </a:rPr>
              <a:t>14. with the _________of travelling /The notes are ____________as an introduction to the course. (intend)</a:t>
            </a:r>
            <a:endParaRPr lang="en-US" sz="2800" dirty="0"/>
          </a:p>
          <a:p>
            <a:pPr algn="l">
              <a:buNone/>
            </a:pPr>
            <a:r>
              <a:rPr lang="en-US" sz="2800" dirty="0">
                <a:sym typeface="+mn-ea"/>
              </a:rPr>
              <a:t>15. Everyone ___________(spring) to their feet when the principal walked in.</a:t>
            </a:r>
            <a:endParaRPr lang="en-US" sz="2800" dirty="0"/>
          </a:p>
          <a:p>
            <a:pPr algn="l">
              <a:buNone/>
            </a:pPr>
            <a:r>
              <a:rPr lang="en-US" sz="2800" dirty="0">
                <a:sym typeface="+mn-ea"/>
              </a:rPr>
              <a:t>16. He spent the evening __________ up the Christmas presents.(wrap)</a:t>
            </a:r>
            <a:endParaRPr lang="zh-CN" altLang="en-US" sz="2800"/>
          </a:p>
        </p:txBody>
      </p:sp>
      <p:sp>
        <p:nvSpPr>
          <p:cNvPr id="3" name="文本框 2"/>
          <p:cNvSpPr txBox="1"/>
          <p:nvPr/>
        </p:nvSpPr>
        <p:spPr>
          <a:xfrm>
            <a:off x="2752725" y="418465"/>
            <a:ext cx="485775" cy="521970"/>
          </a:xfrm>
          <a:prstGeom prst="rect">
            <a:avLst/>
          </a:prstGeom>
          <a:noFill/>
        </p:spPr>
        <p:txBody>
          <a:bodyPr wrap="none" rtlCol="0">
            <a:spAutoFit/>
          </a:bodyPr>
          <a:lstStyle/>
          <a:p>
            <a:r>
              <a:rPr lang="en-US" altLang="zh-CN" sz="2800" dirty="0">
                <a:solidFill>
                  <a:srgbClr val="FF0000"/>
                </a:solidFill>
              </a:rPr>
              <a:t>to</a:t>
            </a:r>
          </a:p>
        </p:txBody>
      </p:sp>
      <p:sp>
        <p:nvSpPr>
          <p:cNvPr id="4" name="文本框 3"/>
          <p:cNvSpPr txBox="1"/>
          <p:nvPr/>
        </p:nvSpPr>
        <p:spPr>
          <a:xfrm>
            <a:off x="4370705" y="418465"/>
            <a:ext cx="1430020" cy="521970"/>
          </a:xfrm>
          <a:prstGeom prst="rect">
            <a:avLst/>
          </a:prstGeom>
          <a:noFill/>
        </p:spPr>
        <p:txBody>
          <a:bodyPr wrap="none" rtlCol="0">
            <a:spAutoFit/>
          </a:bodyPr>
          <a:lstStyle/>
          <a:p>
            <a:r>
              <a:rPr lang="en-US" altLang="zh-CN" sz="2800" dirty="0">
                <a:solidFill>
                  <a:srgbClr val="FF0000"/>
                </a:solidFill>
              </a:rPr>
              <a:t>threaten</a:t>
            </a:r>
          </a:p>
        </p:txBody>
      </p:sp>
      <p:sp>
        <p:nvSpPr>
          <p:cNvPr id="5" name="文本框 4"/>
          <p:cNvSpPr txBox="1"/>
          <p:nvPr/>
        </p:nvSpPr>
        <p:spPr>
          <a:xfrm>
            <a:off x="763905" y="845820"/>
            <a:ext cx="1866265" cy="521970"/>
          </a:xfrm>
          <a:prstGeom prst="rect">
            <a:avLst/>
          </a:prstGeom>
          <a:noFill/>
        </p:spPr>
        <p:txBody>
          <a:bodyPr wrap="none" rtlCol="0">
            <a:spAutoFit/>
          </a:bodyPr>
          <a:lstStyle/>
          <a:p>
            <a:r>
              <a:rPr lang="en-US" altLang="zh-CN" sz="2800" dirty="0">
                <a:solidFill>
                  <a:srgbClr val="FF0000"/>
                </a:solidFill>
              </a:rPr>
              <a:t>threatening</a:t>
            </a:r>
          </a:p>
        </p:txBody>
      </p:sp>
      <p:sp>
        <p:nvSpPr>
          <p:cNvPr id="6" name="文本框 5"/>
          <p:cNvSpPr txBox="1"/>
          <p:nvPr/>
        </p:nvSpPr>
        <p:spPr>
          <a:xfrm>
            <a:off x="1440180" y="1270000"/>
            <a:ext cx="1189990" cy="521970"/>
          </a:xfrm>
          <a:prstGeom prst="rect">
            <a:avLst/>
          </a:prstGeom>
          <a:noFill/>
        </p:spPr>
        <p:txBody>
          <a:bodyPr wrap="none" rtlCol="0">
            <a:spAutoFit/>
          </a:bodyPr>
          <a:lstStyle/>
          <a:p>
            <a:r>
              <a:rPr lang="en-US" altLang="zh-CN" sz="2800" dirty="0">
                <a:solidFill>
                  <a:srgbClr val="FF0000"/>
                </a:solidFill>
              </a:rPr>
              <a:t>cutting</a:t>
            </a:r>
          </a:p>
        </p:txBody>
      </p:sp>
      <p:sp>
        <p:nvSpPr>
          <p:cNvPr id="7" name="文本框 6"/>
          <p:cNvSpPr txBox="1"/>
          <p:nvPr/>
        </p:nvSpPr>
        <p:spPr>
          <a:xfrm>
            <a:off x="193675" y="1636395"/>
            <a:ext cx="1633855" cy="521970"/>
          </a:xfrm>
          <a:prstGeom prst="rect">
            <a:avLst/>
          </a:prstGeom>
          <a:noFill/>
        </p:spPr>
        <p:txBody>
          <a:bodyPr wrap="none" rtlCol="0">
            <a:spAutoFit/>
          </a:bodyPr>
          <a:lstStyle/>
          <a:p>
            <a:r>
              <a:rPr lang="en-US" altLang="zh-CN" sz="2800" dirty="0">
                <a:solidFill>
                  <a:srgbClr val="FF0000"/>
                </a:solidFill>
              </a:rPr>
              <a:t>resistance</a:t>
            </a:r>
          </a:p>
        </p:txBody>
      </p:sp>
      <p:sp>
        <p:nvSpPr>
          <p:cNvPr id="8" name="文本框 7"/>
          <p:cNvSpPr txBox="1"/>
          <p:nvPr/>
        </p:nvSpPr>
        <p:spPr>
          <a:xfrm>
            <a:off x="1934443" y="2035671"/>
            <a:ext cx="1472519" cy="523220"/>
          </a:xfrm>
          <a:prstGeom prst="rect">
            <a:avLst/>
          </a:prstGeom>
          <a:noFill/>
        </p:spPr>
        <p:txBody>
          <a:bodyPr wrap="none" rtlCol="0">
            <a:spAutoFit/>
          </a:bodyPr>
          <a:lstStyle/>
          <a:p>
            <a:r>
              <a:rPr lang="en-US" altLang="zh-CN" sz="2800" dirty="0" smtClean="0">
                <a:solidFill>
                  <a:srgbClr val="FF0000"/>
                </a:solidFill>
              </a:rPr>
              <a:t>adorable</a:t>
            </a:r>
            <a:endParaRPr lang="zh-CN" altLang="en-US" sz="2800" dirty="0">
              <a:solidFill>
                <a:srgbClr val="FF0000"/>
              </a:solidFill>
            </a:endParaRPr>
          </a:p>
        </p:txBody>
      </p:sp>
      <p:sp>
        <p:nvSpPr>
          <p:cNvPr id="9" name="文本框 8"/>
          <p:cNvSpPr txBox="1"/>
          <p:nvPr/>
        </p:nvSpPr>
        <p:spPr>
          <a:xfrm>
            <a:off x="1893910" y="2558911"/>
            <a:ext cx="1512658" cy="523220"/>
          </a:xfrm>
          <a:prstGeom prst="rect">
            <a:avLst/>
          </a:prstGeom>
          <a:noFill/>
        </p:spPr>
        <p:txBody>
          <a:bodyPr wrap="none" rtlCol="0">
            <a:spAutoFit/>
          </a:bodyPr>
          <a:lstStyle/>
          <a:p>
            <a:r>
              <a:rPr lang="en-US" altLang="zh-CN" sz="2800" dirty="0" smtClean="0">
                <a:solidFill>
                  <a:srgbClr val="FF0000"/>
                </a:solidFill>
              </a:rPr>
              <a:t>intention</a:t>
            </a:r>
            <a:endParaRPr lang="zh-CN" altLang="en-US" sz="2800" dirty="0">
              <a:solidFill>
                <a:srgbClr val="FF0000"/>
              </a:solidFill>
            </a:endParaRPr>
          </a:p>
        </p:txBody>
      </p:sp>
      <p:sp>
        <p:nvSpPr>
          <p:cNvPr id="10" name="文本框 9"/>
          <p:cNvSpPr txBox="1"/>
          <p:nvPr/>
        </p:nvSpPr>
        <p:spPr>
          <a:xfrm>
            <a:off x="401963" y="2953654"/>
            <a:ext cx="1491947" cy="523220"/>
          </a:xfrm>
          <a:prstGeom prst="rect">
            <a:avLst/>
          </a:prstGeom>
          <a:noFill/>
        </p:spPr>
        <p:txBody>
          <a:bodyPr wrap="none" rtlCol="0">
            <a:spAutoFit/>
          </a:bodyPr>
          <a:lstStyle/>
          <a:p>
            <a:r>
              <a:rPr lang="en-US" altLang="zh-CN" sz="2800" dirty="0" smtClean="0">
                <a:solidFill>
                  <a:srgbClr val="FF0000"/>
                </a:solidFill>
              </a:rPr>
              <a:t>intended</a:t>
            </a:r>
            <a:endParaRPr lang="zh-CN" altLang="en-US" sz="2800" dirty="0">
              <a:solidFill>
                <a:srgbClr val="FF0000"/>
              </a:solidFill>
            </a:endParaRPr>
          </a:p>
        </p:txBody>
      </p:sp>
      <p:sp>
        <p:nvSpPr>
          <p:cNvPr id="11" name="文本框 10"/>
          <p:cNvSpPr txBox="1"/>
          <p:nvPr/>
        </p:nvSpPr>
        <p:spPr>
          <a:xfrm>
            <a:off x="2409427" y="3459154"/>
            <a:ext cx="1186543" cy="523220"/>
          </a:xfrm>
          <a:prstGeom prst="rect">
            <a:avLst/>
          </a:prstGeom>
          <a:noFill/>
        </p:spPr>
        <p:txBody>
          <a:bodyPr wrap="none" rtlCol="0">
            <a:spAutoFit/>
          </a:bodyPr>
          <a:lstStyle/>
          <a:p>
            <a:r>
              <a:rPr lang="en-US" altLang="zh-CN" sz="2800" dirty="0" smtClean="0">
                <a:solidFill>
                  <a:srgbClr val="FF0000"/>
                </a:solidFill>
              </a:rPr>
              <a:t>sprung</a:t>
            </a:r>
            <a:endParaRPr lang="zh-CN" altLang="en-US" sz="2800" dirty="0">
              <a:solidFill>
                <a:srgbClr val="FF0000"/>
              </a:solidFill>
            </a:endParaRPr>
          </a:p>
        </p:txBody>
      </p:sp>
      <p:sp>
        <p:nvSpPr>
          <p:cNvPr id="12" name="文本框 11"/>
          <p:cNvSpPr txBox="1"/>
          <p:nvPr/>
        </p:nvSpPr>
        <p:spPr>
          <a:xfrm>
            <a:off x="3750762" y="4221088"/>
            <a:ext cx="1547860" cy="523220"/>
          </a:xfrm>
          <a:prstGeom prst="rect">
            <a:avLst/>
          </a:prstGeom>
          <a:noFill/>
        </p:spPr>
        <p:txBody>
          <a:bodyPr wrap="none" rtlCol="0">
            <a:spAutoFit/>
          </a:bodyPr>
          <a:lstStyle/>
          <a:p>
            <a:r>
              <a:rPr lang="en-US" altLang="zh-CN" sz="2800" dirty="0" smtClean="0">
                <a:solidFill>
                  <a:srgbClr val="FF0000"/>
                </a:solidFill>
              </a:rPr>
              <a:t>wrapping</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808355"/>
            <a:ext cx="9279255" cy="5768975"/>
          </a:xfrm>
        </p:spPr>
        <p:txBody>
          <a:bodyPr>
            <a:normAutofit fontScale="92500"/>
          </a:bodyPr>
          <a:lstStyle/>
          <a:p>
            <a:pPr lvl="0">
              <a:buNone/>
            </a:pPr>
            <a:r>
              <a:rPr lang="en-US" dirty="0" smtClean="0"/>
              <a:t>1. poetry</a:t>
            </a:r>
            <a:r>
              <a:rPr lang="en-US" dirty="0"/>
              <a:t>___________ </a:t>
            </a:r>
          </a:p>
          <a:p>
            <a:pPr lvl="0">
              <a:buNone/>
            </a:pPr>
            <a:r>
              <a:rPr lang="en-US" dirty="0" smtClean="0"/>
              <a:t>2. non-fiction </a:t>
            </a:r>
            <a:r>
              <a:rPr lang="en-US" dirty="0"/>
              <a:t>_______________ </a:t>
            </a:r>
          </a:p>
          <a:p>
            <a:pPr lvl="0">
              <a:buNone/>
            </a:pPr>
            <a:r>
              <a:rPr lang="en-US" dirty="0" smtClean="0"/>
              <a:t>3. a </a:t>
            </a:r>
            <a:r>
              <a:rPr lang="en-US" dirty="0"/>
              <a:t>priceless antique______________</a:t>
            </a:r>
          </a:p>
          <a:p>
            <a:pPr lvl="0">
              <a:buNone/>
            </a:pPr>
            <a:r>
              <a:rPr lang="en-US" dirty="0" smtClean="0"/>
              <a:t>4. in </a:t>
            </a:r>
            <a:r>
              <a:rPr lang="en-US" dirty="0"/>
              <a:t>the previous chapter___________</a:t>
            </a:r>
          </a:p>
          <a:p>
            <a:pPr lvl="0">
              <a:buNone/>
            </a:pPr>
            <a:r>
              <a:rPr lang="en-US" dirty="0" smtClean="0"/>
              <a:t>5. suffer </a:t>
            </a:r>
            <a:r>
              <a:rPr lang="en-US" dirty="0"/>
              <a:t>years of physical </a:t>
            </a:r>
            <a:r>
              <a:rPr lang="en-US" dirty="0" smtClean="0"/>
              <a:t>abuse_____________________</a:t>
            </a:r>
            <a:endParaRPr lang="en-US" dirty="0"/>
          </a:p>
          <a:p>
            <a:pPr>
              <a:buNone/>
            </a:pPr>
            <a:r>
              <a:rPr lang="en-US" dirty="0" smtClean="0"/>
              <a:t>    abuse </a:t>
            </a:r>
            <a:r>
              <a:rPr lang="en-US" dirty="0"/>
              <a:t>her position_______________</a:t>
            </a:r>
          </a:p>
          <a:p>
            <a:pPr lvl="0">
              <a:buNone/>
            </a:pPr>
            <a:r>
              <a:rPr lang="en-US" dirty="0" smtClean="0"/>
              <a:t>6. on </a:t>
            </a:r>
            <a:r>
              <a:rPr lang="en-US" dirty="0"/>
              <a:t>the run____________________</a:t>
            </a:r>
          </a:p>
          <a:p>
            <a:pPr lvl="0">
              <a:buNone/>
            </a:pPr>
            <a:r>
              <a:rPr lang="en-US" dirty="0" smtClean="0"/>
              <a:t>7. reforms </a:t>
            </a:r>
            <a:r>
              <a:rPr lang="en-US" dirty="0"/>
              <a:t>in education____________</a:t>
            </a:r>
          </a:p>
          <a:p>
            <a:pPr lvl="0">
              <a:buNone/>
            </a:pPr>
            <a:r>
              <a:rPr lang="en-US" dirty="0" smtClean="0"/>
              <a:t>8. writing </a:t>
            </a:r>
            <a:r>
              <a:rPr lang="en-US" dirty="0"/>
              <a:t>paper and </a:t>
            </a:r>
            <a:r>
              <a:rPr lang="en-US" dirty="0" smtClean="0"/>
              <a:t>envelopes____________________</a:t>
            </a:r>
            <a:endParaRPr lang="en-US" dirty="0"/>
          </a:p>
          <a:p>
            <a:pPr>
              <a:buNone/>
            </a:pPr>
            <a:r>
              <a:rPr lang="en-US" dirty="0" smtClean="0"/>
              <a:t>9. build </a:t>
            </a:r>
            <a:r>
              <a:rPr lang="en-US" dirty="0"/>
              <a:t>a reputation_______________ </a:t>
            </a:r>
          </a:p>
          <a:p>
            <a:endParaRPr lang="zh-CN" altLang="en-US" dirty="0"/>
          </a:p>
        </p:txBody>
      </p:sp>
      <p:sp>
        <p:nvSpPr>
          <p:cNvPr id="4" name="文本框 3"/>
          <p:cNvSpPr txBox="1"/>
          <p:nvPr/>
        </p:nvSpPr>
        <p:spPr>
          <a:xfrm>
            <a:off x="1763688" y="808266"/>
            <a:ext cx="902811" cy="523220"/>
          </a:xfrm>
          <a:prstGeom prst="rect">
            <a:avLst/>
          </a:prstGeom>
          <a:noFill/>
        </p:spPr>
        <p:txBody>
          <a:bodyPr wrap="none" rtlCol="0">
            <a:spAutoFit/>
          </a:bodyPr>
          <a:lstStyle/>
          <a:p>
            <a:r>
              <a:rPr lang="zh-CN" altLang="en-US" sz="2800" dirty="0" smtClean="0">
                <a:solidFill>
                  <a:srgbClr val="FF0000"/>
                </a:solidFill>
              </a:rPr>
              <a:t>诗歌</a:t>
            </a:r>
            <a:endParaRPr lang="zh-CN" altLang="en-US" sz="2800" dirty="0">
              <a:solidFill>
                <a:srgbClr val="FF0000"/>
              </a:solidFill>
            </a:endParaRPr>
          </a:p>
        </p:txBody>
      </p:sp>
      <p:sp>
        <p:nvSpPr>
          <p:cNvPr id="5" name="文本框 4"/>
          <p:cNvSpPr txBox="1"/>
          <p:nvPr/>
        </p:nvSpPr>
        <p:spPr>
          <a:xfrm>
            <a:off x="2666499" y="1384364"/>
            <a:ext cx="1605280" cy="521970"/>
          </a:xfrm>
          <a:prstGeom prst="rect">
            <a:avLst/>
          </a:prstGeom>
          <a:noFill/>
        </p:spPr>
        <p:txBody>
          <a:bodyPr wrap="none" rtlCol="0">
            <a:spAutoFit/>
          </a:bodyPr>
          <a:lstStyle/>
          <a:p>
            <a:r>
              <a:rPr lang="zh-CN" altLang="en-US" sz="2800" dirty="0" smtClean="0">
                <a:solidFill>
                  <a:srgbClr val="FF0000"/>
                </a:solidFill>
              </a:rPr>
              <a:t>纪实文学</a:t>
            </a:r>
          </a:p>
        </p:txBody>
      </p:sp>
      <p:sp>
        <p:nvSpPr>
          <p:cNvPr id="6" name="文本框 5"/>
          <p:cNvSpPr txBox="1"/>
          <p:nvPr/>
        </p:nvSpPr>
        <p:spPr>
          <a:xfrm>
            <a:off x="3828513" y="1906453"/>
            <a:ext cx="1620957" cy="523220"/>
          </a:xfrm>
          <a:prstGeom prst="rect">
            <a:avLst/>
          </a:prstGeom>
          <a:noFill/>
        </p:spPr>
        <p:txBody>
          <a:bodyPr wrap="none" rtlCol="0">
            <a:spAutoFit/>
          </a:bodyPr>
          <a:lstStyle/>
          <a:p>
            <a:r>
              <a:rPr lang="zh-CN" altLang="en-US" sz="2800" dirty="0" smtClean="0">
                <a:solidFill>
                  <a:srgbClr val="FF0000"/>
                </a:solidFill>
              </a:rPr>
              <a:t>无价之宝</a:t>
            </a:r>
            <a:endParaRPr lang="zh-CN" altLang="en-US" sz="2800" dirty="0">
              <a:solidFill>
                <a:srgbClr val="FF0000"/>
              </a:solidFill>
            </a:endParaRPr>
          </a:p>
        </p:txBody>
      </p:sp>
      <p:sp>
        <p:nvSpPr>
          <p:cNvPr id="7" name="文本框 6"/>
          <p:cNvSpPr txBox="1"/>
          <p:nvPr/>
        </p:nvSpPr>
        <p:spPr>
          <a:xfrm>
            <a:off x="4271664" y="2429236"/>
            <a:ext cx="1605280" cy="521970"/>
          </a:xfrm>
          <a:prstGeom prst="rect">
            <a:avLst/>
          </a:prstGeom>
          <a:noFill/>
        </p:spPr>
        <p:txBody>
          <a:bodyPr wrap="none" rtlCol="0">
            <a:spAutoFit/>
          </a:bodyPr>
          <a:lstStyle/>
          <a:p>
            <a:r>
              <a:rPr lang="zh-CN" altLang="en-US" sz="2800" dirty="0" smtClean="0">
                <a:solidFill>
                  <a:srgbClr val="FF0000"/>
                </a:solidFill>
              </a:rPr>
              <a:t>在前一章</a:t>
            </a:r>
            <a:endParaRPr lang="zh-CN" altLang="en-US" sz="2800" dirty="0">
              <a:solidFill>
                <a:srgbClr val="FF0000"/>
              </a:solidFill>
            </a:endParaRPr>
          </a:p>
        </p:txBody>
      </p:sp>
      <p:sp>
        <p:nvSpPr>
          <p:cNvPr id="8" name="文本框 7"/>
          <p:cNvSpPr txBox="1"/>
          <p:nvPr/>
        </p:nvSpPr>
        <p:spPr>
          <a:xfrm>
            <a:off x="5138539" y="2952807"/>
            <a:ext cx="3416320" cy="523220"/>
          </a:xfrm>
          <a:prstGeom prst="rect">
            <a:avLst/>
          </a:prstGeom>
          <a:noFill/>
        </p:spPr>
        <p:txBody>
          <a:bodyPr wrap="none" rtlCol="0">
            <a:spAutoFit/>
          </a:bodyPr>
          <a:lstStyle/>
          <a:p>
            <a:r>
              <a:rPr lang="zh-CN" altLang="en-US" sz="2800" dirty="0" smtClean="0">
                <a:solidFill>
                  <a:srgbClr val="FF0000"/>
                </a:solidFill>
              </a:rPr>
              <a:t>遭受多年的身体虐待</a:t>
            </a:r>
            <a:endParaRPr lang="zh-CN" altLang="en-US" sz="2800" dirty="0">
              <a:solidFill>
                <a:srgbClr val="FF0000"/>
              </a:solidFill>
            </a:endParaRPr>
          </a:p>
        </p:txBody>
      </p:sp>
      <p:sp>
        <p:nvSpPr>
          <p:cNvPr id="9" name="文本框 8"/>
          <p:cNvSpPr txBox="1"/>
          <p:nvPr/>
        </p:nvSpPr>
        <p:spPr>
          <a:xfrm>
            <a:off x="3469759" y="3634056"/>
            <a:ext cx="2339102" cy="523220"/>
          </a:xfrm>
          <a:prstGeom prst="rect">
            <a:avLst/>
          </a:prstGeom>
          <a:noFill/>
        </p:spPr>
        <p:txBody>
          <a:bodyPr wrap="none" rtlCol="0">
            <a:spAutoFit/>
          </a:bodyPr>
          <a:lstStyle/>
          <a:p>
            <a:r>
              <a:rPr lang="zh-CN" altLang="en-US" sz="2800" dirty="0" smtClean="0">
                <a:solidFill>
                  <a:srgbClr val="FF0000"/>
                </a:solidFill>
              </a:rPr>
              <a:t>滥用他的职位</a:t>
            </a:r>
            <a:endParaRPr lang="zh-CN" altLang="en-US" sz="2800" dirty="0">
              <a:solidFill>
                <a:srgbClr val="FF0000"/>
              </a:solidFill>
            </a:endParaRPr>
          </a:p>
        </p:txBody>
      </p:sp>
      <p:sp>
        <p:nvSpPr>
          <p:cNvPr id="10" name="文本框 9"/>
          <p:cNvSpPr txBox="1"/>
          <p:nvPr/>
        </p:nvSpPr>
        <p:spPr>
          <a:xfrm>
            <a:off x="2260382" y="4157415"/>
            <a:ext cx="4134465" cy="523220"/>
          </a:xfrm>
          <a:prstGeom prst="rect">
            <a:avLst/>
          </a:prstGeom>
          <a:noFill/>
        </p:spPr>
        <p:txBody>
          <a:bodyPr wrap="none" rtlCol="0">
            <a:spAutoFit/>
          </a:bodyPr>
          <a:lstStyle/>
          <a:p>
            <a:r>
              <a:rPr lang="zh-CN" altLang="en-US" sz="2800" dirty="0" smtClean="0">
                <a:solidFill>
                  <a:srgbClr val="FF0000"/>
                </a:solidFill>
              </a:rPr>
              <a:t>躲避；忙碌，不停地奔波</a:t>
            </a:r>
            <a:endParaRPr lang="zh-CN" altLang="en-US" sz="2800" dirty="0">
              <a:solidFill>
                <a:srgbClr val="FF0000"/>
              </a:solidFill>
            </a:endParaRPr>
          </a:p>
        </p:txBody>
      </p:sp>
      <p:sp>
        <p:nvSpPr>
          <p:cNvPr id="12" name="文本框 11"/>
          <p:cNvSpPr txBox="1"/>
          <p:nvPr/>
        </p:nvSpPr>
        <p:spPr>
          <a:xfrm>
            <a:off x="3852823" y="4680774"/>
            <a:ext cx="1620957" cy="523220"/>
          </a:xfrm>
          <a:prstGeom prst="rect">
            <a:avLst/>
          </a:prstGeom>
          <a:noFill/>
        </p:spPr>
        <p:txBody>
          <a:bodyPr wrap="none" rtlCol="0">
            <a:spAutoFit/>
          </a:bodyPr>
          <a:lstStyle/>
          <a:p>
            <a:r>
              <a:rPr lang="zh-CN" altLang="en-US" sz="2800" dirty="0" smtClean="0">
                <a:solidFill>
                  <a:srgbClr val="FF0000"/>
                </a:solidFill>
              </a:rPr>
              <a:t>教育改革</a:t>
            </a:r>
            <a:endParaRPr lang="zh-CN" altLang="en-US" sz="2800" dirty="0">
              <a:solidFill>
                <a:srgbClr val="FF0000"/>
              </a:solidFill>
            </a:endParaRPr>
          </a:p>
        </p:txBody>
      </p:sp>
      <p:sp>
        <p:nvSpPr>
          <p:cNvPr id="13" name="文本框 12"/>
          <p:cNvSpPr txBox="1"/>
          <p:nvPr/>
        </p:nvSpPr>
        <p:spPr>
          <a:xfrm>
            <a:off x="5449471" y="5203918"/>
            <a:ext cx="1980029" cy="523220"/>
          </a:xfrm>
          <a:prstGeom prst="rect">
            <a:avLst/>
          </a:prstGeom>
          <a:noFill/>
        </p:spPr>
        <p:txBody>
          <a:bodyPr wrap="none" rtlCol="0">
            <a:spAutoFit/>
          </a:bodyPr>
          <a:lstStyle/>
          <a:p>
            <a:r>
              <a:rPr lang="zh-CN" altLang="en-US" sz="2800" dirty="0" smtClean="0">
                <a:solidFill>
                  <a:srgbClr val="FF0000"/>
                </a:solidFill>
              </a:rPr>
              <a:t>信纸和信封</a:t>
            </a:r>
            <a:endParaRPr lang="zh-CN" altLang="en-US" sz="2800" dirty="0">
              <a:solidFill>
                <a:srgbClr val="FF0000"/>
              </a:solidFill>
            </a:endParaRPr>
          </a:p>
        </p:txBody>
      </p:sp>
      <p:sp>
        <p:nvSpPr>
          <p:cNvPr id="14" name="文本框 13"/>
          <p:cNvSpPr txBox="1"/>
          <p:nvPr/>
        </p:nvSpPr>
        <p:spPr>
          <a:xfrm>
            <a:off x="3516956" y="5746122"/>
            <a:ext cx="1620957" cy="523220"/>
          </a:xfrm>
          <a:prstGeom prst="rect">
            <a:avLst/>
          </a:prstGeom>
          <a:noFill/>
        </p:spPr>
        <p:txBody>
          <a:bodyPr wrap="none" rtlCol="0">
            <a:spAutoFit/>
          </a:bodyPr>
          <a:lstStyle/>
          <a:p>
            <a:r>
              <a:rPr lang="zh-CN" altLang="en-US" sz="2800" dirty="0" smtClean="0">
                <a:solidFill>
                  <a:srgbClr val="FF0000"/>
                </a:solidFill>
              </a:rPr>
              <a:t>建立名声</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4">
                                            <p:txEl>
                                              <p:pRg st="0" end="0"/>
                                            </p:txEl>
                                          </p:spTgt>
                                        </p:tgtEl>
                                        <p:attrNameLst>
                                          <p:attrName>style.visibility</p:attrName>
                                        </p:attrNameLst>
                                      </p:cBhvr>
                                      <p:to>
                                        <p:strVal val="visible"/>
                                      </p:to>
                                    </p:set>
                                    <p:anim calcmode="lin" valueType="num">
                                      <p:cBhvr additive="base">
                                        <p:cTn id="6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9" grpId="0"/>
      <p:bldP spid="10"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0" y="1238885"/>
            <a:ext cx="9144000" cy="5197475"/>
          </a:xfrm>
        </p:spPr>
        <p:txBody>
          <a:bodyPr>
            <a:normAutofit/>
          </a:bodyPr>
          <a:lstStyle/>
          <a:p>
            <a:pPr lvl="0">
              <a:buNone/>
            </a:pPr>
            <a:r>
              <a:rPr lang="en-US" dirty="0" smtClean="0"/>
              <a:t>10. pay </a:t>
            </a:r>
            <a:r>
              <a:rPr lang="en-US" dirty="0"/>
              <a:t>off all the debts_____________</a:t>
            </a:r>
          </a:p>
          <a:p>
            <a:pPr lvl="0">
              <a:buNone/>
            </a:pPr>
            <a:r>
              <a:rPr lang="en-US" dirty="0" smtClean="0"/>
              <a:t>11. romance</a:t>
            </a:r>
            <a:r>
              <a:rPr lang="en-US" dirty="0"/>
              <a:t>___________</a:t>
            </a:r>
          </a:p>
          <a:p>
            <a:pPr lvl="0">
              <a:buNone/>
            </a:pPr>
            <a:r>
              <a:rPr lang="en-US" dirty="0" smtClean="0"/>
              <a:t>12. chest</a:t>
            </a:r>
            <a:r>
              <a:rPr lang="en-US" dirty="0"/>
              <a:t>________</a:t>
            </a:r>
            <a:r>
              <a:rPr lang="en-US" altLang="zh-CN" dirty="0"/>
              <a:t>___</a:t>
            </a:r>
            <a:r>
              <a:rPr lang="en-US" dirty="0"/>
              <a:t>______</a:t>
            </a:r>
          </a:p>
          <a:p>
            <a:pPr lvl="0">
              <a:buNone/>
            </a:pPr>
            <a:r>
              <a:rPr lang="en-US" dirty="0" smtClean="0"/>
              <a:t>13. a </a:t>
            </a:r>
            <a:r>
              <a:rPr lang="en-US" dirty="0"/>
              <a:t>poem written in </a:t>
            </a:r>
            <a:r>
              <a:rPr lang="en-US" dirty="0" smtClean="0"/>
              <a:t>rhyme________________</a:t>
            </a:r>
            <a:endParaRPr lang="en-US" dirty="0"/>
          </a:p>
          <a:p>
            <a:pPr lvl="0">
              <a:buNone/>
            </a:pPr>
            <a:r>
              <a:rPr lang="en-US" dirty="0" smtClean="0"/>
              <a:t>14. in </a:t>
            </a:r>
            <a:r>
              <a:rPr lang="en-US" dirty="0"/>
              <a:t>tune with our own </a:t>
            </a:r>
            <a:r>
              <a:rPr lang="en-US" dirty="0" smtClean="0"/>
              <a:t>thoughts________________ </a:t>
            </a:r>
            <a:r>
              <a:rPr lang="en-US" dirty="0"/>
              <a:t/>
            </a:r>
            <a:br>
              <a:rPr lang="en-US" dirty="0"/>
            </a:br>
            <a:endParaRPr lang="en-US" dirty="0"/>
          </a:p>
          <a:p>
            <a:endParaRPr lang="zh-CN" altLang="en-US" dirty="0"/>
          </a:p>
        </p:txBody>
      </p:sp>
      <p:sp>
        <p:nvSpPr>
          <p:cNvPr id="4" name="文本框 3"/>
          <p:cNvSpPr txBox="1"/>
          <p:nvPr/>
        </p:nvSpPr>
        <p:spPr>
          <a:xfrm>
            <a:off x="3995936" y="1239185"/>
            <a:ext cx="2698175" cy="523220"/>
          </a:xfrm>
          <a:prstGeom prst="rect">
            <a:avLst/>
          </a:prstGeom>
          <a:noFill/>
        </p:spPr>
        <p:txBody>
          <a:bodyPr wrap="none" rtlCol="0">
            <a:spAutoFit/>
          </a:bodyPr>
          <a:lstStyle/>
          <a:p>
            <a:r>
              <a:rPr lang="zh-CN" altLang="en-US" sz="2800" dirty="0" smtClean="0">
                <a:solidFill>
                  <a:srgbClr val="FF0000"/>
                </a:solidFill>
              </a:rPr>
              <a:t>还清所有的债务</a:t>
            </a:r>
            <a:endParaRPr lang="zh-CN" altLang="en-US" sz="2800" dirty="0">
              <a:solidFill>
                <a:srgbClr val="FF0000"/>
              </a:solidFill>
            </a:endParaRPr>
          </a:p>
        </p:txBody>
      </p:sp>
      <p:sp>
        <p:nvSpPr>
          <p:cNvPr id="5" name="文本框 4"/>
          <p:cNvSpPr txBox="1"/>
          <p:nvPr/>
        </p:nvSpPr>
        <p:spPr>
          <a:xfrm>
            <a:off x="2267744" y="1858965"/>
            <a:ext cx="902811" cy="523220"/>
          </a:xfrm>
          <a:prstGeom prst="rect">
            <a:avLst/>
          </a:prstGeom>
          <a:noFill/>
        </p:spPr>
        <p:txBody>
          <a:bodyPr wrap="none" rtlCol="0">
            <a:spAutoFit/>
          </a:bodyPr>
          <a:lstStyle/>
          <a:p>
            <a:r>
              <a:rPr lang="zh-CN" altLang="en-US" sz="2800" dirty="0" smtClean="0">
                <a:solidFill>
                  <a:srgbClr val="FF0000"/>
                </a:solidFill>
              </a:rPr>
              <a:t>浪漫</a:t>
            </a:r>
            <a:endParaRPr lang="zh-CN" altLang="en-US" sz="2800" dirty="0">
              <a:solidFill>
                <a:srgbClr val="FF0000"/>
              </a:solidFill>
            </a:endParaRPr>
          </a:p>
        </p:txBody>
      </p:sp>
      <p:sp>
        <p:nvSpPr>
          <p:cNvPr id="6" name="文本框 5"/>
          <p:cNvSpPr txBox="1"/>
          <p:nvPr/>
        </p:nvSpPr>
        <p:spPr>
          <a:xfrm>
            <a:off x="1590209" y="2382820"/>
            <a:ext cx="3416320" cy="523220"/>
          </a:xfrm>
          <a:prstGeom prst="rect">
            <a:avLst/>
          </a:prstGeom>
          <a:noFill/>
        </p:spPr>
        <p:txBody>
          <a:bodyPr wrap="none" rtlCol="0">
            <a:spAutoFit/>
          </a:bodyPr>
          <a:lstStyle/>
          <a:p>
            <a:r>
              <a:rPr lang="zh-CN" altLang="en-US" sz="2800" dirty="0" smtClean="0">
                <a:solidFill>
                  <a:srgbClr val="FF0000"/>
                </a:solidFill>
              </a:rPr>
              <a:t>胸部，胸膛；大箱子</a:t>
            </a:r>
            <a:endParaRPr lang="zh-CN" altLang="en-US" sz="2800" dirty="0">
              <a:solidFill>
                <a:srgbClr val="FF0000"/>
              </a:solidFill>
            </a:endParaRPr>
          </a:p>
        </p:txBody>
      </p:sp>
      <p:sp>
        <p:nvSpPr>
          <p:cNvPr id="7" name="文本框 6"/>
          <p:cNvSpPr txBox="1"/>
          <p:nvPr/>
        </p:nvSpPr>
        <p:spPr>
          <a:xfrm>
            <a:off x="5724128" y="3068960"/>
            <a:ext cx="1620957" cy="523220"/>
          </a:xfrm>
          <a:prstGeom prst="rect">
            <a:avLst/>
          </a:prstGeom>
          <a:noFill/>
        </p:spPr>
        <p:txBody>
          <a:bodyPr wrap="none" rtlCol="0">
            <a:spAutoFit/>
          </a:bodyPr>
          <a:lstStyle/>
          <a:p>
            <a:r>
              <a:rPr lang="zh-CN" altLang="en-US" sz="2800" dirty="0" smtClean="0">
                <a:solidFill>
                  <a:srgbClr val="FF0000"/>
                </a:solidFill>
              </a:rPr>
              <a:t>押韵的诗</a:t>
            </a:r>
            <a:endParaRPr lang="zh-CN" altLang="en-US" sz="2800" dirty="0">
              <a:solidFill>
                <a:srgbClr val="FF0000"/>
              </a:solidFill>
            </a:endParaRPr>
          </a:p>
        </p:txBody>
      </p:sp>
      <p:sp>
        <p:nvSpPr>
          <p:cNvPr id="8" name="文本框 7"/>
          <p:cNvSpPr txBox="1"/>
          <p:nvPr/>
        </p:nvSpPr>
        <p:spPr>
          <a:xfrm>
            <a:off x="5723615" y="3592180"/>
            <a:ext cx="3057247" cy="523220"/>
          </a:xfrm>
          <a:prstGeom prst="rect">
            <a:avLst/>
          </a:prstGeom>
          <a:noFill/>
        </p:spPr>
        <p:txBody>
          <a:bodyPr wrap="none" rtlCol="0">
            <a:spAutoFit/>
          </a:bodyPr>
          <a:lstStyle/>
          <a:p>
            <a:r>
              <a:rPr lang="zh-CN" altLang="en-US" sz="2800" dirty="0" smtClean="0">
                <a:solidFill>
                  <a:srgbClr val="FF0000"/>
                </a:solidFill>
              </a:rPr>
              <a:t>和我们的想法一致</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half" idx="1"/>
          </p:nvPr>
        </p:nvSpPr>
        <p:spPr>
          <a:xfrm>
            <a:off x="0" y="536575"/>
            <a:ext cx="3830320" cy="6321425"/>
          </a:xfrm>
        </p:spPr>
        <p:txBody>
          <a:bodyPr>
            <a:normAutofit fontScale="25000" lnSpcReduction="20000"/>
          </a:bodyPr>
          <a:lstStyle/>
          <a:p>
            <a:pPr>
              <a:buNone/>
            </a:pPr>
            <a:r>
              <a:rPr lang="en-US" altLang="zh-CN" sz="9600" dirty="0" smtClean="0"/>
              <a:t>1. </a:t>
            </a:r>
            <a:r>
              <a:rPr lang="zh-CN" altLang="en-US" sz="9600" dirty="0" smtClean="0"/>
              <a:t>她</a:t>
            </a:r>
            <a:r>
              <a:rPr lang="zh-CN" altLang="en-US" sz="9600" dirty="0"/>
              <a:t>直挺挺地坐着，吓得浑身发僵。</a:t>
            </a:r>
          </a:p>
          <a:p>
            <a:pPr>
              <a:buNone/>
            </a:pPr>
            <a:r>
              <a:rPr lang="en-US" altLang="zh-CN" sz="9600" dirty="0"/>
              <a:t>2. </a:t>
            </a:r>
            <a:r>
              <a:rPr lang="zh-CN" altLang="en-US" sz="9600" dirty="0"/>
              <a:t>没有再三思考，他很快抓起他的银行卡，决定不遗余力地帮助</a:t>
            </a:r>
            <a:r>
              <a:rPr lang="en-US" altLang="zh-CN" sz="9600" dirty="0"/>
              <a:t>David. </a:t>
            </a:r>
            <a:endParaRPr lang="zh-CN" altLang="en-US" sz="9600" dirty="0"/>
          </a:p>
          <a:p>
            <a:pPr>
              <a:buNone/>
            </a:pPr>
            <a:r>
              <a:rPr lang="en-US" altLang="zh-CN" sz="9600" dirty="0"/>
              <a:t>3. </a:t>
            </a:r>
            <a:r>
              <a:rPr lang="zh-CN" altLang="en-US" sz="9600" dirty="0"/>
              <a:t>妈妈很快帮我洗澡，然后盖了厚毯子来使我发抖的牙齿不再寒冷。</a:t>
            </a:r>
          </a:p>
          <a:p>
            <a:pPr>
              <a:buNone/>
            </a:pPr>
            <a:r>
              <a:rPr lang="en-US" altLang="zh-CN" sz="9600" dirty="0"/>
              <a:t>4. </a:t>
            </a:r>
            <a:r>
              <a:rPr lang="zh-CN" altLang="en-US" sz="9600" dirty="0"/>
              <a:t>我绝望地看了一眼，希望某些人注意，</a:t>
            </a:r>
            <a:r>
              <a:rPr lang="en-US" altLang="zh-CN" sz="9600" dirty="0"/>
              <a:t>Henry</a:t>
            </a:r>
            <a:r>
              <a:rPr lang="zh-CN" altLang="en-US" sz="9600" dirty="0"/>
              <a:t>就进来了。</a:t>
            </a:r>
          </a:p>
          <a:p>
            <a:pPr>
              <a:buNone/>
            </a:pPr>
            <a:r>
              <a:rPr lang="en-US" altLang="zh-CN" sz="9600" dirty="0"/>
              <a:t>5. </a:t>
            </a:r>
            <a:r>
              <a:rPr lang="en-US" altLang="zh-CN" sz="9600" dirty="0" smtClean="0"/>
              <a:t> </a:t>
            </a:r>
            <a:r>
              <a:rPr lang="zh-CN" altLang="en-US" sz="9600" dirty="0" smtClean="0"/>
              <a:t>医院</a:t>
            </a:r>
            <a:r>
              <a:rPr lang="zh-CN" altLang="en-US" sz="9600" dirty="0"/>
              <a:t>尽力使用</a:t>
            </a:r>
            <a:r>
              <a:rPr lang="en-US" altLang="zh-CN" sz="9600" dirty="0"/>
              <a:t>John</a:t>
            </a:r>
            <a:r>
              <a:rPr lang="zh-CN" altLang="en-US" sz="9600" dirty="0"/>
              <a:t>给他们的电话号码联系他的家庭，但是徒劳。 </a:t>
            </a:r>
          </a:p>
          <a:p>
            <a:endParaRPr lang="zh-CN" altLang="en-US" dirty="0"/>
          </a:p>
        </p:txBody>
      </p:sp>
      <p:sp>
        <p:nvSpPr>
          <p:cNvPr id="4" name="内容占位符 3"/>
          <p:cNvSpPr>
            <a:spLocks noGrp="1"/>
          </p:cNvSpPr>
          <p:nvPr>
            <p:ph sz="half" idx="2"/>
          </p:nvPr>
        </p:nvSpPr>
        <p:spPr>
          <a:xfrm>
            <a:off x="4060190" y="214630"/>
            <a:ext cx="4881245" cy="7143750"/>
          </a:xfrm>
        </p:spPr>
        <p:txBody>
          <a:bodyPr>
            <a:normAutofit fontScale="25000"/>
          </a:bodyPr>
          <a:lstStyle/>
          <a:p>
            <a:pPr lvl="0">
              <a:buNone/>
            </a:pPr>
            <a:r>
              <a:rPr lang="en-US" sz="9600" dirty="0" smtClean="0">
                <a:latin typeface="Times New Roman" panose="02020603050405020304" charset="0"/>
                <a:cs typeface="Times New Roman" panose="02020603050405020304" charset="0"/>
              </a:rPr>
              <a:t>1.  She </a:t>
            </a:r>
            <a:r>
              <a:rPr lang="en-US" sz="9600" dirty="0">
                <a:latin typeface="Times New Roman" panose="02020603050405020304" charset="0"/>
                <a:cs typeface="Times New Roman" panose="02020603050405020304" charset="0"/>
              </a:rPr>
              <a:t>sat upright, her body rigid with fear.</a:t>
            </a:r>
          </a:p>
          <a:p>
            <a:pPr lvl="0">
              <a:buNone/>
            </a:pPr>
            <a:r>
              <a:rPr lang="en-US" sz="9600" dirty="0" smtClean="0">
                <a:latin typeface="Times New Roman" panose="02020603050405020304" charset="0"/>
                <a:cs typeface="Times New Roman" panose="02020603050405020304" charset="0"/>
              </a:rPr>
              <a:t>2.  Without </a:t>
            </a:r>
            <a:r>
              <a:rPr lang="en-US" sz="9600" dirty="0">
                <a:latin typeface="Times New Roman" panose="02020603050405020304" charset="0"/>
                <a:cs typeface="Times New Roman" panose="02020603050405020304" charset="0"/>
              </a:rPr>
              <a:t>a second thought, he quickly grabbed his bank card and decided to spare no effort to go to David's rescue. </a:t>
            </a:r>
          </a:p>
          <a:p>
            <a:pPr lvl="0">
              <a:buNone/>
            </a:pPr>
            <a:r>
              <a:rPr lang="en-US" sz="9600" dirty="0" smtClean="0">
                <a:latin typeface="Times New Roman" panose="02020603050405020304" charset="0"/>
                <a:cs typeface="Times New Roman" panose="02020603050405020304" charset="0"/>
              </a:rPr>
              <a:t>3.  Mum </a:t>
            </a:r>
            <a:r>
              <a:rPr lang="en-US" sz="9600" dirty="0">
                <a:latin typeface="Times New Roman" panose="02020603050405020304" charset="0"/>
                <a:cs typeface="Times New Roman" panose="02020603050405020304" charset="0"/>
              </a:rPr>
              <a:t>gave me a quick bath and then wrapped a thick blanket over me to stop my teeth-chattering chill.</a:t>
            </a:r>
          </a:p>
          <a:p>
            <a:pPr lvl="0">
              <a:buNone/>
            </a:pPr>
            <a:r>
              <a:rPr lang="en-US" sz="9600" dirty="0" smtClean="0">
                <a:latin typeface="Times New Roman" panose="02020603050405020304" charset="0"/>
                <a:cs typeface="Times New Roman" panose="02020603050405020304" charset="0"/>
              </a:rPr>
              <a:t>4.  Hardly </a:t>
            </a:r>
            <a:r>
              <a:rPr lang="en-US" sz="9600" dirty="0">
                <a:latin typeface="Times New Roman" panose="02020603050405020304" charset="0"/>
                <a:cs typeface="Times New Roman" panose="02020603050405020304" charset="0"/>
              </a:rPr>
              <a:t>had I cast a desperate look behind, hoping someone would notice, when Henry stepped in.</a:t>
            </a:r>
          </a:p>
          <a:p>
            <a:pPr lvl="0">
              <a:buNone/>
            </a:pPr>
            <a:r>
              <a:rPr lang="en-US" sz="9600" dirty="0" smtClean="0">
                <a:latin typeface="Times New Roman" panose="02020603050405020304" charset="0"/>
                <a:cs typeface="Times New Roman" panose="02020603050405020304" charset="0"/>
              </a:rPr>
              <a:t>5.  The </a:t>
            </a:r>
            <a:r>
              <a:rPr lang="en-US" sz="9600" dirty="0">
                <a:latin typeface="Times New Roman" panose="02020603050405020304" charset="0"/>
                <a:cs typeface="Times New Roman" panose="02020603050405020304" charset="0"/>
              </a:rPr>
              <a:t>hospital tried to contact his family using the phone number John gave them but it was in vain.</a:t>
            </a:r>
          </a:p>
          <a:p>
            <a:endParaRPr lang="zh-CN" altLang="en-US" sz="9600" dirty="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half" idx="1"/>
          </p:nvPr>
        </p:nvSpPr>
        <p:spPr>
          <a:xfrm>
            <a:off x="90170" y="274955"/>
            <a:ext cx="3933190" cy="5188585"/>
          </a:xfrm>
        </p:spPr>
        <p:txBody>
          <a:bodyPr>
            <a:normAutofit fontScale="85000"/>
          </a:bodyPr>
          <a:lstStyle/>
          <a:p>
            <a:pPr>
              <a:buNone/>
            </a:pPr>
            <a:r>
              <a:rPr lang="en-US" altLang="zh-CN" dirty="0">
                <a:sym typeface="+mn-ea"/>
              </a:rPr>
              <a:t>6. </a:t>
            </a:r>
            <a:r>
              <a:rPr lang="zh-CN" altLang="en-US" dirty="0">
                <a:sym typeface="+mn-ea"/>
              </a:rPr>
              <a:t>尽管感到虚弱，但是</a:t>
            </a:r>
            <a:r>
              <a:rPr lang="en-US" altLang="zh-CN" dirty="0" smtClean="0">
                <a:sym typeface="+mn-ea"/>
              </a:rPr>
              <a:t>Nicholas</a:t>
            </a:r>
            <a:r>
              <a:rPr lang="zh-CN" altLang="en-US" dirty="0" smtClean="0">
                <a:sym typeface="+mn-ea"/>
              </a:rPr>
              <a:t>大体上</a:t>
            </a:r>
            <a:r>
              <a:rPr lang="zh-CN" altLang="en-US" dirty="0">
                <a:sym typeface="+mn-ea"/>
              </a:rPr>
              <a:t>处于良好状态，当他被带回滑雪胜地和家人团聚，他真的很高兴。 </a:t>
            </a:r>
            <a:endParaRPr lang="zh-CN" altLang="en-US" dirty="0"/>
          </a:p>
          <a:p>
            <a:pPr lvl="0">
              <a:buNone/>
            </a:pPr>
            <a:r>
              <a:rPr lang="en-US" altLang="zh-CN" dirty="0" smtClean="0">
                <a:sym typeface="+mn-ea"/>
              </a:rPr>
              <a:t>7.  </a:t>
            </a:r>
            <a:r>
              <a:rPr lang="zh-CN" altLang="en-US" dirty="0" smtClean="0">
                <a:sym typeface="+mn-ea"/>
              </a:rPr>
              <a:t>最近</a:t>
            </a:r>
            <a:r>
              <a:rPr lang="zh-CN" altLang="en-US" dirty="0">
                <a:sym typeface="+mn-ea"/>
              </a:rPr>
              <a:t>，我们学校举行了成人礼，主题是鼓励我们带着感恩和责任去奋斗。</a:t>
            </a:r>
            <a:endParaRPr lang="zh-CN" altLang="en-US" dirty="0"/>
          </a:p>
          <a:p>
            <a:pPr>
              <a:buNone/>
            </a:pPr>
            <a:r>
              <a:rPr lang="en-US" altLang="zh-CN" dirty="0" smtClean="0">
                <a:sym typeface="+mn-ea"/>
              </a:rPr>
              <a:t>8. </a:t>
            </a:r>
            <a:r>
              <a:rPr lang="zh-CN" altLang="en-US" dirty="0" smtClean="0">
                <a:sym typeface="+mn-ea"/>
              </a:rPr>
              <a:t>为了</a:t>
            </a:r>
            <a:r>
              <a:rPr lang="zh-CN" altLang="en-US" dirty="0">
                <a:sym typeface="+mn-ea"/>
              </a:rPr>
              <a:t>丰富学校生活，旨在为学校运动会设计班旗的一个竞赛将在这星期日操场上举行。</a:t>
            </a:r>
            <a:endParaRPr lang="zh-CN" altLang="en-US" dirty="0"/>
          </a:p>
          <a:p>
            <a:endParaRPr lang="zh-CN" altLang="en-US" dirty="0"/>
          </a:p>
          <a:p>
            <a:endParaRPr lang="zh-CN" altLang="en-US"/>
          </a:p>
        </p:txBody>
      </p:sp>
      <p:sp>
        <p:nvSpPr>
          <p:cNvPr id="4" name="内容占位符 3"/>
          <p:cNvSpPr>
            <a:spLocks noGrp="1"/>
          </p:cNvSpPr>
          <p:nvPr>
            <p:ph sz="half" idx="2"/>
          </p:nvPr>
        </p:nvSpPr>
        <p:spPr>
          <a:xfrm>
            <a:off x="4023360" y="143510"/>
            <a:ext cx="4993640" cy="7545070"/>
          </a:xfrm>
        </p:spPr>
        <p:txBody>
          <a:bodyPr>
            <a:normAutofit fontScale="25000"/>
          </a:bodyPr>
          <a:lstStyle/>
          <a:p>
            <a:pPr lvl="0">
              <a:buNone/>
            </a:pPr>
            <a:r>
              <a:rPr lang="en-US" sz="9600" dirty="0" smtClean="0">
                <a:latin typeface="Times New Roman" panose="02020603050405020304" charset="0"/>
                <a:cs typeface="Times New Roman" panose="02020603050405020304" charset="0"/>
                <a:sym typeface="+mn-ea"/>
              </a:rPr>
              <a:t>6.  Despite </a:t>
            </a:r>
            <a:r>
              <a:rPr lang="en-US" sz="9600" dirty="0">
                <a:latin typeface="Times New Roman" panose="02020603050405020304" charset="0"/>
                <a:cs typeface="Times New Roman" panose="02020603050405020304" charset="0"/>
                <a:sym typeface="+mn-ea"/>
              </a:rPr>
              <a:t>feeling weak, Nicholas was generally in good condition, and he was really happy as he was carried back to the ski resort to be reunited with his family.</a:t>
            </a:r>
            <a:endParaRPr lang="en-US" sz="9600" dirty="0">
              <a:latin typeface="Times New Roman" panose="02020603050405020304" charset="0"/>
              <a:cs typeface="Times New Roman" panose="02020603050405020304" charset="0"/>
            </a:endParaRPr>
          </a:p>
          <a:p>
            <a:pPr lvl="0">
              <a:buNone/>
            </a:pPr>
            <a:r>
              <a:rPr lang="en-US" sz="9600" dirty="0" smtClean="0">
                <a:latin typeface="Times New Roman" panose="02020603050405020304" charset="0"/>
                <a:cs typeface="Times New Roman" panose="02020603050405020304" charset="0"/>
                <a:sym typeface="+mn-ea"/>
              </a:rPr>
              <a:t>7.  Recently</a:t>
            </a:r>
            <a:r>
              <a:rPr lang="en-US" sz="9600" dirty="0">
                <a:latin typeface="Times New Roman" panose="02020603050405020304" charset="0"/>
                <a:cs typeface="Times New Roman" panose="02020603050405020304" charset="0"/>
                <a:sym typeface="+mn-ea"/>
              </a:rPr>
              <a:t>, our school has launched an Adult Ceremony, whose theme is to encourage us to strive with gratitude and responsibility.</a:t>
            </a:r>
            <a:endParaRPr lang="en-US" sz="9600" dirty="0">
              <a:latin typeface="Times New Roman" panose="02020603050405020304" charset="0"/>
              <a:cs typeface="Times New Roman" panose="02020603050405020304" charset="0"/>
            </a:endParaRPr>
          </a:p>
          <a:p>
            <a:pPr>
              <a:buNone/>
            </a:pPr>
            <a:r>
              <a:rPr lang="en-US" sz="9600" dirty="0" smtClean="0">
                <a:latin typeface="Times New Roman" panose="02020603050405020304" charset="0"/>
                <a:cs typeface="Times New Roman" panose="02020603050405020304" charset="0"/>
                <a:sym typeface="+mn-ea"/>
              </a:rPr>
              <a:t>8.  To </a:t>
            </a:r>
            <a:r>
              <a:rPr lang="en-US" sz="9600" dirty="0">
                <a:latin typeface="Times New Roman" panose="02020603050405020304" charset="0"/>
                <a:cs typeface="Times New Roman" panose="02020603050405020304" charset="0"/>
                <a:sym typeface="+mn-ea"/>
              </a:rPr>
              <a:t>enrich the school life, a competition , which is intended to design class flags for the school sports meeting, will be held in the playground this Sunday.</a:t>
            </a:r>
            <a:endParaRPr lang="en-US" sz="9600" dirty="0">
              <a:latin typeface="Times New Roman" panose="02020603050405020304" charset="0"/>
              <a:cs typeface="Times New Roman" panose="02020603050405020304" charset="0"/>
            </a:endParaRPr>
          </a:p>
          <a:p>
            <a:endParaRPr lang="zh-CN" altLang="en-US" dirty="0"/>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55575" y="162560"/>
            <a:ext cx="8988425" cy="5963920"/>
          </a:xfrm>
        </p:spPr>
        <p:txBody>
          <a:bodyPr>
            <a:noAutofit/>
          </a:bodyPr>
          <a:lstStyle/>
          <a:p>
            <a:pPr marL="0" indent="0">
              <a:buNone/>
            </a:pPr>
            <a:r>
              <a:rPr lang="en-US" altLang="zh-CN" sz="2700"/>
              <a:t>1. </a:t>
            </a:r>
            <a:r>
              <a:rPr lang="zh-CN" altLang="en-US" sz="2700"/>
              <a:t>Gu Ailing' s considerate act fully demonstrates true Olympic spirit is not merely confined to losing or winning, but giving support, empathy and encouragement to needy ones. It's about fraternity  and friendship.    </a:t>
            </a:r>
          </a:p>
          <a:p>
            <a:pPr marL="0" indent="0">
              <a:buNone/>
            </a:pPr>
            <a:r>
              <a:rPr lang="zh-CN" altLang="en-US" sz="2700"/>
              <a:t>谷爱凌的体贴行为充分体现了真正的奥林匹克精神不仅仅局限于失败或胜利，而是要给予有需要的人支持、同情和鼓励。它是关于博爱还有友谊。</a:t>
            </a:r>
          </a:p>
          <a:p>
            <a:pPr marL="0" indent="0">
              <a:buNone/>
            </a:pPr>
            <a:r>
              <a:rPr lang="zh-CN" altLang="en-US" sz="2700"/>
              <a:t>2. Among those, what impressed me most was the moment when Su Yiming, a 17-year-old Chinese boy, won a gold medal. It reminds me that every effort counts and will ultimately pay off, which inspires me to stick to my dream and face up to difficulties bravely.</a:t>
            </a:r>
          </a:p>
          <a:p>
            <a:pPr marL="0" indent="0">
              <a:buNone/>
            </a:pPr>
            <a:r>
              <a:rPr lang="zh-CN" altLang="en-US" sz="2700"/>
              <a:t>其中，给我印象最深的是17岁的中国男孩苏翊鸣获得金牌的那一刻。它提醒我，每一次努力都很重要，最终都会有回报，这激励我坚持自己的梦想，勇敢地面对困难。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932</Words>
  <Application>Microsoft Office PowerPoint</Application>
  <PresentationFormat>全屏显示(4:3)</PresentationFormat>
  <Paragraphs>90</Paragraphs>
  <Slides>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宋体</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dreamsummit</cp:lastModifiedBy>
  <cp:revision>11</cp:revision>
  <dcterms:created xsi:type="dcterms:W3CDTF">2022-01-24T02:25:00Z</dcterms:created>
  <dcterms:modified xsi:type="dcterms:W3CDTF">2022-02-28T23:49:39Z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