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99CCFF"/>
    <a:srgbClr val="FFFF66"/>
    <a:srgbClr val="CC6600"/>
    <a:srgbClr val="FFFF00"/>
    <a:srgbClr val="FFFF99"/>
    <a:srgbClr val="000099"/>
    <a:srgbClr val="000066"/>
    <a:srgbClr val="663300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422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2022/3/2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2022/3/2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2022/3/2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2022/3/2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2022/3/2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2022/3/2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2022/3/2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2022/3/2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2022/3/2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2022/3/2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2022/3/2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2022/3/2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428728" y="2071678"/>
            <a:ext cx="6261651" cy="1107996"/>
          </a:xfrm>
          <a:prstGeom prst="rect">
            <a:avLst/>
          </a:prstGeom>
          <a:solidFill>
            <a:srgbClr val="FFFF66"/>
          </a:solidFill>
          <a:ln>
            <a:solidFill>
              <a:srgbClr val="CC6600"/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9900CC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M8 U2 </a:t>
            </a:r>
            <a:r>
              <a:rPr lang="zh-CN" altLang="en-US" sz="6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9900CC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一</a:t>
            </a:r>
            <a:r>
              <a:rPr lang="zh-CN" altLang="en-US" sz="6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9900CC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轮复习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500042"/>
            <a:ext cx="9144000" cy="6858000"/>
          </a:xfrm>
        </p:spPr>
        <p:txBody>
          <a:bodyPr>
            <a:normAutofit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en-US" sz="2800" dirty="0" smtClean="0"/>
              <a:t>a </a:t>
            </a:r>
            <a:r>
              <a:rPr lang="en-US" sz="2800" u="sng" dirty="0" smtClean="0"/>
              <a:t>                            </a:t>
            </a:r>
            <a:r>
              <a:rPr lang="en-US" sz="2800" dirty="0" smtClean="0"/>
              <a:t>accepted point of view (universe)</a:t>
            </a:r>
            <a:endParaRPr lang="zh-CN" altLang="en-US" sz="2800" dirty="0" smtClean="0"/>
          </a:p>
          <a:p>
            <a:pPr marL="514350" lvl="0" indent="-514350">
              <a:buFont typeface="+mj-lt"/>
              <a:buAutoNum type="arabicPeriod"/>
            </a:pPr>
            <a:r>
              <a:rPr lang="en-US" sz="2800" dirty="0" smtClean="0"/>
              <a:t>His teacher then</a:t>
            </a:r>
            <a:r>
              <a:rPr lang="en-US" sz="2800" u="sng" dirty="0" smtClean="0"/>
              <a:t>                   </a:t>
            </a:r>
            <a:r>
              <a:rPr lang="en-US" sz="2800" dirty="0" smtClean="0"/>
              <a:t>(cast) an </a:t>
            </a:r>
            <a:r>
              <a:rPr lang="en-US" sz="2800" u="sng" dirty="0" smtClean="0"/>
              <a:t>                     </a:t>
            </a:r>
            <a:r>
              <a:rPr lang="en-US" sz="2800" dirty="0" smtClean="0"/>
              <a:t> (courage) glance at him.</a:t>
            </a:r>
            <a:endParaRPr lang="zh-CN" altLang="en-US" sz="2800" dirty="0" smtClean="0"/>
          </a:p>
          <a:p>
            <a:pPr marL="514350" lvl="0" indent="-514350">
              <a:buFont typeface="+mj-lt"/>
              <a:buAutoNum type="arabicPeriod"/>
            </a:pPr>
            <a:r>
              <a:rPr lang="en-US" sz="2800" dirty="0" smtClean="0"/>
              <a:t>be </a:t>
            </a:r>
            <a:r>
              <a:rPr lang="en-US" sz="2800" u="sng" dirty="0" smtClean="0"/>
              <a:t>                    </a:t>
            </a:r>
            <a:r>
              <a:rPr lang="en-US" sz="2800" dirty="0" smtClean="0"/>
              <a:t> (disturb) by the</a:t>
            </a:r>
            <a:r>
              <a:rPr lang="en-US" sz="2800" u="sng" dirty="0" smtClean="0"/>
              <a:t>                     </a:t>
            </a:r>
            <a:r>
              <a:rPr lang="en-US" sz="2800" dirty="0" smtClean="0"/>
              <a:t> (disturb) news </a:t>
            </a:r>
            <a:endParaRPr lang="zh-CN" altLang="en-US" sz="2800" dirty="0" smtClean="0"/>
          </a:p>
          <a:p>
            <a:pPr marL="514350" lvl="0" indent="-514350">
              <a:buFont typeface="+mj-lt"/>
              <a:buAutoNum type="arabicPeriod"/>
            </a:pPr>
            <a:r>
              <a:rPr lang="en-US" sz="2800" dirty="0" smtClean="0"/>
              <a:t>be </a:t>
            </a:r>
            <a:r>
              <a:rPr lang="en-US" sz="2800" u="sng" dirty="0" smtClean="0"/>
              <a:t>                      </a:t>
            </a:r>
            <a:r>
              <a:rPr lang="en-US" sz="2800" dirty="0" smtClean="0"/>
              <a:t> (will) to do </a:t>
            </a:r>
            <a:r>
              <a:rPr lang="en-US" sz="2800" dirty="0" err="1" smtClean="0"/>
              <a:t>sth</a:t>
            </a:r>
            <a:r>
              <a:rPr lang="en-US" sz="2800" dirty="0" smtClean="0"/>
              <a:t> = be reluctant to do </a:t>
            </a:r>
            <a:r>
              <a:rPr lang="en-US" sz="2800" dirty="0" err="1" smtClean="0"/>
              <a:t>sth</a:t>
            </a:r>
            <a:r>
              <a:rPr lang="en-US" sz="2800" dirty="0" smtClean="0"/>
              <a:t>  </a:t>
            </a:r>
            <a:endParaRPr lang="zh-CN" altLang="en-US" sz="2800" dirty="0" smtClean="0"/>
          </a:p>
          <a:p>
            <a:pPr marL="514350" lvl="0" indent="-514350">
              <a:buFont typeface="+mj-lt"/>
              <a:buAutoNum type="arabicPeriod"/>
            </a:pPr>
            <a:r>
              <a:rPr lang="en-US" sz="2800" dirty="0" smtClean="0"/>
              <a:t>seek</a:t>
            </a:r>
            <a:r>
              <a:rPr lang="en-US" sz="2800" u="sng" dirty="0" smtClean="0"/>
              <a:t>               </a:t>
            </a:r>
            <a:r>
              <a:rPr lang="en-US" sz="2800" dirty="0" smtClean="0"/>
              <a:t>(do) </a:t>
            </a:r>
            <a:r>
              <a:rPr lang="en-US" sz="2800" dirty="0" err="1" smtClean="0"/>
              <a:t>sth</a:t>
            </a:r>
            <a:r>
              <a:rPr lang="en-US" sz="2800" dirty="0" smtClean="0"/>
              <a:t>/ They </a:t>
            </a:r>
            <a:r>
              <a:rPr lang="en-US" sz="2800" u="sng" dirty="0" smtClean="0"/>
              <a:t>                </a:t>
            </a:r>
            <a:r>
              <a:rPr lang="en-US" sz="2800" dirty="0" smtClean="0"/>
              <a:t> (seek) in vain for somewhere to shelter. </a:t>
            </a:r>
            <a:endParaRPr lang="zh-CN" altLang="en-US" sz="2800" dirty="0" smtClean="0"/>
          </a:p>
          <a:p>
            <a:pPr marL="514350" lvl="0" indent="-514350">
              <a:buFont typeface="+mj-lt"/>
              <a:buAutoNum type="arabicPeriod"/>
            </a:pPr>
            <a:r>
              <a:rPr lang="en-US" sz="2800" dirty="0" smtClean="0"/>
              <a:t>have a prejudice against women =be </a:t>
            </a:r>
            <a:r>
              <a:rPr lang="en-US" sz="2800" u="sng" dirty="0" smtClean="0"/>
              <a:t>                    </a:t>
            </a:r>
            <a:r>
              <a:rPr lang="en-US" sz="2800" dirty="0" smtClean="0"/>
              <a:t> against women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sz="2800" dirty="0" smtClean="0"/>
              <a:t>seize </a:t>
            </a:r>
            <a:r>
              <a:rPr lang="en-US" sz="2800" dirty="0" err="1" smtClean="0"/>
              <a:t>sb</a:t>
            </a:r>
            <a:r>
              <a:rPr lang="en-US" sz="2800" dirty="0" smtClean="0"/>
              <a:t> </a:t>
            </a:r>
            <a:r>
              <a:rPr lang="en-US" sz="2800" u="sng" dirty="0" smtClean="0"/>
              <a:t>       </a:t>
            </a:r>
            <a:r>
              <a:rPr lang="en-US" sz="2800" dirty="0" smtClean="0"/>
              <a:t> the hand/catch </a:t>
            </a:r>
            <a:r>
              <a:rPr lang="en-US" sz="2800" dirty="0" err="1" smtClean="0"/>
              <a:t>sb</a:t>
            </a:r>
            <a:r>
              <a:rPr lang="en-US" sz="2800" dirty="0" smtClean="0"/>
              <a:t> </a:t>
            </a:r>
            <a:r>
              <a:rPr lang="en-US" sz="2800" u="sng" dirty="0" smtClean="0"/>
              <a:t>       </a:t>
            </a:r>
            <a:r>
              <a:rPr lang="en-US" sz="2800" dirty="0" smtClean="0"/>
              <a:t>the collar/hit </a:t>
            </a:r>
            <a:r>
              <a:rPr lang="en-US" sz="2800" dirty="0" err="1" smtClean="0"/>
              <a:t>sb</a:t>
            </a:r>
            <a:r>
              <a:rPr lang="en-US" sz="2800" u="sng" dirty="0" smtClean="0"/>
              <a:t>       </a:t>
            </a:r>
            <a:r>
              <a:rPr lang="en-US" sz="2800" dirty="0" smtClean="0"/>
              <a:t>the face/ hit sb. </a:t>
            </a:r>
            <a:r>
              <a:rPr lang="en-US" sz="2800" u="sng" dirty="0" smtClean="0"/>
              <a:t>             </a:t>
            </a:r>
            <a:r>
              <a:rPr lang="en-US" sz="2800" dirty="0" smtClean="0"/>
              <a:t> the nose</a:t>
            </a:r>
          </a:p>
          <a:p>
            <a:pPr marL="514350" lvl="0" indent="-514350">
              <a:buFont typeface="+mj-lt"/>
              <a:buAutoNum type="arabicPeriod"/>
            </a:pPr>
            <a:endParaRPr lang="zh-CN" altLang="en-US" sz="2800" dirty="0" smtClean="0"/>
          </a:p>
        </p:txBody>
      </p:sp>
      <p:sp>
        <p:nvSpPr>
          <p:cNvPr id="4" name="矩形 3"/>
          <p:cNvSpPr/>
          <p:nvPr/>
        </p:nvSpPr>
        <p:spPr>
          <a:xfrm>
            <a:off x="1000100" y="428604"/>
            <a:ext cx="18196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smtClean="0">
                <a:solidFill>
                  <a:srgbClr val="FF0000"/>
                </a:solidFill>
              </a:rPr>
              <a:t>universally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86116" y="905516"/>
            <a:ext cx="7627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800" dirty="0" smtClean="0">
                <a:solidFill>
                  <a:srgbClr val="FF0000"/>
                </a:solidFill>
              </a:rPr>
              <a:t>cast</a:t>
            </a:r>
            <a:endParaRPr lang="zh-CN" altLang="en-US" sz="2800" dirty="0" smtClean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15008" y="928670"/>
            <a:ext cx="19761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</a:rPr>
              <a:t>encouraging</a:t>
            </a:r>
            <a:endParaRPr lang="zh-CN" altLang="en-US" sz="2800" dirty="0" smtClean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71538" y="1857364"/>
            <a:ext cx="15832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800" dirty="0" smtClean="0">
                <a:solidFill>
                  <a:srgbClr val="FF0000"/>
                </a:solidFill>
              </a:rPr>
              <a:t>disturbed</a:t>
            </a:r>
            <a:endParaRPr lang="zh-CN" altLang="en-US" sz="2800" dirty="0" smtClean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00628" y="1857364"/>
            <a:ext cx="16553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800" dirty="0" smtClean="0">
                <a:solidFill>
                  <a:srgbClr val="FF0000"/>
                </a:solidFill>
              </a:rPr>
              <a:t>disturbing</a:t>
            </a:r>
            <a:endParaRPr lang="zh-CN" altLang="en-US" sz="2800" dirty="0" smtClean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71538" y="2405714"/>
            <a:ext cx="15015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800" dirty="0" smtClean="0">
                <a:solidFill>
                  <a:srgbClr val="FF0000"/>
                </a:solidFill>
              </a:rPr>
              <a:t>unwilling</a:t>
            </a:r>
            <a:endParaRPr lang="zh-CN" altLang="en-US" sz="2800" dirty="0" smtClean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28728" y="2905780"/>
            <a:ext cx="9505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800" dirty="0" smtClean="0">
                <a:solidFill>
                  <a:srgbClr val="FF0000"/>
                </a:solidFill>
              </a:rPr>
              <a:t>to do</a:t>
            </a:r>
            <a:endParaRPr lang="zh-CN" altLang="en-US" sz="2800" dirty="0" smtClean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643438" y="2905780"/>
            <a:ext cx="11784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800" dirty="0" smtClean="0">
                <a:solidFill>
                  <a:srgbClr val="FF0000"/>
                </a:solidFill>
              </a:rPr>
              <a:t>sought</a:t>
            </a:r>
            <a:endParaRPr lang="zh-CN" altLang="en-US" sz="2800" dirty="0" smtClean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929322" y="3834474"/>
            <a:ext cx="17380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800" dirty="0" smtClean="0">
                <a:solidFill>
                  <a:srgbClr val="FF0000"/>
                </a:solidFill>
              </a:rPr>
              <a:t>prejudiced</a:t>
            </a:r>
            <a:endParaRPr lang="zh-CN" altLang="en-US" sz="2800" dirty="0" smtClean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857356" y="4857760"/>
            <a:ext cx="5339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800" dirty="0" smtClean="0">
                <a:solidFill>
                  <a:srgbClr val="FF0000"/>
                </a:solidFill>
              </a:rPr>
              <a:t>by</a:t>
            </a:r>
            <a:endParaRPr lang="zh-CN" altLang="en-US" sz="2800" dirty="0" smtClean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072066" y="4763168"/>
            <a:ext cx="5339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800" dirty="0" smtClean="0">
                <a:solidFill>
                  <a:srgbClr val="FF0000"/>
                </a:solidFill>
              </a:rPr>
              <a:t>by</a:t>
            </a:r>
            <a:endParaRPr lang="zh-CN" altLang="en-US" sz="2800" dirty="0" smtClean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001024" y="4786322"/>
            <a:ext cx="4555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800" dirty="0" smtClean="0">
                <a:solidFill>
                  <a:srgbClr val="FF0000"/>
                </a:solidFill>
              </a:rPr>
              <a:t>in</a:t>
            </a:r>
            <a:endParaRPr lang="zh-CN" altLang="en-US" sz="2800" dirty="0" smtClean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428860" y="5263234"/>
            <a:ext cx="5629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800" dirty="0" smtClean="0">
                <a:solidFill>
                  <a:srgbClr val="FF0000"/>
                </a:solidFill>
              </a:rPr>
              <a:t>on</a:t>
            </a:r>
            <a:endParaRPr lang="zh-CN" altLang="en-US" sz="2800" dirty="0" smtClean="0">
              <a:solidFill>
                <a:srgbClr val="FF0000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2844" y="214290"/>
            <a:ext cx="9001156" cy="4525963"/>
          </a:xfrm>
        </p:spPr>
        <p:txBody>
          <a:bodyPr>
            <a:noAutofit/>
          </a:bodyPr>
          <a:lstStyle/>
          <a:p>
            <a:pPr marL="514350" lvl="0" indent="-514350">
              <a:buNone/>
            </a:pPr>
            <a:r>
              <a:rPr lang="en-US" sz="2800" dirty="0" smtClean="0"/>
              <a:t>8.  The employees demanded </a:t>
            </a:r>
            <a:r>
              <a:rPr lang="en-US" sz="2800" i="1" u="sng" dirty="0" smtClean="0"/>
              <a:t>                </a:t>
            </a:r>
            <a:r>
              <a:rPr lang="en-US" sz="2800" dirty="0" smtClean="0"/>
              <a:t>(raise) their salary. However, the </a:t>
            </a:r>
            <a:r>
              <a:rPr lang="en-US" sz="2800" u="sng" dirty="0" smtClean="0"/>
              <a:t>                      </a:t>
            </a:r>
            <a:r>
              <a:rPr lang="en-US" sz="2800" dirty="0" smtClean="0"/>
              <a:t>(demand) boss ignored the employees’ demand </a:t>
            </a:r>
            <a:r>
              <a:rPr lang="en-US" sz="2800" u="sng" dirty="0" smtClean="0"/>
              <a:t>                   </a:t>
            </a:r>
            <a:r>
              <a:rPr lang="en-US" sz="2800" dirty="0" smtClean="0"/>
              <a:t> a higher pay and demanded that the salesmen</a:t>
            </a:r>
            <a:r>
              <a:rPr lang="en-US" sz="2800" u="sng" dirty="0" smtClean="0"/>
              <a:t>                              </a:t>
            </a:r>
            <a:r>
              <a:rPr lang="en-US" sz="2800" dirty="0" smtClean="0"/>
              <a:t> (meet) the customers’</a:t>
            </a:r>
            <a:r>
              <a:rPr lang="en-US" sz="2800" u="sng" dirty="0" smtClean="0"/>
              <a:t>                        </a:t>
            </a:r>
            <a:r>
              <a:rPr lang="en-US" sz="2800" dirty="0" smtClean="0"/>
              <a:t> (demand).</a:t>
            </a:r>
          </a:p>
          <a:p>
            <a:pPr marL="514350" lvl="0" indent="-514350">
              <a:buAutoNum type="arabicPeriod" startAt="9"/>
            </a:pPr>
            <a:r>
              <a:rPr lang="en-US" sz="2800" dirty="0" smtClean="0"/>
              <a:t>It has now become</a:t>
            </a:r>
            <a:r>
              <a:rPr lang="en-US" sz="2800" u="sng" dirty="0" smtClean="0"/>
              <a:t>                         </a:t>
            </a:r>
            <a:r>
              <a:rPr lang="en-US" sz="2800" dirty="0" smtClean="0"/>
              <a:t> (evidence) to us that a mistake has been made. </a:t>
            </a:r>
          </a:p>
          <a:p>
            <a:pPr marL="514350" lvl="0" indent="-514350">
              <a:buAutoNum type="arabicPeriod" startAt="9"/>
            </a:pPr>
            <a:r>
              <a:rPr lang="en-US" sz="2800" dirty="0" smtClean="0"/>
              <a:t>They had mercy </a:t>
            </a:r>
            <a:r>
              <a:rPr lang="en-US" sz="2800" u="sng" dirty="0" smtClean="0"/>
              <a:t>           </a:t>
            </a:r>
            <a:r>
              <a:rPr lang="en-US" sz="2800" dirty="0" smtClean="0"/>
              <a:t> the victims of war. =They were </a:t>
            </a:r>
            <a:r>
              <a:rPr lang="en-US" sz="2800" u="sng" dirty="0" smtClean="0"/>
              <a:t>            ________</a:t>
            </a:r>
            <a:r>
              <a:rPr lang="en-US" sz="2800" dirty="0" smtClean="0"/>
              <a:t>(mercy) to the victims of war.</a:t>
            </a:r>
          </a:p>
          <a:p>
            <a:pPr marL="514350" lvl="0" indent="-514350">
              <a:buAutoNum type="arabicPeriod" startAt="9"/>
            </a:pPr>
            <a:r>
              <a:rPr lang="en-US" sz="2800" dirty="0" smtClean="0"/>
              <a:t>How did this dish get</a:t>
            </a:r>
            <a:r>
              <a:rPr lang="en-US" sz="2800" u="sng" dirty="0" smtClean="0"/>
              <a:t>               </a:t>
            </a:r>
            <a:r>
              <a:rPr lang="en-US" sz="2800" dirty="0" smtClean="0"/>
              <a:t>(break)? / Dawn</a:t>
            </a:r>
            <a:r>
              <a:rPr lang="en-US" sz="2800" u="sng" dirty="0" smtClean="0"/>
              <a:t>  ________   </a:t>
            </a:r>
          </a:p>
          <a:p>
            <a:pPr marL="514350" lvl="0" indent="-514350">
              <a:buNone/>
            </a:pPr>
            <a:r>
              <a:rPr lang="en-US" sz="2800" dirty="0" smtClean="0"/>
              <a:t>(break) when they finally left./ No one ever died of a ________(break) heart.</a:t>
            </a:r>
          </a:p>
          <a:p>
            <a:pPr marL="514350" lvl="0" indent="-514350">
              <a:buAutoNum type="arabicPeriod" startAt="9"/>
            </a:pPr>
            <a:r>
              <a:rPr lang="en-US" sz="2800" dirty="0" smtClean="0"/>
              <a:t>We want to create jobs for the </a:t>
            </a:r>
            <a:r>
              <a:rPr lang="en-US" sz="2800" u="sng" dirty="0" smtClean="0"/>
              <a:t>                          </a:t>
            </a:r>
            <a:r>
              <a:rPr lang="en-US" sz="2800" dirty="0" smtClean="0"/>
              <a:t> (employ).  </a:t>
            </a:r>
            <a:endParaRPr lang="zh-CN" altLang="en-US" sz="2800" dirty="0" smtClean="0"/>
          </a:p>
        </p:txBody>
      </p:sp>
      <p:sp>
        <p:nvSpPr>
          <p:cNvPr id="4" name="矩形 3"/>
          <p:cNvSpPr/>
          <p:nvPr/>
        </p:nvSpPr>
        <p:spPr>
          <a:xfrm>
            <a:off x="4481657" y="214290"/>
            <a:ext cx="12333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800" dirty="0" smtClean="0">
                <a:solidFill>
                  <a:srgbClr val="FF0000"/>
                </a:solidFill>
              </a:rPr>
              <a:t>to</a:t>
            </a:r>
            <a:r>
              <a:rPr lang="en-US" i="1" u="sng" dirty="0" smtClean="0"/>
              <a:t> </a:t>
            </a:r>
            <a:r>
              <a:rPr lang="en-US" altLang="en-US" sz="2800" dirty="0" smtClean="0">
                <a:solidFill>
                  <a:srgbClr val="FF0000"/>
                </a:solidFill>
              </a:rPr>
              <a:t>raise</a:t>
            </a:r>
            <a:endParaRPr lang="zh-CN" altLang="en-US" sz="2800" dirty="0" smtClean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43174" y="642918"/>
            <a:ext cx="18277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800" dirty="0" smtClean="0">
                <a:solidFill>
                  <a:srgbClr val="FF0000"/>
                </a:solidFill>
              </a:rPr>
              <a:t>demanding</a:t>
            </a:r>
            <a:endParaRPr lang="zh-CN" altLang="en-US" sz="2800" dirty="0" smtClean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429124" y="1048392"/>
            <a:ext cx="6002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800" dirty="0" smtClean="0">
                <a:solidFill>
                  <a:srgbClr val="FF0000"/>
                </a:solidFill>
              </a:rPr>
              <a:t>for</a:t>
            </a:r>
            <a:endParaRPr lang="zh-CN" altLang="en-US" sz="2800" dirty="0" smtClean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714876" y="1428736"/>
            <a:ext cx="27251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（</a:t>
            </a:r>
            <a:r>
              <a:rPr lang="en-US" altLang="en-US" sz="2800" dirty="0" smtClean="0">
                <a:solidFill>
                  <a:srgbClr val="FF0000"/>
                </a:solidFill>
              </a:rPr>
              <a:t>should</a:t>
            </a:r>
            <a:r>
              <a:rPr lang="en-US" sz="2800" u="sng" dirty="0" smtClean="0"/>
              <a:t> </a:t>
            </a:r>
            <a:r>
              <a:rPr lang="zh-CN" altLang="en-US" sz="2800" dirty="0" smtClean="0">
                <a:solidFill>
                  <a:srgbClr val="FF0000"/>
                </a:solidFill>
              </a:rPr>
              <a:t>）</a:t>
            </a:r>
            <a:r>
              <a:rPr lang="en-US" altLang="en-US" sz="2800" dirty="0" smtClean="0">
                <a:solidFill>
                  <a:srgbClr val="FF0000"/>
                </a:solidFill>
              </a:rPr>
              <a:t>meet</a:t>
            </a:r>
            <a:endParaRPr lang="zh-CN" altLang="en-US" sz="2800" dirty="0" smtClean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71736" y="1928802"/>
            <a:ext cx="15295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800" dirty="0" smtClean="0">
                <a:solidFill>
                  <a:srgbClr val="FF0000"/>
                </a:solidFill>
              </a:rPr>
              <a:t>demands</a:t>
            </a:r>
            <a:endParaRPr lang="zh-CN" altLang="en-US" sz="2800" dirty="0" smtClean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00496" y="2357430"/>
            <a:ext cx="12776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800" dirty="0" smtClean="0">
                <a:solidFill>
                  <a:srgbClr val="FF0000"/>
                </a:solidFill>
              </a:rPr>
              <a:t>evident</a:t>
            </a:r>
            <a:endParaRPr lang="zh-CN" altLang="en-US" sz="2800" dirty="0" smtClean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14678" y="3357562"/>
            <a:ext cx="5629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800" dirty="0" smtClean="0">
                <a:solidFill>
                  <a:srgbClr val="FF0000"/>
                </a:solidFill>
              </a:rPr>
              <a:t>on</a:t>
            </a:r>
            <a:endParaRPr lang="zh-CN" altLang="en-US" sz="2800" dirty="0" smtClean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57620" y="4214818"/>
            <a:ext cx="12012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800" dirty="0" smtClean="0">
                <a:solidFill>
                  <a:srgbClr val="FF0000"/>
                </a:solidFill>
              </a:rPr>
              <a:t>broken</a:t>
            </a:r>
            <a:endParaRPr lang="zh-CN" altLang="en-US" sz="2800" dirty="0" smtClean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786578" y="4000504"/>
            <a:ext cx="20642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800" dirty="0" smtClean="0">
                <a:solidFill>
                  <a:srgbClr val="FF0000"/>
                </a:solidFill>
              </a:rPr>
              <a:t>was</a:t>
            </a:r>
            <a:r>
              <a:rPr lang="en-US" u="sng" dirty="0" smtClean="0"/>
              <a:t> </a:t>
            </a:r>
            <a:r>
              <a:rPr lang="en-US" altLang="en-US" sz="2800" dirty="0" smtClean="0">
                <a:solidFill>
                  <a:srgbClr val="FF0000"/>
                </a:solidFill>
              </a:rPr>
              <a:t>breaking</a:t>
            </a:r>
            <a:endParaRPr lang="zh-CN" altLang="en-US" sz="2800" dirty="0" smtClean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214942" y="5691862"/>
            <a:ext cx="20106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800" dirty="0" smtClean="0">
                <a:solidFill>
                  <a:srgbClr val="FF0000"/>
                </a:solidFill>
              </a:rPr>
              <a:t>unemployed</a:t>
            </a:r>
            <a:endParaRPr lang="zh-CN" altLang="en-US" sz="2800" dirty="0" smtClean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57224" y="5214950"/>
            <a:ext cx="12012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800" dirty="0" smtClean="0">
                <a:solidFill>
                  <a:srgbClr val="FF0000"/>
                </a:solidFill>
              </a:rPr>
              <a:t>broken</a:t>
            </a:r>
            <a:endParaRPr lang="zh-CN" altLang="en-US" sz="2800" dirty="0" smtClean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59844" y="3786190"/>
            <a:ext cx="13832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800" dirty="0" smtClean="0">
                <a:solidFill>
                  <a:srgbClr val="FF0000"/>
                </a:solidFill>
              </a:rPr>
              <a:t>merciful</a:t>
            </a:r>
            <a:endParaRPr lang="zh-CN" altLang="en-US" sz="2800" dirty="0" smtClean="0">
              <a:solidFill>
                <a:srgbClr val="FF0000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1470" y="214290"/>
            <a:ext cx="9144000" cy="4525963"/>
          </a:xfrm>
        </p:spPr>
        <p:txBody>
          <a:bodyPr>
            <a:noAutofit/>
          </a:bodyPr>
          <a:lstStyle/>
          <a:p>
            <a:pPr marL="514350" lvl="0" indent="-514350">
              <a:lnSpc>
                <a:spcPts val="2800"/>
              </a:lnSpc>
              <a:buNone/>
            </a:pPr>
            <a:r>
              <a:rPr lang="en-US" sz="2800" dirty="0" smtClean="0"/>
              <a:t>13. For students, there is a </a:t>
            </a:r>
            <a:r>
              <a:rPr lang="en-US" sz="2800" u="sng" dirty="0" smtClean="0"/>
              <a:t>                       </a:t>
            </a:r>
            <a:r>
              <a:rPr lang="en-US" sz="2800" dirty="0" smtClean="0"/>
              <a:t> (tend) to socialize in evenings.</a:t>
            </a:r>
          </a:p>
          <a:p>
            <a:pPr marL="514350" lvl="0" indent="-514350">
              <a:lnSpc>
                <a:spcPts val="2800"/>
              </a:lnSpc>
              <a:buNone/>
            </a:pPr>
            <a:r>
              <a:rPr lang="en-US" sz="2800" dirty="0" smtClean="0"/>
              <a:t>14. the fight for justice and </a:t>
            </a:r>
            <a:r>
              <a:rPr lang="en-US" sz="2800" u="sng" dirty="0" smtClean="0"/>
              <a:t>                         </a:t>
            </a:r>
            <a:r>
              <a:rPr lang="en-US" sz="2800" dirty="0" smtClean="0"/>
              <a:t> (liberal)</a:t>
            </a:r>
          </a:p>
          <a:p>
            <a:pPr marL="514350" lvl="0" indent="-514350">
              <a:lnSpc>
                <a:spcPts val="2800"/>
              </a:lnSpc>
              <a:buNone/>
            </a:pPr>
            <a:r>
              <a:rPr lang="en-US" sz="2800" dirty="0" smtClean="0"/>
              <a:t>15. suffer racial </a:t>
            </a:r>
            <a:r>
              <a:rPr lang="en-US" sz="2800" u="sng" dirty="0" smtClean="0"/>
              <a:t>                              </a:t>
            </a:r>
            <a:r>
              <a:rPr lang="en-US" sz="2800" dirty="0" smtClean="0"/>
              <a:t> (discriminate) </a:t>
            </a:r>
          </a:p>
          <a:p>
            <a:pPr marL="514350" lvl="0" indent="-514350">
              <a:lnSpc>
                <a:spcPts val="2800"/>
              </a:lnSpc>
              <a:buNone/>
            </a:pPr>
            <a:r>
              <a:rPr lang="en-US" sz="2800" dirty="0" smtClean="0"/>
              <a:t>16. discriminate A </a:t>
            </a:r>
            <a:r>
              <a:rPr lang="en-US" sz="2800" u="sng" dirty="0" smtClean="0"/>
              <a:t>              </a:t>
            </a:r>
            <a:r>
              <a:rPr lang="en-US" sz="2800" dirty="0" smtClean="0"/>
              <a:t>B = discriminate </a:t>
            </a:r>
            <a:r>
              <a:rPr lang="en-US" sz="2800" u="sng" dirty="0" smtClean="0"/>
              <a:t>                 </a:t>
            </a:r>
            <a:r>
              <a:rPr lang="en-US" sz="2800" dirty="0" smtClean="0"/>
              <a:t>A and B</a:t>
            </a:r>
          </a:p>
          <a:p>
            <a:pPr marL="514350" lvl="0" indent="-514350">
              <a:lnSpc>
                <a:spcPts val="2800"/>
              </a:lnSpc>
              <a:buNone/>
            </a:pPr>
            <a:r>
              <a:rPr lang="en-US" sz="2800" dirty="0" smtClean="0"/>
              <a:t>17. There is always a strange</a:t>
            </a:r>
            <a:r>
              <a:rPr lang="en-US" sz="2800" u="sng" dirty="0" smtClean="0"/>
              <a:t>                       </a:t>
            </a:r>
            <a:r>
              <a:rPr lang="en-US" sz="2800" dirty="0" smtClean="0"/>
              <a:t> (collect) of runners in the London Marathon.</a:t>
            </a:r>
          </a:p>
          <a:p>
            <a:pPr marL="514350" lvl="0" indent="-514350">
              <a:lnSpc>
                <a:spcPts val="2800"/>
              </a:lnSpc>
              <a:buNone/>
            </a:pPr>
            <a:r>
              <a:rPr lang="en-US" sz="2800" dirty="0" smtClean="0"/>
              <a:t>18. Everyone </a:t>
            </a:r>
            <a:r>
              <a:rPr lang="en-US" sz="2800" u="sng" dirty="0" smtClean="0"/>
              <a:t>                       </a:t>
            </a:r>
            <a:r>
              <a:rPr lang="en-US" sz="2800" dirty="0" smtClean="0"/>
              <a:t> (spring) to their feet when the principal walked in.</a:t>
            </a:r>
          </a:p>
          <a:p>
            <a:pPr marL="514350" lvl="0" indent="-514350">
              <a:lnSpc>
                <a:spcPts val="2800"/>
              </a:lnSpc>
              <a:buNone/>
            </a:pPr>
            <a:r>
              <a:rPr lang="en-US" sz="2800" dirty="0" smtClean="0"/>
              <a:t>19. People ran like mad between aisles(</a:t>
            </a:r>
            <a:r>
              <a:rPr lang="zh-CN" altLang="en-US" sz="2800" dirty="0" smtClean="0"/>
              <a:t>过道</a:t>
            </a:r>
            <a:r>
              <a:rPr lang="en-US" sz="2800" dirty="0" smtClean="0"/>
              <a:t>), </a:t>
            </a:r>
            <a:r>
              <a:rPr lang="en-US" sz="2800" u="sng" dirty="0" smtClean="0"/>
              <a:t>                 </a:t>
            </a:r>
            <a:r>
              <a:rPr lang="en-US" sz="2800" dirty="0" smtClean="0"/>
              <a:t>(grab) what they could.</a:t>
            </a:r>
          </a:p>
          <a:p>
            <a:pPr marL="514350" lvl="0" indent="-514350">
              <a:lnSpc>
                <a:spcPts val="2800"/>
              </a:lnSpc>
              <a:buNone/>
            </a:pPr>
            <a:r>
              <a:rPr lang="en-US" sz="2800" dirty="0" smtClean="0"/>
              <a:t>20. His problems are deeply</a:t>
            </a:r>
            <a:r>
              <a:rPr lang="en-US" sz="2800" u="sng" dirty="0" smtClean="0"/>
              <a:t>                   </a:t>
            </a:r>
            <a:r>
              <a:rPr lang="en-US" sz="2800" dirty="0" smtClean="0"/>
              <a:t> (root) in his childhood experiences.</a:t>
            </a:r>
          </a:p>
          <a:p>
            <a:pPr marL="514350" lvl="0" indent="-514350">
              <a:lnSpc>
                <a:spcPts val="2800"/>
              </a:lnSpc>
              <a:buNone/>
            </a:pPr>
            <a:r>
              <a:rPr lang="en-US" sz="2800" dirty="0" smtClean="0"/>
              <a:t>21. The number of tourists to the resort declined</a:t>
            </a:r>
            <a:r>
              <a:rPr lang="en-US" sz="2800" u="sng" dirty="0" smtClean="0"/>
              <a:t>            </a:t>
            </a:r>
            <a:r>
              <a:rPr lang="en-US" sz="2800" dirty="0" smtClean="0"/>
              <a:t> 10%.</a:t>
            </a:r>
          </a:p>
          <a:p>
            <a:pPr marL="514350" lvl="0" indent="-514350">
              <a:lnSpc>
                <a:spcPts val="2800"/>
              </a:lnSpc>
              <a:buNone/>
            </a:pPr>
            <a:r>
              <a:rPr lang="en-US" sz="2800" dirty="0" smtClean="0"/>
              <a:t>22. The spokesman declined _________________ (comment) on the issue. </a:t>
            </a:r>
            <a:endParaRPr lang="zh-CN" altLang="en-US" sz="2800" dirty="0" smtClean="0"/>
          </a:p>
          <a:p>
            <a:pPr marL="514350" lvl="0" indent="-514350">
              <a:lnSpc>
                <a:spcPts val="2800"/>
              </a:lnSpc>
              <a:buNone/>
            </a:pPr>
            <a:endParaRPr lang="zh-CN" altLang="en-US" sz="2800" dirty="0" smtClean="0"/>
          </a:p>
          <a:p>
            <a:pPr marL="514350" lvl="0" indent="-514350">
              <a:lnSpc>
                <a:spcPts val="2800"/>
              </a:lnSpc>
              <a:buFont typeface="+mj-lt"/>
              <a:buAutoNum type="arabicPeriod"/>
            </a:pPr>
            <a:endParaRPr lang="zh-CN" altLang="en-US" sz="2800" dirty="0" smtClean="0"/>
          </a:p>
          <a:p>
            <a:pPr marL="514350" indent="-514350">
              <a:lnSpc>
                <a:spcPts val="2800"/>
              </a:lnSpc>
              <a:buFont typeface="+mj-lt"/>
              <a:buAutoNum type="arabicPeriod"/>
            </a:pPr>
            <a:endParaRPr lang="zh-CN" altLang="en-US" sz="2800" dirty="0" smtClean="0"/>
          </a:p>
          <a:p>
            <a:pPr>
              <a:lnSpc>
                <a:spcPts val="2800"/>
              </a:lnSpc>
            </a:pPr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4214810" y="119698"/>
            <a:ext cx="15385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800" dirty="0" smtClean="0">
                <a:solidFill>
                  <a:srgbClr val="FF0000"/>
                </a:solidFill>
              </a:rPr>
              <a:t>tendency</a:t>
            </a:r>
            <a:endParaRPr lang="zh-CN" altLang="en-US" sz="2800" dirty="0" smtClean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57686" y="928670"/>
            <a:ext cx="11224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800" dirty="0" smtClean="0">
                <a:solidFill>
                  <a:srgbClr val="FF0000"/>
                </a:solidFill>
              </a:rPr>
              <a:t>liberty</a:t>
            </a:r>
            <a:endParaRPr lang="zh-CN" altLang="en-US" sz="2800" dirty="0" smtClean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71736" y="1357298"/>
            <a:ext cx="2262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800" dirty="0" smtClean="0">
                <a:solidFill>
                  <a:srgbClr val="FF0000"/>
                </a:solidFill>
              </a:rPr>
              <a:t>discrimination</a:t>
            </a:r>
            <a:endParaRPr lang="zh-CN" altLang="en-US" sz="2800" dirty="0" smtClean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928926" y="1785926"/>
            <a:ext cx="8890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800" dirty="0" smtClean="0">
                <a:solidFill>
                  <a:srgbClr val="FF0000"/>
                </a:solidFill>
              </a:rPr>
              <a:t>from</a:t>
            </a:r>
            <a:endParaRPr lang="zh-CN" altLang="en-US" sz="2800" dirty="0" smtClean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57950" y="1714488"/>
            <a:ext cx="14684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800" dirty="0" smtClean="0">
                <a:solidFill>
                  <a:srgbClr val="FF0000"/>
                </a:solidFill>
              </a:rPr>
              <a:t>between</a:t>
            </a:r>
            <a:endParaRPr lang="zh-CN" altLang="en-US" sz="2800" dirty="0" smtClean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429124" y="2214554"/>
            <a:ext cx="15971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800" dirty="0" smtClean="0">
                <a:solidFill>
                  <a:srgbClr val="FF0000"/>
                </a:solidFill>
              </a:rPr>
              <a:t>collection</a:t>
            </a:r>
            <a:endParaRPr lang="zh-CN" altLang="en-US" sz="2800" dirty="0" smtClean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00298" y="3000372"/>
            <a:ext cx="11615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800" dirty="0" smtClean="0">
                <a:solidFill>
                  <a:srgbClr val="FF0000"/>
                </a:solidFill>
              </a:rPr>
              <a:t>sprang</a:t>
            </a:r>
            <a:endParaRPr lang="zh-CN" altLang="en-US" sz="2800" dirty="0" smtClean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786578" y="3786190"/>
            <a:ext cx="15125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800" dirty="0" smtClean="0">
                <a:solidFill>
                  <a:srgbClr val="FF0000"/>
                </a:solidFill>
              </a:rPr>
              <a:t>grabbing</a:t>
            </a:r>
            <a:r>
              <a:rPr lang="en-US" u="sng" dirty="0" smtClean="0"/>
              <a:t> 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4429124" y="4643446"/>
            <a:ext cx="11657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800" dirty="0" smtClean="0">
                <a:solidFill>
                  <a:srgbClr val="FF0000"/>
                </a:solidFill>
              </a:rPr>
              <a:t>rooted</a:t>
            </a:r>
            <a:endParaRPr lang="zh-CN" altLang="en-US" sz="2800" dirty="0" smtClean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429520" y="5357826"/>
            <a:ext cx="5339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800" dirty="0" smtClean="0">
                <a:solidFill>
                  <a:srgbClr val="FF0000"/>
                </a:solidFill>
              </a:rPr>
              <a:t>by</a:t>
            </a:r>
            <a:endParaRPr lang="zh-CN" altLang="en-US" sz="2800" dirty="0" smtClean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929190" y="5834738"/>
            <a:ext cx="19686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800" dirty="0" smtClean="0">
                <a:solidFill>
                  <a:srgbClr val="FF0000"/>
                </a:solidFill>
              </a:rPr>
              <a:t>to comment</a:t>
            </a:r>
            <a:endParaRPr lang="zh-CN" altLang="en-US" sz="280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428604"/>
            <a:ext cx="5214974" cy="6429396"/>
          </a:xfrm>
        </p:spPr>
        <p:txBody>
          <a:bodyPr>
            <a:normAutofit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en-US" sz="2800" dirty="0" smtClean="0"/>
              <a:t>a string of pearls </a:t>
            </a:r>
            <a:r>
              <a:rPr lang="en-US" sz="2800" u="sng" dirty="0" smtClean="0"/>
              <a:t>               </a:t>
            </a:r>
            <a:endParaRPr lang="zh-CN" altLang="en-US" sz="2800" dirty="0" smtClean="0"/>
          </a:p>
          <a:p>
            <a:pPr marL="514350" lvl="0" indent="-514350">
              <a:buFont typeface="+mj-lt"/>
              <a:buAutoNum type="arabicPeriod"/>
            </a:pPr>
            <a:r>
              <a:rPr lang="en-US" sz="2800" dirty="0" smtClean="0"/>
              <a:t>cast /throw light on</a:t>
            </a:r>
            <a:r>
              <a:rPr lang="en-US" sz="2800" u="sng" dirty="0" smtClean="0"/>
              <a:t>              </a:t>
            </a:r>
            <a:r>
              <a:rPr lang="en-US" sz="2800" dirty="0" smtClean="0"/>
              <a:t>   </a:t>
            </a:r>
            <a:endParaRPr lang="zh-CN" altLang="en-US" sz="2800" dirty="0" smtClean="0"/>
          </a:p>
          <a:p>
            <a:pPr marL="514350" lvl="0" indent="-514350">
              <a:buFont typeface="+mj-lt"/>
              <a:buAutoNum type="arabicPeriod"/>
            </a:pPr>
            <a:r>
              <a:rPr lang="en-US" sz="2800" dirty="0" smtClean="0"/>
              <a:t>cast doubt on </a:t>
            </a:r>
            <a:r>
              <a:rPr lang="en-US" sz="2800" u="sng" dirty="0" smtClean="0"/>
              <a:t>                  </a:t>
            </a:r>
            <a:endParaRPr lang="zh-CN" altLang="en-US" sz="2800" dirty="0" smtClean="0"/>
          </a:p>
          <a:p>
            <a:pPr marL="514350" lvl="0" indent="-514350">
              <a:buFont typeface="+mj-lt"/>
              <a:buAutoNum type="arabicPeriod"/>
            </a:pPr>
            <a:r>
              <a:rPr lang="en-US" sz="2800" dirty="0" smtClean="0"/>
              <a:t>an awesome sight  </a:t>
            </a:r>
            <a:r>
              <a:rPr lang="en-US" sz="2800" u="sng" dirty="0" smtClean="0"/>
              <a:t>             </a:t>
            </a:r>
            <a:endParaRPr lang="zh-CN" altLang="en-US" sz="2800" dirty="0" smtClean="0"/>
          </a:p>
          <a:p>
            <a:pPr marL="514350" lvl="0" indent="-514350">
              <a:buFont typeface="+mj-lt"/>
              <a:buAutoNum type="arabicPeriod"/>
            </a:pPr>
            <a:r>
              <a:rPr lang="en-US" sz="2800" dirty="0" smtClean="0"/>
              <a:t>symphony  </a:t>
            </a:r>
            <a:r>
              <a:rPr lang="en-US" sz="2800" i="1" dirty="0" smtClean="0"/>
              <a:t>n.  </a:t>
            </a:r>
            <a:r>
              <a:rPr lang="en-US" sz="2800" i="1" u="sng" dirty="0" smtClean="0"/>
              <a:t>                </a:t>
            </a:r>
            <a:r>
              <a:rPr lang="en-US" sz="2800" i="1" dirty="0" smtClean="0"/>
              <a:t>   </a:t>
            </a:r>
            <a:endParaRPr lang="zh-CN" altLang="en-US" sz="2800" i="1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rank first in the charts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sz="2800" dirty="0" smtClean="0"/>
              <a:t>seek one's fortune </a:t>
            </a:r>
            <a:r>
              <a:rPr lang="en-US" sz="2800" u="sng" dirty="0" smtClean="0"/>
              <a:t>              </a:t>
            </a:r>
            <a:r>
              <a:rPr lang="en-US" sz="2800" dirty="0" smtClean="0"/>
              <a:t>  </a:t>
            </a:r>
            <a:endParaRPr lang="zh-CN" altLang="en-US" sz="2800" dirty="0" smtClean="0"/>
          </a:p>
          <a:p>
            <a:pPr marL="514350" lvl="0" indent="-514350">
              <a:buFont typeface="+mj-lt"/>
              <a:buAutoNum type="arabicPeriod"/>
            </a:pPr>
            <a:r>
              <a:rPr lang="en-US" sz="2800" dirty="0" smtClean="0"/>
              <a:t>make a fortune </a:t>
            </a:r>
            <a:r>
              <a:rPr lang="en-US" sz="2800" u="sng" dirty="0" smtClean="0"/>
              <a:t>                </a:t>
            </a:r>
            <a:endParaRPr lang="zh-CN" altLang="en-US" sz="2800" dirty="0" smtClean="0"/>
          </a:p>
          <a:p>
            <a:pPr marL="514350" lvl="0" indent="-514350">
              <a:buFont typeface="+mj-lt"/>
              <a:buAutoNum type="arabicPeriod"/>
            </a:pPr>
            <a:r>
              <a:rPr lang="en-US" sz="2800" dirty="0" smtClean="0"/>
              <a:t>a grand plan </a:t>
            </a:r>
            <a:r>
              <a:rPr lang="en-US" sz="2800" u="sng" dirty="0" smtClean="0"/>
              <a:t>                  </a:t>
            </a:r>
            <a:endParaRPr lang="zh-CN" altLang="en-US" sz="2800" dirty="0" smtClean="0"/>
          </a:p>
          <a:p>
            <a:pPr marL="514350" lvl="0" indent="-514350">
              <a:buFont typeface="+mj-lt"/>
              <a:buAutoNum type="arabicPeriod"/>
            </a:pPr>
            <a:r>
              <a:rPr lang="en-US" sz="2800" dirty="0" smtClean="0"/>
              <a:t>take </a:t>
            </a:r>
            <a:r>
              <a:rPr lang="en-US" sz="2800" dirty="0" err="1" smtClean="0"/>
              <a:t>sth</a:t>
            </a:r>
            <a:r>
              <a:rPr lang="en-US" sz="2800" dirty="0" smtClean="0"/>
              <a:t> for granted </a:t>
            </a:r>
            <a:r>
              <a:rPr lang="en-US" sz="2800" u="sng" dirty="0" smtClean="0"/>
              <a:t>  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sz="2800" dirty="0" smtClean="0"/>
              <a:t>format </a:t>
            </a:r>
            <a:r>
              <a:rPr lang="en-US" sz="2800" u="sng" dirty="0" smtClean="0"/>
              <a:t>        </a:t>
            </a:r>
            <a:r>
              <a:rPr lang="en-US" sz="2800" dirty="0" smtClean="0"/>
              <a:t>forum__</a:t>
            </a:r>
            <a:r>
              <a:rPr lang="en-US" sz="2800" u="sng" dirty="0" smtClean="0"/>
              <a:t>       </a:t>
            </a:r>
            <a:endParaRPr lang="zh-CN" altLang="en-US" sz="2800" dirty="0" smtClean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071934" y="214290"/>
            <a:ext cx="5072066" cy="597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14350" marR="0" lvl="0" indent="-514350" algn="l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一串珍珠</a:t>
            </a:r>
            <a:endParaRPr kumimoji="0" lang="zh-CN" sz="2800" b="1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514350" marR="0" lvl="0" indent="-514350" algn="l" defTabSz="9144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阐明；使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等线"/>
                <a:ea typeface="宋体" pitchFamily="2" charset="-122"/>
                <a:cs typeface="Times New Roman" pitchFamily="18" charset="0"/>
              </a:rPr>
              <a:t>…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容易理解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等线"/>
                <a:ea typeface="宋体" pitchFamily="2" charset="-122"/>
                <a:cs typeface="Times New Roman" pitchFamily="18" charset="0"/>
              </a:rPr>
              <a:t> 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514350" marR="0" lvl="0" indent="-514350" algn="l" defTabSz="9144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质疑，引起对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等线"/>
                <a:ea typeface="宋体" pitchFamily="2" charset="-122"/>
                <a:cs typeface="Times New Roman" pitchFamily="18" charset="0"/>
              </a:rPr>
              <a:t>…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的怀疑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514350" marR="0" lvl="0" indent="-514350" algn="l" defTabSz="9144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惊人的奇观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514350" marR="0" lvl="0" indent="-514350" algn="l" defTabSz="9144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交响乐，交响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514350" marR="0" lvl="0" indent="-514350" algn="l" defTabSz="9144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位居音乐排行榜第一名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514350" marR="0" lvl="0" indent="-514350" algn="l" defTabSz="9144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碰运气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514350" marR="0" lvl="0" indent="-514350" algn="l" defTabSz="9144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发财，赚大钱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514350" marR="0" lvl="0" indent="-514350" algn="l" defTabSz="9144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宏伟的计划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514350" marR="0" lvl="0" indent="-514350" algn="l" defTabSz="9144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认为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等线"/>
                <a:ea typeface="宋体" pitchFamily="2" charset="-122"/>
                <a:cs typeface="Times New Roman" pitchFamily="18" charset="0"/>
              </a:rPr>
              <a:t>…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理所当然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宋体" pitchFamily="2" charset="-122"/>
              <a:ea typeface="宋体" pitchFamily="2" charset="-122"/>
              <a:cs typeface="Times New Roman" pitchFamily="18" charset="0"/>
            </a:endParaRPr>
          </a:p>
          <a:p>
            <a:pPr marL="514350" lvl="0" indent="-514350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zh-CN" altLang="en-US" sz="2800" b="1" dirty="0" smtClean="0">
                <a:solidFill>
                  <a:srgbClr val="000099"/>
                </a:solidFill>
              </a:rPr>
              <a:t>格式；版式  </a:t>
            </a:r>
            <a:r>
              <a:rPr lang="en-US" sz="2800" b="1" dirty="0" smtClean="0">
                <a:solidFill>
                  <a:srgbClr val="000099"/>
                </a:solidFill>
              </a:rPr>
              <a:t>forum</a:t>
            </a:r>
            <a:r>
              <a:rPr lang="zh-CN" altLang="en-US" sz="2800" b="1" dirty="0" smtClean="0">
                <a:solidFill>
                  <a:srgbClr val="000099"/>
                </a:solidFill>
              </a:rPr>
              <a:t>论坛</a:t>
            </a:r>
            <a:endParaRPr lang="en-US" altLang="zh-CN" sz="2800" b="1" dirty="0" smtClean="0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214290"/>
            <a:ext cx="3857652" cy="6500834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12"/>
            </a:pPr>
            <a:r>
              <a:rPr lang="en-US" dirty="0" smtClean="0"/>
              <a:t>decline</a:t>
            </a:r>
            <a:r>
              <a:rPr lang="en-US" u="sng" dirty="0" smtClean="0"/>
              <a:t>        </a:t>
            </a:r>
          </a:p>
          <a:p>
            <a:pPr marL="514350" indent="-514350">
              <a:buFont typeface="+mj-lt"/>
              <a:buAutoNum type="arabicPeriod" startAt="12"/>
            </a:pPr>
            <a:r>
              <a:rPr lang="en-US" dirty="0" smtClean="0"/>
              <a:t>composer   </a:t>
            </a:r>
            <a:r>
              <a:rPr lang="en-US" u="sng" dirty="0" smtClean="0"/>
              <a:t>                     </a:t>
            </a:r>
            <a:r>
              <a:rPr lang="en-US" dirty="0" smtClean="0"/>
              <a:t>  </a:t>
            </a:r>
          </a:p>
          <a:p>
            <a:pPr marL="514350" indent="-514350">
              <a:buNone/>
            </a:pPr>
            <a:r>
              <a:rPr lang="en-US" dirty="0" smtClean="0"/>
              <a:t>      composition </a:t>
            </a:r>
            <a:r>
              <a:rPr lang="en-US" u="sng" dirty="0" smtClean="0"/>
              <a:t>                    </a:t>
            </a:r>
            <a:endParaRPr lang="zh-CN" altLang="en-US" dirty="0" smtClean="0"/>
          </a:p>
          <a:p>
            <a:pPr marL="514350" lvl="0" indent="-514350">
              <a:buFont typeface="+mj-lt"/>
              <a:buAutoNum type="arabicPeriod" startAt="14"/>
            </a:pPr>
            <a:r>
              <a:rPr lang="en-US" dirty="0" smtClean="0"/>
              <a:t>liberal adj. </a:t>
            </a:r>
            <a:r>
              <a:rPr lang="en-US" u="sng" dirty="0" smtClean="0"/>
              <a:t>                     </a:t>
            </a:r>
            <a:endParaRPr lang="zh-CN" altLang="en-US" dirty="0" smtClean="0"/>
          </a:p>
          <a:p>
            <a:pPr marL="514350" lvl="0" indent="-514350">
              <a:buFont typeface="+mj-lt"/>
              <a:buAutoNum type="arabicPeriod" startAt="14"/>
            </a:pPr>
            <a:r>
              <a:rPr lang="en-US" dirty="0" smtClean="0"/>
              <a:t>spring up </a:t>
            </a:r>
            <a:r>
              <a:rPr lang="en-US" u="sng" dirty="0" smtClean="0"/>
              <a:t>                      </a:t>
            </a:r>
            <a:r>
              <a:rPr lang="en-US" dirty="0" smtClean="0"/>
              <a:t> </a:t>
            </a:r>
            <a:endParaRPr lang="zh-CN" altLang="en-US" dirty="0" smtClean="0"/>
          </a:p>
          <a:p>
            <a:pPr marL="514350" lvl="0" indent="-514350">
              <a:buFont typeface="+mj-lt"/>
              <a:buAutoNum type="arabicPeriod" startAt="14"/>
            </a:pPr>
            <a:r>
              <a:rPr lang="en-US" dirty="0" smtClean="0"/>
              <a:t>at dawn/dusk </a:t>
            </a:r>
            <a:r>
              <a:rPr lang="en-US" u="sng" dirty="0" smtClean="0"/>
              <a:t>                     </a:t>
            </a:r>
            <a:r>
              <a:rPr lang="en-US" dirty="0" smtClean="0"/>
              <a:t> </a:t>
            </a:r>
            <a:endParaRPr lang="zh-CN" altLang="en-US" dirty="0" smtClean="0"/>
          </a:p>
          <a:p>
            <a:pPr marL="514350" lvl="0" indent="-514350">
              <a:buFont typeface="+mj-lt"/>
              <a:buAutoNum type="arabicPeriod" startAt="14"/>
            </a:pPr>
            <a:r>
              <a:rPr lang="en-US" dirty="0" smtClean="0"/>
              <a:t>department store</a:t>
            </a:r>
            <a:r>
              <a:rPr lang="en-US" u="sng" dirty="0" smtClean="0"/>
              <a:t>                </a:t>
            </a:r>
            <a:endParaRPr lang="zh-CN" altLang="en-US" dirty="0" smtClean="0"/>
          </a:p>
          <a:p>
            <a:pPr marL="514350" lvl="0" indent="-514350">
              <a:buFont typeface="+mj-lt"/>
              <a:buAutoNum type="arabicPeriod" startAt="14"/>
            </a:pPr>
            <a:r>
              <a:rPr lang="en-US" dirty="0" smtClean="0"/>
              <a:t>chorus </a:t>
            </a:r>
            <a:r>
              <a:rPr lang="en-US" u="sng" dirty="0" smtClean="0"/>
              <a:t>                       </a:t>
            </a:r>
            <a:endParaRPr lang="zh-CN" altLang="en-US" dirty="0" smtClean="0"/>
          </a:p>
          <a:p>
            <a:pPr marL="514350" lvl="0" indent="-514350">
              <a:buFont typeface="+mj-lt"/>
              <a:buAutoNum type="arabicPeriod" startAt="14"/>
            </a:pPr>
            <a:r>
              <a:rPr lang="en-US" dirty="0" smtClean="0"/>
              <a:t>kindergarten</a:t>
            </a:r>
            <a:r>
              <a:rPr lang="en-US" u="sng" dirty="0" smtClean="0"/>
              <a:t>                    </a:t>
            </a:r>
            <a:endParaRPr lang="zh-CN" altLang="en-US" dirty="0" smtClean="0"/>
          </a:p>
          <a:p>
            <a:pPr marL="514350" lvl="0" indent="-514350">
              <a:buFont typeface="+mj-lt"/>
              <a:buAutoNum type="arabicPeriod" startAt="14"/>
            </a:pPr>
            <a:r>
              <a:rPr lang="en-US" dirty="0" smtClean="0"/>
              <a:t>folk song </a:t>
            </a:r>
            <a:r>
              <a:rPr lang="en-US" u="sng" dirty="0" smtClean="0"/>
              <a:t>                     </a:t>
            </a:r>
            <a:endParaRPr lang="zh-CN" altLang="en-US" dirty="0" smtClean="0"/>
          </a:p>
          <a:p>
            <a:pPr marL="514350" indent="-514350">
              <a:buFont typeface="+mj-lt"/>
              <a:buAutoNum type="arabicPeriod" startAt="14"/>
            </a:pPr>
            <a:r>
              <a:rPr lang="en-US" dirty="0" smtClean="0"/>
              <a:t>ballet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929058" y="214290"/>
            <a:ext cx="5143504" cy="7632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5000"/>
              </a:lnSpc>
            </a:pPr>
            <a:r>
              <a:rPr lang="en-US" altLang="zh-CN" sz="2800" b="1" dirty="0" smtClean="0">
                <a:solidFill>
                  <a:srgbClr val="000099"/>
                </a:solidFill>
              </a:rPr>
              <a:t>12. </a:t>
            </a:r>
            <a:r>
              <a:rPr lang="zh-CN" altLang="en-US" sz="2800" b="1" dirty="0" smtClean="0">
                <a:solidFill>
                  <a:srgbClr val="000099"/>
                </a:solidFill>
              </a:rPr>
              <a:t>衰落；减少</a:t>
            </a:r>
            <a:r>
              <a:rPr lang="en-US" sz="2800" b="1" dirty="0" smtClean="0">
                <a:solidFill>
                  <a:srgbClr val="000099"/>
                </a:solidFill>
              </a:rPr>
              <a:t>;</a:t>
            </a:r>
            <a:r>
              <a:rPr lang="zh-CN" altLang="en-US" sz="2800" b="1" dirty="0" smtClean="0">
                <a:solidFill>
                  <a:srgbClr val="000099"/>
                </a:solidFill>
              </a:rPr>
              <a:t>下降</a:t>
            </a:r>
            <a:r>
              <a:rPr lang="en-US" sz="2800" b="1" dirty="0" smtClean="0">
                <a:solidFill>
                  <a:srgbClr val="000099"/>
                </a:solidFill>
              </a:rPr>
              <a:t>; </a:t>
            </a:r>
            <a:r>
              <a:rPr lang="zh-CN" altLang="en-US" sz="2800" b="1" dirty="0" smtClean="0">
                <a:solidFill>
                  <a:srgbClr val="000099"/>
                </a:solidFill>
              </a:rPr>
              <a:t>婉言谢绝</a:t>
            </a:r>
          </a:p>
          <a:p>
            <a:pPr marL="342900" lvl="0" indent="-342900">
              <a:lnSpc>
                <a:spcPct val="114000"/>
              </a:lnSpc>
              <a:buFont typeface="+mj-lt"/>
              <a:buAutoNum type="arabicPeriod" startAt="13"/>
            </a:pPr>
            <a:r>
              <a:rPr lang="zh-CN" altLang="en-US" sz="2800" b="1" dirty="0" smtClean="0">
                <a:solidFill>
                  <a:srgbClr val="000099"/>
                </a:solidFill>
              </a:rPr>
              <a:t>作曲者</a:t>
            </a:r>
            <a:r>
              <a:rPr lang="en-US" sz="2800" b="1" dirty="0" smtClean="0">
                <a:solidFill>
                  <a:srgbClr val="000099"/>
                </a:solidFill>
              </a:rPr>
              <a:t> </a:t>
            </a:r>
          </a:p>
          <a:p>
            <a:pPr marL="342900" lvl="0" indent="-342900">
              <a:lnSpc>
                <a:spcPct val="114000"/>
              </a:lnSpc>
            </a:pPr>
            <a:r>
              <a:rPr lang="en-US" altLang="zh-CN" sz="2800" b="1" dirty="0" smtClean="0">
                <a:solidFill>
                  <a:srgbClr val="000099"/>
                </a:solidFill>
              </a:rPr>
              <a:t>      </a:t>
            </a:r>
            <a:r>
              <a:rPr lang="zh-CN" altLang="en-US" sz="2800" b="1" dirty="0" smtClean="0">
                <a:solidFill>
                  <a:srgbClr val="000099"/>
                </a:solidFill>
              </a:rPr>
              <a:t>作曲；成分</a:t>
            </a:r>
            <a:endParaRPr lang="en-US" altLang="zh-CN" sz="2800" b="1" dirty="0" smtClean="0">
              <a:solidFill>
                <a:srgbClr val="000099"/>
              </a:solidFill>
            </a:endParaRPr>
          </a:p>
          <a:p>
            <a:pPr marL="342900" lvl="0" indent="-342900">
              <a:lnSpc>
                <a:spcPct val="125000"/>
              </a:lnSpc>
            </a:pPr>
            <a:r>
              <a:rPr lang="en-US" altLang="zh-CN" sz="2800" b="1" dirty="0" smtClean="0">
                <a:solidFill>
                  <a:srgbClr val="000099"/>
                </a:solidFill>
              </a:rPr>
              <a:t>14. </a:t>
            </a:r>
            <a:r>
              <a:rPr lang="zh-CN" altLang="en-US" sz="2800" b="1" dirty="0" smtClean="0">
                <a:solidFill>
                  <a:srgbClr val="000099"/>
                </a:solidFill>
              </a:rPr>
              <a:t>思想开明的；自由主义的</a:t>
            </a:r>
            <a:r>
              <a:rPr lang="en-US" sz="2800" b="1" dirty="0" smtClean="0">
                <a:solidFill>
                  <a:srgbClr val="000099"/>
                </a:solidFill>
              </a:rPr>
              <a:t>; </a:t>
            </a:r>
            <a:r>
              <a:rPr lang="zh-CN" altLang="en-US" sz="2800" b="1" dirty="0" smtClean="0">
                <a:solidFill>
                  <a:srgbClr val="000099"/>
                </a:solidFill>
              </a:rPr>
              <a:t>慷慨的；大方的</a:t>
            </a:r>
          </a:p>
          <a:p>
            <a:pPr marL="514350" lvl="0" indent="-514350">
              <a:lnSpc>
                <a:spcPct val="125000"/>
              </a:lnSpc>
              <a:buFont typeface="+mj-lt"/>
              <a:buAutoNum type="arabicPeriod" startAt="15"/>
            </a:pPr>
            <a:r>
              <a:rPr lang="zh-CN" altLang="en-US" sz="2800" b="1" dirty="0" smtClean="0">
                <a:solidFill>
                  <a:srgbClr val="000099"/>
                </a:solidFill>
              </a:rPr>
              <a:t>迅速出现；突然兴起</a:t>
            </a:r>
            <a:endParaRPr lang="en-US" altLang="zh-CN" sz="2800" b="1" dirty="0" smtClean="0">
              <a:solidFill>
                <a:srgbClr val="000099"/>
              </a:solidFill>
            </a:endParaRPr>
          </a:p>
          <a:p>
            <a:pPr marL="514350" lvl="0" indent="-514350">
              <a:lnSpc>
                <a:spcPct val="125000"/>
              </a:lnSpc>
              <a:buFont typeface="+mj-lt"/>
              <a:buAutoNum type="arabicPeriod" startAt="15"/>
            </a:pPr>
            <a:r>
              <a:rPr lang="zh-CN" altLang="en-US" sz="2800" b="1" dirty="0" smtClean="0">
                <a:solidFill>
                  <a:srgbClr val="000099"/>
                </a:solidFill>
              </a:rPr>
              <a:t>在黎明</a:t>
            </a:r>
            <a:r>
              <a:rPr lang="en-US" sz="2800" b="1" dirty="0" smtClean="0">
                <a:solidFill>
                  <a:srgbClr val="000099"/>
                </a:solidFill>
              </a:rPr>
              <a:t>/</a:t>
            </a:r>
            <a:r>
              <a:rPr lang="zh-CN" altLang="en-US" sz="2800" b="1" dirty="0" smtClean="0">
                <a:solidFill>
                  <a:srgbClr val="000099"/>
                </a:solidFill>
              </a:rPr>
              <a:t>黄昏时分</a:t>
            </a:r>
            <a:endParaRPr lang="en-US" altLang="zh-CN" sz="2800" b="1" dirty="0" smtClean="0">
              <a:solidFill>
                <a:srgbClr val="000099"/>
              </a:solidFill>
            </a:endParaRPr>
          </a:p>
          <a:p>
            <a:pPr marL="514350" lvl="0" indent="-514350">
              <a:lnSpc>
                <a:spcPct val="125000"/>
              </a:lnSpc>
              <a:buFont typeface="+mj-lt"/>
              <a:buAutoNum type="arabicPeriod" startAt="15"/>
            </a:pPr>
            <a:r>
              <a:rPr lang="zh-CN" altLang="en-US" sz="2800" b="1" dirty="0" smtClean="0">
                <a:solidFill>
                  <a:srgbClr val="000099"/>
                </a:solidFill>
              </a:rPr>
              <a:t>百货公司</a:t>
            </a:r>
            <a:r>
              <a:rPr lang="en-US" sz="2800" b="1" dirty="0" smtClean="0">
                <a:solidFill>
                  <a:srgbClr val="000099"/>
                </a:solidFill>
              </a:rPr>
              <a:t>/</a:t>
            </a:r>
            <a:r>
              <a:rPr lang="zh-CN" altLang="en-US" sz="2800" b="1" dirty="0" smtClean="0">
                <a:solidFill>
                  <a:srgbClr val="000099"/>
                </a:solidFill>
              </a:rPr>
              <a:t>商店</a:t>
            </a:r>
            <a:endParaRPr lang="en-US" altLang="zh-CN" sz="2800" b="1" dirty="0" smtClean="0">
              <a:solidFill>
                <a:srgbClr val="000099"/>
              </a:solidFill>
            </a:endParaRPr>
          </a:p>
          <a:p>
            <a:pPr marL="514350" lvl="0" indent="-514350">
              <a:lnSpc>
                <a:spcPct val="125000"/>
              </a:lnSpc>
              <a:buFont typeface="+mj-lt"/>
              <a:buAutoNum type="arabicPeriod" startAt="15"/>
            </a:pPr>
            <a:r>
              <a:rPr lang="zh-CN" altLang="en-US" sz="2800" b="1" dirty="0" smtClean="0">
                <a:solidFill>
                  <a:srgbClr val="000099"/>
                </a:solidFill>
              </a:rPr>
              <a:t>合唱曲，合唱团，异口同声</a:t>
            </a:r>
          </a:p>
          <a:p>
            <a:pPr marL="342900" lvl="0" indent="-342900">
              <a:lnSpc>
                <a:spcPct val="125000"/>
              </a:lnSpc>
            </a:pPr>
            <a:r>
              <a:rPr lang="en-US" altLang="zh-CN" sz="2800" b="1" dirty="0" smtClean="0">
                <a:solidFill>
                  <a:srgbClr val="000099"/>
                </a:solidFill>
              </a:rPr>
              <a:t>19. </a:t>
            </a:r>
            <a:r>
              <a:rPr lang="zh-CN" altLang="en-US" sz="2800" b="1" dirty="0" smtClean="0">
                <a:solidFill>
                  <a:srgbClr val="000099"/>
                </a:solidFill>
              </a:rPr>
              <a:t>幼儿园</a:t>
            </a:r>
          </a:p>
          <a:p>
            <a:pPr marL="342900" lvl="0" indent="-342900">
              <a:lnSpc>
                <a:spcPct val="125000"/>
              </a:lnSpc>
            </a:pPr>
            <a:r>
              <a:rPr lang="en-US" altLang="zh-CN" sz="2800" b="1" dirty="0" smtClean="0">
                <a:solidFill>
                  <a:srgbClr val="000099"/>
                </a:solidFill>
              </a:rPr>
              <a:t>20. </a:t>
            </a:r>
            <a:r>
              <a:rPr lang="zh-CN" altLang="en-US" sz="2800" b="1" dirty="0" smtClean="0">
                <a:solidFill>
                  <a:srgbClr val="000099"/>
                </a:solidFill>
              </a:rPr>
              <a:t>民歌</a:t>
            </a:r>
          </a:p>
          <a:p>
            <a:pPr marL="342900" indent="-342900">
              <a:lnSpc>
                <a:spcPct val="125000"/>
              </a:lnSpc>
            </a:pPr>
            <a:r>
              <a:rPr lang="en-US" altLang="zh-CN" sz="2800" b="1" dirty="0" smtClean="0">
                <a:solidFill>
                  <a:srgbClr val="000099"/>
                </a:solidFill>
              </a:rPr>
              <a:t>21. </a:t>
            </a:r>
            <a:r>
              <a:rPr lang="zh-CN" altLang="en-US" sz="2800" b="1" dirty="0" smtClean="0">
                <a:solidFill>
                  <a:srgbClr val="000099"/>
                </a:solidFill>
              </a:rPr>
              <a:t>芭蕾舞</a:t>
            </a:r>
            <a:endParaRPr lang="en-US" altLang="zh-CN" sz="2800" b="1" dirty="0" smtClean="0">
              <a:solidFill>
                <a:srgbClr val="000099"/>
              </a:solidFill>
            </a:endParaRPr>
          </a:p>
          <a:p>
            <a:pPr marL="514350" lvl="0" indent="-514350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800" b="1" dirty="0" smtClean="0">
              <a:solidFill>
                <a:srgbClr val="000099"/>
              </a:solidFill>
            </a:endParaRPr>
          </a:p>
          <a:p>
            <a:pPr marL="514350" lvl="0" indent="-514350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800" b="1" dirty="0" smtClean="0">
              <a:solidFill>
                <a:srgbClr val="000099"/>
              </a:solidFill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71470" y="142852"/>
            <a:ext cx="3643338" cy="7072362"/>
          </a:xfrm>
        </p:spPr>
        <p:txBody>
          <a:bodyPr>
            <a:noAutofit/>
          </a:bodyPr>
          <a:lstStyle/>
          <a:p>
            <a:pPr lvl="0" algn="just">
              <a:buNone/>
            </a:pPr>
            <a:r>
              <a:rPr lang="en-US" altLang="zh-CN" sz="2400" dirty="0" smtClean="0"/>
              <a:t>1. </a:t>
            </a:r>
            <a:r>
              <a:rPr lang="zh-CN" altLang="en-US" sz="2400" dirty="0" smtClean="0"/>
              <a:t>除此之外，本次活动的截止日期是</a:t>
            </a:r>
            <a:r>
              <a:rPr lang="en-US" sz="2400" dirty="0" smtClean="0"/>
              <a:t>2022</a:t>
            </a:r>
            <a:r>
              <a:rPr lang="zh-CN" altLang="en-US" sz="2400" dirty="0" smtClean="0"/>
              <a:t>年</a:t>
            </a:r>
            <a:r>
              <a:rPr lang="en-US" altLang="zh-CN" sz="2400" dirty="0" smtClean="0"/>
              <a:t>9</a:t>
            </a:r>
            <a:r>
              <a:rPr lang="zh-CN" altLang="en-US" sz="2400" dirty="0" smtClean="0"/>
              <a:t>月</a:t>
            </a:r>
            <a:r>
              <a:rPr lang="en-US" sz="2400" dirty="0" smtClean="0"/>
              <a:t>30</a:t>
            </a:r>
            <a:r>
              <a:rPr lang="zh-CN" altLang="en-US" sz="2400" dirty="0" smtClean="0"/>
              <a:t>日，在此之后，我们的外教老师会对所有的小说进行认真、公正的评判。</a:t>
            </a:r>
          </a:p>
          <a:p>
            <a:pPr lvl="0" algn="just">
              <a:buNone/>
            </a:pPr>
            <a:r>
              <a:rPr lang="en-US" sz="2400" dirty="0" smtClean="0"/>
              <a:t>2. </a:t>
            </a:r>
            <a:r>
              <a:rPr lang="zh-CN" altLang="en-US" sz="2400" dirty="0" smtClean="0"/>
              <a:t>听到摩托雪橇的声音，尼克拼命地大声呼救。</a:t>
            </a:r>
          </a:p>
          <a:p>
            <a:pPr lvl="0" algn="just">
              <a:buNone/>
            </a:pPr>
            <a:r>
              <a:rPr lang="en-US" sz="2400" dirty="0" smtClean="0"/>
              <a:t>3. </a:t>
            </a:r>
            <a:r>
              <a:rPr lang="zh-CN" altLang="en-US" sz="2400" dirty="0" smtClean="0"/>
              <a:t>班会由三部分组成，以一段感人的视频开始，视频讲述了一个女孩照顾生病的母亲的故事。</a:t>
            </a:r>
          </a:p>
          <a:p>
            <a:pPr lvl="0" algn="just">
              <a:buNone/>
            </a:pPr>
            <a:r>
              <a:rPr lang="en-US" sz="2400" dirty="0" smtClean="0"/>
              <a:t>4. </a:t>
            </a:r>
            <a:r>
              <a:rPr lang="zh-CN" altLang="en-US" sz="2400" dirty="0" smtClean="0"/>
              <a:t>被一种强烈的恐惧感震慑，我站在那里，好像扎根在地上。</a:t>
            </a:r>
          </a:p>
          <a:p>
            <a:pPr lvl="0" algn="just">
              <a:buNone/>
            </a:pPr>
            <a:r>
              <a:rPr lang="en-US" sz="2400" dirty="0" smtClean="0"/>
              <a:t>5. </a:t>
            </a:r>
            <a:r>
              <a:rPr lang="zh-CN" altLang="en-US" sz="2400" dirty="0" smtClean="0"/>
              <a:t>如果我抓住这个机会，我会充分利用它。</a:t>
            </a:r>
          </a:p>
        </p:txBody>
      </p:sp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3714745" y="-24"/>
            <a:ext cx="5429256" cy="689419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rgbClr val="FFFF66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等线"/>
                <a:cs typeface="Times New Roman" pitchFamily="18" charset="0"/>
              </a:rPr>
              <a:t>1. Besides,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you are supposed to </a:t>
            </a:r>
            <a:r>
              <a:rPr lang="en-US" sz="2600" b="1" dirty="0" smtClean="0">
                <a:latin typeface="Times New Roman" pitchFamily="18" charset="0"/>
                <a:cs typeface="Times New Roman" pitchFamily="18" charset="0"/>
              </a:rPr>
              <a:t>keep in mind that </a:t>
            </a:r>
            <a:r>
              <a:rPr kumimoji="0" lang="en-US" altLang="zh-CN" sz="2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等线"/>
                <a:cs typeface="Times New Roman" pitchFamily="18" charset="0"/>
              </a:rPr>
              <a:t>the deadline</a:t>
            </a:r>
            <a:r>
              <a:rPr kumimoji="0" lang="en-US" altLang="zh-CN" sz="2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等线"/>
                <a:cs typeface="Times New Roman" pitchFamily="18" charset="0"/>
              </a:rPr>
              <a:t> of this </a:t>
            </a:r>
            <a:r>
              <a:rPr kumimoji="0" lang="en-US" altLang="zh-CN" sz="26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等线"/>
                <a:cs typeface="Times New Roman" pitchFamily="18" charset="0"/>
              </a:rPr>
              <a:t>activity is September 30th 2022, </a:t>
            </a:r>
            <a:r>
              <a:rPr kumimoji="0" lang="en-US" altLang="zh-CN" sz="2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等线"/>
                <a:cs typeface="Times New Roman" pitchFamily="18" charset="0"/>
              </a:rPr>
              <a:t>after which </a:t>
            </a:r>
            <a:r>
              <a:rPr kumimoji="0" lang="en-US" altLang="zh-CN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等线"/>
                <a:cs typeface="Times New Roman" pitchFamily="18" charset="0"/>
              </a:rPr>
              <a:t>all the fictions will </a:t>
            </a:r>
            <a:r>
              <a:rPr kumimoji="0" lang="en-US" altLang="zh-CN" sz="2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等线"/>
                <a:cs typeface="Times New Roman" pitchFamily="18" charset="0"/>
              </a:rPr>
              <a:t>be carefully and fairly judged</a:t>
            </a:r>
            <a:r>
              <a:rPr kumimoji="0" lang="en-US" altLang="zh-CN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等线"/>
                <a:cs typeface="Times New Roman" pitchFamily="18" charset="0"/>
              </a:rPr>
              <a:t> by our foreign teachers.</a:t>
            </a:r>
            <a:endParaRPr kumimoji="0" lang="en-US" altLang="zh-CN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zh-CN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等线"/>
                <a:cs typeface="Times New Roman" pitchFamily="18" charset="0"/>
              </a:rPr>
              <a:t>2. Hearing the sound of a snowmobile, Nick </a:t>
            </a:r>
            <a:r>
              <a:rPr kumimoji="0" lang="en-US" altLang="zh-CN" sz="2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等线"/>
                <a:cs typeface="Times New Roman" pitchFamily="18" charset="0"/>
              </a:rPr>
              <a:t>screamed for help </a:t>
            </a:r>
            <a:r>
              <a:rPr kumimoji="0" lang="en-US" altLang="zh-CN" sz="2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等线"/>
                <a:cs typeface="Times New Roman" pitchFamily="18" charset="0"/>
              </a:rPr>
              <a:t>as loudly as he could.</a:t>
            </a:r>
            <a:endParaRPr kumimoji="0" lang="en-US" altLang="zh-CN" sz="2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zh-CN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等线"/>
                <a:cs typeface="Times New Roman" pitchFamily="18" charset="0"/>
              </a:rPr>
              <a:t>3. The class meeting,</a:t>
            </a:r>
            <a:r>
              <a:rPr kumimoji="0" lang="en-US" altLang="zh-CN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等线"/>
                <a:cs typeface="Times New Roman" pitchFamily="18" charset="0"/>
              </a:rPr>
              <a:t> </a:t>
            </a:r>
            <a:r>
              <a:rPr kumimoji="0" lang="en-US" altLang="zh-CN" sz="2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等线"/>
                <a:cs typeface="Times New Roman" pitchFamily="18" charset="0"/>
              </a:rPr>
              <a:t>composed of</a:t>
            </a:r>
            <a:r>
              <a:rPr kumimoji="0" lang="en-US" altLang="zh-CN" sz="2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等线"/>
                <a:cs typeface="Times New Roman" pitchFamily="18" charset="0"/>
              </a:rPr>
              <a:t> </a:t>
            </a:r>
            <a:r>
              <a:rPr kumimoji="0" lang="en-US" altLang="zh-CN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等线"/>
                <a:cs typeface="Times New Roman" pitchFamily="18" charset="0"/>
              </a:rPr>
              <a:t>three parts, began with a touching video about a girl tending her sick mother.</a:t>
            </a:r>
            <a:endParaRPr kumimoji="0" lang="en-US" altLang="zh-CN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zh-CN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等线"/>
                <a:cs typeface="Times New Roman" pitchFamily="18" charset="0"/>
              </a:rPr>
              <a:t>4. </a:t>
            </a:r>
            <a:r>
              <a:rPr lang="en-US" altLang="zh-CN" sz="2600" b="1" dirty="0" smtClean="0">
                <a:solidFill>
                  <a:srgbClr val="FF0000"/>
                </a:solidFill>
                <a:latin typeface="Times New Roman" pitchFamily="18" charset="0"/>
                <a:ea typeface="等线"/>
                <a:cs typeface="Times New Roman" pitchFamily="18" charset="0"/>
              </a:rPr>
              <a:t>Seized by a strong sense of horror, </a:t>
            </a:r>
            <a:r>
              <a:rPr lang="en-US" altLang="zh-CN" sz="2600" dirty="0" smtClean="0">
                <a:latin typeface="Times New Roman" pitchFamily="18" charset="0"/>
                <a:ea typeface="等线"/>
                <a:cs typeface="Times New Roman" pitchFamily="18" charset="0"/>
              </a:rPr>
              <a:t>I stood there</a:t>
            </a:r>
            <a:r>
              <a:rPr lang="en-US" altLang="zh-CN" sz="2600" b="1" dirty="0" smtClean="0">
                <a:solidFill>
                  <a:srgbClr val="FF0000"/>
                </a:solidFill>
                <a:latin typeface="Times New Roman" pitchFamily="18" charset="0"/>
                <a:ea typeface="等线"/>
                <a:cs typeface="Times New Roman" pitchFamily="18" charset="0"/>
              </a:rPr>
              <a:t>, as if rooted to the spot.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en-US" altLang="zh-CN" sz="2600" dirty="0" smtClean="0">
                <a:latin typeface="Times New Roman" pitchFamily="18" charset="0"/>
                <a:ea typeface="等线"/>
                <a:cs typeface="Times New Roman" pitchFamily="18" charset="0"/>
              </a:rPr>
              <a:t>5. If I </a:t>
            </a:r>
            <a:r>
              <a:rPr lang="en-US" altLang="zh-CN" sz="2600" dirty="0" smtClean="0">
                <a:solidFill>
                  <a:srgbClr val="FF0000"/>
                </a:solidFill>
                <a:latin typeface="Times New Roman" pitchFamily="18" charset="0"/>
                <a:ea typeface="等线"/>
                <a:cs typeface="Times New Roman" pitchFamily="18" charset="0"/>
              </a:rPr>
              <a:t>seize the opportunity</a:t>
            </a:r>
            <a:r>
              <a:rPr lang="en-US" altLang="zh-CN" sz="2600" dirty="0" smtClean="0">
                <a:latin typeface="Times New Roman" pitchFamily="18" charset="0"/>
                <a:ea typeface="等线"/>
                <a:cs typeface="Times New Roman" pitchFamily="18" charset="0"/>
              </a:rPr>
              <a:t>, I will </a:t>
            </a:r>
            <a:r>
              <a:rPr lang="en-US" altLang="zh-CN" sz="2600" b="1" dirty="0" smtClean="0">
                <a:solidFill>
                  <a:srgbClr val="FF0000"/>
                </a:solidFill>
                <a:latin typeface="Times New Roman" pitchFamily="18" charset="0"/>
                <a:ea typeface="等线"/>
                <a:cs typeface="Times New Roman" pitchFamily="18" charset="0"/>
              </a:rPr>
              <a:t>take full advantage of it.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3857620" cy="6858000"/>
          </a:xfrm>
        </p:spPr>
        <p:txBody>
          <a:bodyPr>
            <a:normAutofit fontScale="85000" lnSpcReduction="10000"/>
          </a:bodyPr>
          <a:lstStyle/>
          <a:p>
            <a:pPr lvl="0">
              <a:lnSpc>
                <a:spcPct val="120000"/>
              </a:lnSpc>
              <a:buNone/>
            </a:pPr>
            <a:r>
              <a:rPr lang="en-US" dirty="0" smtClean="0"/>
              <a:t>6. </a:t>
            </a:r>
            <a:r>
              <a:rPr lang="zh-CN" altLang="en-US" dirty="0" smtClean="0"/>
              <a:t>他毫不犹豫地抓起银行卡，决定不遗余力地去救大卫。</a:t>
            </a:r>
          </a:p>
          <a:p>
            <a:pPr lvl="0">
              <a:lnSpc>
                <a:spcPct val="120000"/>
              </a:lnSpc>
              <a:buNone/>
            </a:pPr>
            <a:r>
              <a:rPr lang="en-US" dirty="0" smtClean="0"/>
              <a:t>7. </a:t>
            </a:r>
            <a:r>
              <a:rPr lang="zh-CN" altLang="en-US" dirty="0" smtClean="0"/>
              <a:t>提姆一听到闹钟就从床上跳了起来。</a:t>
            </a:r>
          </a:p>
          <a:p>
            <a:pPr>
              <a:lnSpc>
                <a:spcPct val="120000"/>
              </a:lnSpc>
              <a:buNone/>
            </a:pPr>
            <a:r>
              <a:rPr lang="en-US" dirty="0" smtClean="0"/>
              <a:t>8. </a:t>
            </a:r>
            <a:r>
              <a:rPr lang="zh-CN" altLang="en-US" dirty="0" smtClean="0"/>
              <a:t>出于好奇和关心，我不停地翻个身，想知道她发生了什么事，她是怎么来到这里的。</a:t>
            </a:r>
          </a:p>
          <a:p>
            <a:pPr lvl="0">
              <a:lnSpc>
                <a:spcPct val="120000"/>
              </a:lnSpc>
              <a:buNone/>
            </a:pPr>
            <a:r>
              <a:rPr lang="en-US" dirty="0" smtClean="0"/>
              <a:t>9. </a:t>
            </a:r>
            <a:r>
              <a:rPr lang="zh-CN" altLang="en-US" dirty="0" smtClean="0"/>
              <a:t>我突然意识到即使一切必须改变，但仍可以发展得很好。</a:t>
            </a:r>
          </a:p>
          <a:p>
            <a:pPr>
              <a:lnSpc>
                <a:spcPct val="120000"/>
              </a:lnSpc>
              <a:buNone/>
            </a:pPr>
            <a:r>
              <a:rPr lang="en-US" dirty="0" smtClean="0"/>
              <a:t>10. </a:t>
            </a:r>
            <a:r>
              <a:rPr lang="zh-CN" altLang="en-US" dirty="0" smtClean="0"/>
              <a:t>看到早餐托盘，妈妈睁大了眼睛。</a:t>
            </a:r>
            <a:endParaRPr lang="zh-CN" altLang="en-US" dirty="0"/>
          </a:p>
        </p:txBody>
      </p:sp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3714744" y="71414"/>
            <a:ext cx="5357818" cy="664373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rgbClr val="FFFF66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zh-CN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等线"/>
                <a:cs typeface="Times New Roman" pitchFamily="18" charset="0"/>
              </a:rPr>
              <a:t>6.  Without a second thought, he quickly</a:t>
            </a:r>
            <a:r>
              <a:rPr kumimoji="0" lang="en-US" altLang="zh-CN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等线"/>
                <a:cs typeface="Times New Roman" pitchFamily="18" charset="0"/>
              </a:rPr>
              <a:t> </a:t>
            </a:r>
            <a:r>
              <a:rPr kumimoji="0" lang="en-US" altLang="zh-CN" sz="2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等线"/>
                <a:cs typeface="Times New Roman" pitchFamily="18" charset="0"/>
              </a:rPr>
              <a:t>grabbed his bank card </a:t>
            </a:r>
            <a:r>
              <a:rPr kumimoji="0" lang="en-US" altLang="zh-CN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等线"/>
                <a:cs typeface="Times New Roman" pitchFamily="18" charset="0"/>
              </a:rPr>
              <a:t>and decided to </a:t>
            </a:r>
            <a:r>
              <a:rPr kumimoji="0" lang="en-US" altLang="zh-CN" sz="2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等线"/>
                <a:cs typeface="Times New Roman" pitchFamily="18" charset="0"/>
              </a:rPr>
              <a:t>spare no effort to </a:t>
            </a:r>
            <a:r>
              <a:rPr kumimoji="0" lang="en-US" altLang="zh-CN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等线"/>
                <a:cs typeface="Times New Roman" pitchFamily="18" charset="0"/>
              </a:rPr>
              <a:t>go to David</a:t>
            </a:r>
            <a:r>
              <a:rPr lang="en-US" altLang="zh-CN" sz="2600" dirty="0" smtClean="0">
                <a:latin typeface="Times New Roman" pitchFamily="18" charset="0"/>
                <a:ea typeface="等线"/>
                <a:cs typeface="Times New Roman" pitchFamily="18" charset="0"/>
              </a:rPr>
              <a:t>’s </a:t>
            </a:r>
            <a:r>
              <a:rPr kumimoji="0" lang="en-US" altLang="zh-CN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等线"/>
                <a:cs typeface="Times New Roman" pitchFamily="18" charset="0"/>
              </a:rPr>
              <a:t>rescue.</a:t>
            </a:r>
            <a:endParaRPr kumimoji="0" lang="en-US" altLang="zh-CN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zh-CN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等线"/>
                <a:cs typeface="Times New Roman" pitchFamily="18" charset="0"/>
              </a:rPr>
              <a:t>7. Tim</a:t>
            </a:r>
            <a:r>
              <a:rPr kumimoji="0" lang="en-US" altLang="zh-CN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等线"/>
                <a:cs typeface="Times New Roman" pitchFamily="18" charset="0"/>
              </a:rPr>
              <a:t> </a:t>
            </a:r>
            <a:r>
              <a:rPr kumimoji="0" lang="en-US" altLang="zh-CN" sz="2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等线"/>
                <a:cs typeface="Times New Roman" pitchFamily="18" charset="0"/>
              </a:rPr>
              <a:t>sprung/jumped out of</a:t>
            </a:r>
            <a:r>
              <a:rPr kumimoji="0" lang="en-US" altLang="zh-CN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等线"/>
                <a:cs typeface="Times New Roman" pitchFamily="18" charset="0"/>
              </a:rPr>
              <a:t> the bed</a:t>
            </a:r>
            <a:r>
              <a:rPr kumimoji="0" lang="en-US" altLang="zh-CN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等线"/>
                <a:cs typeface="Times New Roman" pitchFamily="18" charset="0"/>
              </a:rPr>
              <a:t> </a:t>
            </a:r>
            <a:r>
              <a:rPr kumimoji="0" lang="en-US" altLang="zh-CN" sz="2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等线"/>
                <a:cs typeface="Times New Roman" pitchFamily="18" charset="0"/>
              </a:rPr>
              <a:t>the moment/immediately </a:t>
            </a:r>
            <a:r>
              <a:rPr kumimoji="0" lang="en-US" altLang="zh-CN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等线"/>
                <a:cs typeface="Times New Roman" pitchFamily="18" charset="0"/>
              </a:rPr>
              <a:t>he heard the alarm clock.</a:t>
            </a:r>
            <a:endParaRPr kumimoji="0" lang="en-US" altLang="zh-CN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zh-CN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等线"/>
                <a:cs typeface="Times New Roman" pitchFamily="18" charset="0"/>
              </a:rPr>
              <a:t>8. </a:t>
            </a:r>
            <a:r>
              <a:rPr kumimoji="0" lang="en-US" altLang="zh-CN" sz="2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等线"/>
                <a:cs typeface="Times New Roman" pitchFamily="18" charset="0"/>
              </a:rPr>
              <a:t>Seized by curiosity and concern</a:t>
            </a:r>
            <a:r>
              <a:rPr kumimoji="0" lang="en-US" altLang="zh-CN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等线"/>
                <a:cs typeface="Times New Roman" pitchFamily="18" charset="0"/>
              </a:rPr>
              <a:t>, </a:t>
            </a:r>
            <a:r>
              <a:rPr kumimoji="0" lang="en-US" altLang="zh-CN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等线"/>
                <a:cs typeface="Times New Roman" pitchFamily="18" charset="0"/>
              </a:rPr>
              <a:t>I constantly turned over, wondering what had happened to her and how she came here.</a:t>
            </a:r>
            <a:endParaRPr kumimoji="0" lang="en-US" altLang="zh-CN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zh-CN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等线"/>
                <a:cs typeface="Times New Roman" pitchFamily="18" charset="0"/>
              </a:rPr>
              <a:t>9. Suddenly</a:t>
            </a:r>
            <a:r>
              <a:rPr kumimoji="0" lang="en-US" altLang="zh-CN" sz="2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等线"/>
                <a:ea typeface="等线"/>
                <a:cs typeface="Times New Roman" pitchFamily="18" charset="0"/>
              </a:rPr>
              <a:t> </a:t>
            </a:r>
            <a:r>
              <a:rPr kumimoji="0" lang="en-US" altLang="zh-CN" sz="2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等线"/>
                <a:cs typeface="Times New Roman" pitchFamily="18" charset="0"/>
              </a:rPr>
              <a:t>it dawned on me that</a:t>
            </a:r>
            <a:r>
              <a:rPr kumimoji="0" lang="en-US" altLang="zh-CN" sz="2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等线"/>
                <a:cs typeface="Times New Roman" pitchFamily="18" charset="0"/>
              </a:rPr>
              <a:t> </a:t>
            </a:r>
            <a:r>
              <a:rPr kumimoji="0" lang="en-US" altLang="zh-CN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等线"/>
                <a:cs typeface="Times New Roman" pitchFamily="18" charset="0"/>
              </a:rPr>
              <a:t>everything could still work out even if it had to change.</a:t>
            </a:r>
            <a:endParaRPr kumimoji="0" lang="en-US" altLang="zh-CN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10. Mom</a:t>
            </a:r>
            <a:r>
              <a:rPr kumimoji="0" lang="en-US" altLang="zh-CN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’</a:t>
            </a:r>
            <a:r>
              <a:rPr kumimoji="0" lang="en-US" altLang="zh-CN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 eyes widened </a:t>
            </a:r>
            <a:r>
              <a:rPr kumimoji="0" lang="en-US" altLang="zh-CN" sz="2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at (the) sight of</a:t>
            </a:r>
            <a:r>
              <a:rPr kumimoji="0" lang="en-US" altLang="zh-CN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the breakfast tray.</a:t>
            </a:r>
            <a:r>
              <a:rPr kumimoji="0" lang="en-US" altLang="zh-CN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142908" y="214290"/>
            <a:ext cx="9144000" cy="6929486"/>
          </a:xfrm>
        </p:spPr>
        <p:txBody>
          <a:bodyPr>
            <a:normAutofit fontScale="85000" lnSpcReduction="10000"/>
          </a:bodyPr>
          <a:lstStyle/>
          <a:p>
            <a:pPr algn="just"/>
            <a:r>
              <a:rPr lang="en-US" i="1" dirty="0" smtClean="0"/>
              <a:t>      Dad opened the box and a sweet little dog appeared. </a:t>
            </a:r>
            <a:r>
              <a:rPr lang="en-US" dirty="0" smtClean="0"/>
              <a:t>Poppy</a:t>
            </a:r>
            <a:r>
              <a:rPr lang="en-US" b="1" dirty="0" smtClean="0"/>
              <a:t> </a:t>
            </a:r>
            <a:r>
              <a:rPr lang="en-US" b="1" dirty="0" smtClean="0">
                <a:solidFill>
                  <a:srgbClr val="FF0000"/>
                </a:solidFill>
              </a:rPr>
              <a:t>stared at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the puppy, </a:t>
            </a:r>
            <a:r>
              <a:rPr lang="en-US" b="1" dirty="0" smtClean="0">
                <a:solidFill>
                  <a:srgbClr val="FF0000"/>
                </a:solidFill>
              </a:rPr>
              <a:t>surprised and excited</a:t>
            </a:r>
            <a:r>
              <a:rPr lang="en-US" b="1" dirty="0" smtClean="0"/>
              <a:t>.</a:t>
            </a:r>
            <a:r>
              <a:rPr lang="en-US" dirty="0" smtClean="0"/>
              <a:t> She </a:t>
            </a:r>
            <a:r>
              <a:rPr lang="en-US" b="1" dirty="0" smtClean="0">
                <a:solidFill>
                  <a:srgbClr val="FF0000"/>
                </a:solidFill>
              </a:rPr>
              <a:t>approached cautiously</a:t>
            </a:r>
            <a:r>
              <a:rPr lang="en-US" dirty="0" smtClean="0"/>
              <a:t>, barked and then started to </a:t>
            </a:r>
            <a:r>
              <a:rPr lang="en-US" dirty="0" smtClean="0">
                <a:solidFill>
                  <a:srgbClr val="FF0000"/>
                </a:solidFill>
              </a:rPr>
              <a:t>lick</a:t>
            </a:r>
            <a:r>
              <a:rPr lang="en-US" dirty="0" smtClean="0"/>
              <a:t> his face. The little dog </a:t>
            </a:r>
            <a:r>
              <a:rPr lang="en-US" b="1" dirty="0" smtClean="0">
                <a:solidFill>
                  <a:srgbClr val="FF0000"/>
                </a:solidFill>
              </a:rPr>
              <a:t>jumped out of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the box, </a:t>
            </a:r>
            <a:r>
              <a:rPr lang="en-US" b="1" dirty="0" smtClean="0">
                <a:solidFill>
                  <a:srgbClr val="FF0000"/>
                </a:solidFill>
              </a:rPr>
              <a:t>wagged </a:t>
            </a:r>
            <a:r>
              <a:rPr lang="en-US" dirty="0" smtClean="0">
                <a:solidFill>
                  <a:srgbClr val="FF0000"/>
                </a:solidFill>
              </a:rPr>
              <a:t>his tail </a:t>
            </a:r>
            <a:r>
              <a:rPr lang="en-US" b="1" dirty="0" smtClean="0"/>
              <a:t>and </a:t>
            </a:r>
            <a:r>
              <a:rPr lang="en-US" b="1" dirty="0" smtClean="0">
                <a:solidFill>
                  <a:srgbClr val="FF0000"/>
                </a:solidFill>
              </a:rPr>
              <a:t>barked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b="1" dirty="0" smtClean="0">
                <a:solidFill>
                  <a:srgbClr val="FF0000"/>
                </a:solidFill>
              </a:rPr>
              <a:t>in a friendly way</a:t>
            </a:r>
            <a:r>
              <a:rPr lang="en-US" b="1" dirty="0" smtClean="0"/>
              <a:t>. </a:t>
            </a:r>
            <a:r>
              <a:rPr lang="en-US" dirty="0" smtClean="0"/>
              <a:t>He </a:t>
            </a:r>
            <a:r>
              <a:rPr lang="en-US" b="1" dirty="0" smtClean="0">
                <a:solidFill>
                  <a:srgbClr val="FF0000"/>
                </a:solidFill>
              </a:rPr>
              <a:t>sniffed</a:t>
            </a:r>
            <a:r>
              <a:rPr lang="en-US" b="1" dirty="0" smtClean="0"/>
              <a:t> </a:t>
            </a:r>
            <a:r>
              <a:rPr lang="en-US" dirty="0" smtClean="0"/>
              <a:t>every corner of the new home, and then ran around Poppy</a:t>
            </a:r>
            <a:r>
              <a:rPr lang="en-US" dirty="0" smtClean="0">
                <a:solidFill>
                  <a:srgbClr val="FF0000"/>
                </a:solidFill>
              </a:rPr>
              <a:t>, </a:t>
            </a:r>
            <a:r>
              <a:rPr lang="en-US" b="1" dirty="0" smtClean="0">
                <a:solidFill>
                  <a:srgbClr val="FF0000"/>
                </a:solidFill>
              </a:rPr>
              <a:t>which brought great joy to </a:t>
            </a:r>
            <a:r>
              <a:rPr lang="en-US" dirty="0" smtClean="0"/>
              <a:t>the old girl. </a:t>
            </a:r>
            <a:r>
              <a:rPr lang="en-US" b="1" dirty="0" smtClean="0">
                <a:solidFill>
                  <a:srgbClr val="FF0000"/>
                </a:solidFill>
              </a:rPr>
              <a:t>Watching the happy scene</a:t>
            </a:r>
            <a:r>
              <a:rPr lang="en-US" dirty="0" smtClean="0"/>
              <a:t>, Dad and Mom looked at each other, </a:t>
            </a:r>
            <a:r>
              <a:rPr lang="en-US" b="1" dirty="0" smtClean="0">
                <a:solidFill>
                  <a:srgbClr val="FF0000"/>
                </a:solidFill>
              </a:rPr>
              <a:t>beaming proudly</a:t>
            </a:r>
            <a:r>
              <a:rPr lang="en-US" b="1" dirty="0" smtClean="0"/>
              <a:t>.</a:t>
            </a:r>
          </a:p>
          <a:p>
            <a:pPr algn="just">
              <a:buNone/>
            </a:pPr>
            <a:endParaRPr lang="zh-CN" altLang="en-US" dirty="0" smtClean="0"/>
          </a:p>
          <a:p>
            <a:pPr algn="just">
              <a:lnSpc>
                <a:spcPct val="120000"/>
              </a:lnSpc>
            </a:pPr>
            <a:r>
              <a:rPr lang="en-US" dirty="0" smtClean="0"/>
              <a:t>   </a:t>
            </a:r>
            <a:r>
              <a:rPr lang="zh-CN" altLang="en-US" dirty="0" smtClean="0"/>
              <a:t>爸爸打开盒子，一只可爱的小狗出现了。波比看着小狗，既惊讶又兴奋。她小心翼翼地走近，吠叫着，然后开始舔他的脸。小狗从箱子里跳了出来，摇着尾巴，友好地吠叫着。他嗅了嗅新家的每一个角落，然后绕着</a:t>
            </a:r>
            <a:r>
              <a:rPr lang="en-US" dirty="0" smtClean="0"/>
              <a:t>Poppy</a:t>
            </a:r>
            <a:r>
              <a:rPr lang="zh-CN" altLang="en-US" dirty="0" smtClean="0"/>
              <a:t>跑，这给老姑娘带来了极大的快乐。看着这幸福的一幕，爸爸妈妈看着对方，得意地笑了。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345</TotalTime>
  <Words>902</Words>
  <Application>Microsoft Office PowerPoint</Application>
  <PresentationFormat>全屏显示(4:3)</PresentationFormat>
  <Paragraphs>129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5" baseType="lpstr">
      <vt:lpstr>等线</vt:lpstr>
      <vt:lpstr>宋体</vt:lpstr>
      <vt:lpstr>Arial</vt:lpstr>
      <vt:lpstr>Calibri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SMH</dc:creator>
  <cp:lastModifiedBy>dreamsummit</cp:lastModifiedBy>
  <cp:revision>27</cp:revision>
  <dcterms:created xsi:type="dcterms:W3CDTF">2022-01-26T06:53:47Z</dcterms:created>
  <dcterms:modified xsi:type="dcterms:W3CDTF">2022-03-02T07:23:15Z</dcterms:modified>
</cp:coreProperties>
</file>