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5" r:id="rId2"/>
    <p:sldId id="256" r:id="rId3"/>
    <p:sldId id="257" r:id="rId4"/>
    <p:sldId id="259" r:id="rId5"/>
    <p:sldId id="260" r:id="rId6"/>
    <p:sldId id="263" r:id="rId7"/>
    <p:sldId id="266" r:id="rId8"/>
    <p:sldId id="275"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6" d="100"/>
          <a:sy n="66" d="100"/>
        </p:scale>
        <p:origin x="79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26C94E71-4ADE-41F5-B7AD-D5F21A52FC19}" type="datetimeFigureOut">
              <a:rPr lang="zh-CN" altLang="en-US" smtClean="0"/>
              <a:t>2022/3/11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F49CE1-5B60-4D32-84BB-BCE2F1C362B4}"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C94E71-4ADE-41F5-B7AD-D5F21A52FC19}" type="datetimeFigureOut">
              <a:rPr lang="zh-CN" altLang="en-US" smtClean="0"/>
              <a:t>2022/3/11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F49CE1-5B60-4D32-84BB-BCE2F1C362B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C94E71-4ADE-41F5-B7AD-D5F21A52FC19}" type="datetimeFigureOut">
              <a:rPr lang="zh-CN" altLang="en-US" smtClean="0"/>
              <a:t>2022/3/11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F49CE1-5B60-4D32-84BB-BCE2F1C362B4}"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C94E71-4ADE-41F5-B7AD-D5F21A52FC19}" type="datetimeFigureOut">
              <a:rPr lang="zh-CN" altLang="en-US" smtClean="0"/>
              <a:t>2022/3/11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F49CE1-5B60-4D32-84BB-BCE2F1C362B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26C94E71-4ADE-41F5-B7AD-D5F21A52FC19}" type="datetimeFigureOut">
              <a:rPr lang="zh-CN" altLang="en-US" smtClean="0"/>
              <a:t>2022/3/11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F49CE1-5B60-4D32-84BB-BCE2F1C362B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6C94E71-4ADE-41F5-B7AD-D5F21A52FC19}" type="datetimeFigureOut">
              <a:rPr lang="zh-CN" altLang="en-US" smtClean="0"/>
              <a:t>2022/3/11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F49CE1-5B60-4D32-84BB-BCE2F1C362B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6C94E71-4ADE-41F5-B7AD-D5F21A52FC19}" type="datetimeFigureOut">
              <a:rPr lang="zh-CN" altLang="en-US" smtClean="0"/>
              <a:t>2022/3/11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AF49CE1-5B60-4D32-84BB-BCE2F1C362B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C94E71-4ADE-41F5-B7AD-D5F21A52FC19}" type="datetimeFigureOut">
              <a:rPr lang="zh-CN" altLang="en-US" smtClean="0"/>
              <a:t>2022/3/11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AF49CE1-5B60-4D32-84BB-BCE2F1C362B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6C94E71-4ADE-41F5-B7AD-D5F21A52FC19}" type="datetimeFigureOut">
              <a:rPr lang="zh-CN" altLang="en-US" smtClean="0"/>
              <a:t>2022/3/11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AF49CE1-5B60-4D32-84BB-BCE2F1C362B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26C94E71-4ADE-41F5-B7AD-D5F21A52FC19}" type="datetimeFigureOut">
              <a:rPr lang="zh-CN" altLang="en-US" smtClean="0"/>
              <a:t>2022/3/11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F49CE1-5B60-4D32-84BB-BCE2F1C362B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26C94E71-4ADE-41F5-B7AD-D5F21A52FC19}" type="datetimeFigureOut">
              <a:rPr lang="zh-CN" altLang="en-US" smtClean="0"/>
              <a:t>2022/3/11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F49CE1-5B60-4D32-84BB-BCE2F1C362B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C94E71-4ADE-41F5-B7AD-D5F21A52FC19}" type="datetimeFigureOut">
              <a:rPr lang="zh-CN" altLang="en-US" smtClean="0"/>
              <a:t>2022/3/11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F49CE1-5B60-4D32-84BB-BCE2F1C362B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51874" y="2071408"/>
            <a:ext cx="5494655" cy="5200650"/>
          </a:xfrm>
          <a:prstGeom prst="rect">
            <a:avLst/>
          </a:prstGeom>
          <a:noFill/>
        </p:spPr>
        <p:txBody>
          <a:bodyPr wrap="none" lIns="91440" tIns="45720" rIns="91440" bIns="45720">
            <a:spAutoFit/>
          </a:bodyPr>
          <a:lstStyle/>
          <a:p>
            <a:pPr algn="ctr"/>
            <a:r>
              <a:rPr lang="en-US" altLang="zh-CN" sz="16600" b="1"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M8 U4</a:t>
            </a:r>
          </a:p>
          <a:p>
            <a:pPr algn="ctr"/>
            <a:endParaRPr lang="zh-CN" altLang="en-US" sz="16600" b="1"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0" y="0"/>
            <a:ext cx="12191365" cy="6185535"/>
          </a:xfrm>
          <a:prstGeom prst="rect">
            <a:avLst/>
          </a:prstGeom>
          <a:noFill/>
          <a:ln w="9525">
            <a:noFill/>
          </a:ln>
        </p:spPr>
        <p:txBody>
          <a:bodyPr wrap="square">
            <a:spAutoFit/>
          </a:bodyPr>
          <a:lstStyle/>
          <a:p>
            <a:pPr indent="0"/>
            <a:r>
              <a:rPr lang="en-US" sz="3600" b="1">
                <a:latin typeface="Times New Roman" panose="02020603050405020304" pitchFamily="18" charset="0"/>
                <a:ea typeface="宋体" panose="02010600030101010101" pitchFamily="2" charset="-122"/>
              </a:rPr>
              <a:t>1. undergo _________ crisis/be emotionally and __________rewarding.(finance)</a:t>
            </a:r>
          </a:p>
          <a:p>
            <a:pPr indent="0"/>
            <a:r>
              <a:rPr lang="en-US" sz="3600" b="1">
                <a:latin typeface="Times New Roman" panose="02020603050405020304" pitchFamily="18" charset="0"/>
                <a:ea typeface="宋体" panose="02010600030101010101" pitchFamily="2" charset="-122"/>
              </a:rPr>
              <a:t>2. place a restriction _______ speed/Speed is restricted______50 mph.</a:t>
            </a:r>
          </a:p>
          <a:p>
            <a:pPr indent="0"/>
            <a:r>
              <a:rPr lang="en-US" sz="3600" b="1">
                <a:latin typeface="Times New Roman" panose="02020603050405020304" pitchFamily="18" charset="0"/>
                <a:ea typeface="宋体" panose="02010600030101010101" pitchFamily="2" charset="-122"/>
              </a:rPr>
              <a:t>3. have difficulty __________ wealth overnight(accumulate)</a:t>
            </a:r>
          </a:p>
          <a:p>
            <a:pPr indent="0"/>
            <a:r>
              <a:rPr lang="en-US" sz="3600" b="1">
                <a:latin typeface="Times New Roman" panose="02020603050405020304" pitchFamily="18" charset="0"/>
                <a:ea typeface="宋体" panose="02010600030101010101" pitchFamily="2" charset="-122"/>
              </a:rPr>
              <a:t>4. congratulate you ______ your achievements</a:t>
            </a:r>
          </a:p>
          <a:p>
            <a:pPr indent="0"/>
            <a:r>
              <a:rPr lang="en-US" sz="3600" b="1">
                <a:latin typeface="Times New Roman" panose="02020603050405020304" pitchFamily="18" charset="0"/>
                <a:ea typeface="宋体" panose="02010600030101010101" pitchFamily="2" charset="-122"/>
              </a:rPr>
              <a:t>offer their____________(congratulate)_______you</a:t>
            </a:r>
          </a:p>
          <a:p>
            <a:pPr indent="0"/>
            <a:r>
              <a:rPr lang="en-US" sz="3600" b="1">
                <a:latin typeface="Times New Roman" panose="02020603050405020304" pitchFamily="18" charset="0"/>
                <a:ea typeface="宋体" panose="02010600030101010101" pitchFamily="2" charset="-122"/>
              </a:rPr>
              <a:t>add_____ _(tense) to the plot</a:t>
            </a:r>
          </a:p>
          <a:p>
            <a:pPr indent="0"/>
            <a:r>
              <a:rPr lang="en-US" sz="3600" b="1">
                <a:latin typeface="Times New Roman" panose="02020603050405020304" pitchFamily="18" charset="0"/>
                <a:ea typeface="宋体" panose="02010600030101010101" pitchFamily="2" charset="-122"/>
              </a:rPr>
              <a:t>5. He had a bad reputation, for his words are always _________ (contradict) _____his behavior/ _______ contradiction ______ his behavior.</a:t>
            </a:r>
            <a:endParaRPr lang="en-US" altLang="en-US" sz="3600" b="1">
              <a:latin typeface="Times New Roman" panose="02020603050405020304" pitchFamily="18" charset="0"/>
              <a:ea typeface="宋体" panose="02010600030101010101" pitchFamily="2" charset="-122"/>
            </a:endParaRPr>
          </a:p>
        </p:txBody>
      </p:sp>
      <p:sp>
        <p:nvSpPr>
          <p:cNvPr id="2" name="文本框 1"/>
          <p:cNvSpPr txBox="1"/>
          <p:nvPr/>
        </p:nvSpPr>
        <p:spPr>
          <a:xfrm>
            <a:off x="2607945" y="98425"/>
            <a:ext cx="5475605" cy="521970"/>
          </a:xfrm>
          <a:prstGeom prst="rect">
            <a:avLst/>
          </a:prstGeom>
          <a:noFill/>
          <a:ln w="9525">
            <a:noFill/>
          </a:ln>
        </p:spPr>
        <p:txBody>
          <a:bodyPr wrap="square">
            <a:spAutoFit/>
          </a:bodyPr>
          <a:lstStyle/>
          <a:p>
            <a:pPr indent="0"/>
            <a:r>
              <a:rPr lang="en-US" sz="2800" b="1">
                <a:solidFill>
                  <a:srgbClr val="FF0000"/>
                </a:solidFill>
                <a:latin typeface="Times New Roman" panose="02020603050405020304" pitchFamily="18" charset="0"/>
                <a:ea typeface="宋体" panose="02010600030101010101" pitchFamily="2" charset="-122"/>
              </a:rPr>
              <a:t>financial</a:t>
            </a:r>
            <a:endParaRPr lang="en-US" altLang="en-US" sz="2800" b="1">
              <a:solidFill>
                <a:srgbClr val="FF0000"/>
              </a:solidFill>
              <a:latin typeface="Times New Roman" panose="02020603050405020304" pitchFamily="18" charset="0"/>
              <a:ea typeface="宋体" panose="02010600030101010101" pitchFamily="2" charset="-122"/>
            </a:endParaRPr>
          </a:p>
        </p:txBody>
      </p:sp>
      <p:sp>
        <p:nvSpPr>
          <p:cNvPr id="13" name="文本框 12"/>
          <p:cNvSpPr txBox="1"/>
          <p:nvPr/>
        </p:nvSpPr>
        <p:spPr>
          <a:xfrm>
            <a:off x="295910" y="620395"/>
            <a:ext cx="5080000" cy="521970"/>
          </a:xfrm>
          <a:prstGeom prst="rect">
            <a:avLst/>
          </a:prstGeom>
          <a:noFill/>
          <a:ln w="9525">
            <a:noFill/>
          </a:ln>
        </p:spPr>
        <p:txBody>
          <a:bodyPr>
            <a:spAutoFit/>
          </a:bodyPr>
          <a:lstStyle/>
          <a:p>
            <a:pPr indent="0"/>
            <a:r>
              <a:rPr lang="en-US" sz="2800" b="1">
                <a:solidFill>
                  <a:srgbClr val="FF0000"/>
                </a:solidFill>
                <a:latin typeface="Times New Roman" panose="02020603050405020304" pitchFamily="18" charset="0"/>
                <a:ea typeface="宋体" panose="02010600030101010101" pitchFamily="2" charset="-122"/>
              </a:rPr>
              <a:t>financially</a:t>
            </a:r>
            <a:endParaRPr lang="en-US" altLang="en-US" sz="2800" b="1">
              <a:solidFill>
                <a:srgbClr val="FF0000"/>
              </a:solidFill>
              <a:latin typeface="Times New Roman" panose="02020603050405020304" pitchFamily="18" charset="0"/>
              <a:ea typeface="宋体" panose="02010600030101010101" pitchFamily="2" charset="-122"/>
            </a:endParaRPr>
          </a:p>
        </p:txBody>
      </p:sp>
      <p:sp>
        <p:nvSpPr>
          <p:cNvPr id="14" name="文本框 13"/>
          <p:cNvSpPr txBox="1"/>
          <p:nvPr/>
        </p:nvSpPr>
        <p:spPr>
          <a:xfrm>
            <a:off x="4347845" y="1082675"/>
            <a:ext cx="5080000" cy="521970"/>
          </a:xfrm>
          <a:prstGeom prst="rect">
            <a:avLst/>
          </a:prstGeom>
          <a:noFill/>
          <a:ln w="9525">
            <a:noFill/>
          </a:ln>
        </p:spPr>
        <p:txBody>
          <a:bodyPr>
            <a:spAutoFit/>
          </a:bodyPr>
          <a:lstStyle/>
          <a:p>
            <a:pPr indent="0"/>
            <a:r>
              <a:rPr lang="en-US" sz="2800" b="1">
                <a:solidFill>
                  <a:srgbClr val="FF0000"/>
                </a:solidFill>
                <a:latin typeface="Times New Roman" panose="02020603050405020304" pitchFamily="18" charset="0"/>
                <a:ea typeface="宋体" panose="02010600030101010101" pitchFamily="2" charset="-122"/>
              </a:rPr>
              <a:t>on</a:t>
            </a:r>
            <a:endParaRPr lang="en-US" altLang="en-US" sz="2800" b="1">
              <a:solidFill>
                <a:srgbClr val="FF0000"/>
              </a:solidFill>
              <a:latin typeface="Times New Roman" panose="02020603050405020304" pitchFamily="18" charset="0"/>
              <a:ea typeface="宋体" panose="02010600030101010101" pitchFamily="2" charset="-122"/>
            </a:endParaRPr>
          </a:p>
        </p:txBody>
      </p:sp>
      <p:sp>
        <p:nvSpPr>
          <p:cNvPr id="15" name="文本框 14"/>
          <p:cNvSpPr txBox="1"/>
          <p:nvPr/>
        </p:nvSpPr>
        <p:spPr>
          <a:xfrm>
            <a:off x="2245995" y="1704975"/>
            <a:ext cx="5080000" cy="521970"/>
          </a:xfrm>
          <a:prstGeom prst="rect">
            <a:avLst/>
          </a:prstGeom>
          <a:noFill/>
          <a:ln w="9525">
            <a:noFill/>
          </a:ln>
        </p:spPr>
        <p:txBody>
          <a:bodyPr>
            <a:spAutoFit/>
          </a:bodyPr>
          <a:lstStyle/>
          <a:p>
            <a:pPr indent="0"/>
            <a:r>
              <a:rPr lang="en-US" sz="2800" b="1">
                <a:solidFill>
                  <a:srgbClr val="FF0000"/>
                </a:solidFill>
                <a:latin typeface="Times New Roman" panose="02020603050405020304" pitchFamily="18" charset="0"/>
                <a:ea typeface="宋体" panose="02010600030101010101" pitchFamily="2" charset="-122"/>
              </a:rPr>
              <a:t>to</a:t>
            </a:r>
            <a:endParaRPr lang="en-US" altLang="en-US" sz="2800" b="1">
              <a:solidFill>
                <a:srgbClr val="FF0000"/>
              </a:solidFill>
              <a:latin typeface="Times New Roman" panose="02020603050405020304" pitchFamily="18" charset="0"/>
              <a:ea typeface="宋体" panose="02010600030101010101" pitchFamily="2" charset="-122"/>
            </a:endParaRPr>
          </a:p>
        </p:txBody>
      </p:sp>
      <p:sp>
        <p:nvSpPr>
          <p:cNvPr id="16" name="文本框 15"/>
          <p:cNvSpPr txBox="1"/>
          <p:nvPr/>
        </p:nvSpPr>
        <p:spPr>
          <a:xfrm>
            <a:off x="3555682" y="2286408"/>
            <a:ext cx="5080000" cy="521970"/>
          </a:xfrm>
          <a:prstGeom prst="rect">
            <a:avLst/>
          </a:prstGeom>
          <a:noFill/>
          <a:ln w="9525">
            <a:noFill/>
          </a:ln>
        </p:spPr>
        <p:txBody>
          <a:bodyPr>
            <a:spAutoFit/>
          </a:bodyPr>
          <a:lstStyle/>
          <a:p>
            <a:pPr indent="0"/>
            <a:r>
              <a:rPr lang="en-US" sz="2800" b="1" dirty="0">
                <a:solidFill>
                  <a:srgbClr val="FF0000"/>
                </a:solidFill>
                <a:latin typeface="Times New Roman" panose="02020603050405020304" pitchFamily="18" charset="0"/>
                <a:ea typeface="宋体" panose="02010600030101010101" pitchFamily="2" charset="-122"/>
              </a:rPr>
              <a:t>accumulating</a:t>
            </a:r>
            <a:endParaRPr lang="en-US" altLang="en-US" sz="2800" b="1" dirty="0">
              <a:solidFill>
                <a:srgbClr val="FF0000"/>
              </a:solidFill>
              <a:latin typeface="Times New Roman" panose="02020603050405020304" pitchFamily="18" charset="0"/>
              <a:ea typeface="宋体" panose="02010600030101010101" pitchFamily="2" charset="-122"/>
            </a:endParaRPr>
          </a:p>
        </p:txBody>
      </p:sp>
      <p:sp>
        <p:nvSpPr>
          <p:cNvPr id="17" name="文本框 16"/>
          <p:cNvSpPr txBox="1"/>
          <p:nvPr/>
        </p:nvSpPr>
        <p:spPr>
          <a:xfrm>
            <a:off x="4062730" y="2838133"/>
            <a:ext cx="5080000" cy="521970"/>
          </a:xfrm>
          <a:prstGeom prst="rect">
            <a:avLst/>
          </a:prstGeom>
          <a:noFill/>
          <a:ln w="9525">
            <a:noFill/>
          </a:ln>
        </p:spPr>
        <p:txBody>
          <a:bodyPr>
            <a:spAutoFit/>
          </a:bodyPr>
          <a:lstStyle/>
          <a:p>
            <a:pPr indent="0"/>
            <a:r>
              <a:rPr lang="en-US" sz="2800" b="1" dirty="0">
                <a:solidFill>
                  <a:srgbClr val="FF0000"/>
                </a:solidFill>
                <a:latin typeface="Times New Roman" panose="02020603050405020304" pitchFamily="18" charset="0"/>
                <a:ea typeface="宋体" panose="02010600030101010101" pitchFamily="2" charset="-122"/>
              </a:rPr>
              <a:t>on </a:t>
            </a:r>
            <a:endParaRPr lang="en-US" altLang="en-US" sz="2800" b="1" dirty="0">
              <a:solidFill>
                <a:srgbClr val="FF0000"/>
              </a:solidFill>
              <a:latin typeface="Times New Roman" panose="02020603050405020304" pitchFamily="18" charset="0"/>
              <a:ea typeface="宋体" panose="02010600030101010101" pitchFamily="2" charset="-122"/>
            </a:endParaRPr>
          </a:p>
        </p:txBody>
      </p:sp>
      <p:sp>
        <p:nvSpPr>
          <p:cNvPr id="18" name="文本框 17"/>
          <p:cNvSpPr txBox="1"/>
          <p:nvPr/>
        </p:nvSpPr>
        <p:spPr>
          <a:xfrm>
            <a:off x="2031365" y="3360103"/>
            <a:ext cx="5080000" cy="521970"/>
          </a:xfrm>
          <a:prstGeom prst="rect">
            <a:avLst/>
          </a:prstGeom>
          <a:noFill/>
          <a:ln w="9525">
            <a:noFill/>
          </a:ln>
        </p:spPr>
        <p:txBody>
          <a:bodyPr>
            <a:spAutoFit/>
          </a:bodyPr>
          <a:lstStyle/>
          <a:p>
            <a:pPr indent="0"/>
            <a:r>
              <a:rPr lang="en-US" sz="2800" b="1" dirty="0">
                <a:solidFill>
                  <a:srgbClr val="FF0000"/>
                </a:solidFill>
                <a:latin typeface="Times New Roman" panose="02020603050405020304" pitchFamily="18" charset="0"/>
                <a:ea typeface="宋体" panose="02010600030101010101" pitchFamily="2" charset="-122"/>
              </a:rPr>
              <a:t>congratulations  </a:t>
            </a:r>
            <a:endParaRPr lang="en-US" altLang="en-US" sz="2800" b="1" dirty="0">
              <a:solidFill>
                <a:srgbClr val="FF0000"/>
              </a:solidFill>
              <a:latin typeface="Times New Roman" panose="02020603050405020304" pitchFamily="18" charset="0"/>
              <a:ea typeface="宋体" panose="02010600030101010101" pitchFamily="2" charset="-122"/>
            </a:endParaRPr>
          </a:p>
        </p:txBody>
      </p:sp>
      <p:sp>
        <p:nvSpPr>
          <p:cNvPr id="19" name="文本框 18"/>
          <p:cNvSpPr txBox="1"/>
          <p:nvPr/>
        </p:nvSpPr>
        <p:spPr>
          <a:xfrm>
            <a:off x="7873365" y="3480435"/>
            <a:ext cx="5080000" cy="521970"/>
          </a:xfrm>
          <a:prstGeom prst="rect">
            <a:avLst/>
          </a:prstGeom>
          <a:noFill/>
          <a:ln w="9525">
            <a:noFill/>
          </a:ln>
        </p:spPr>
        <p:txBody>
          <a:bodyPr>
            <a:spAutoFit/>
          </a:bodyPr>
          <a:lstStyle/>
          <a:p>
            <a:pPr indent="0"/>
            <a:r>
              <a:rPr lang="en-US" sz="2800" b="1">
                <a:solidFill>
                  <a:srgbClr val="FF0000"/>
                </a:solidFill>
                <a:latin typeface="Times New Roman" panose="02020603050405020304" pitchFamily="18" charset="0"/>
                <a:ea typeface="宋体" panose="02010600030101010101" pitchFamily="2" charset="-122"/>
              </a:rPr>
              <a:t>to</a:t>
            </a:r>
            <a:endParaRPr lang="en-US" altLang="en-US" sz="2800" b="1">
              <a:solidFill>
                <a:srgbClr val="FF0000"/>
              </a:solidFill>
              <a:latin typeface="Times New Roman" panose="02020603050405020304" pitchFamily="18" charset="0"/>
              <a:ea typeface="宋体" panose="02010600030101010101" pitchFamily="2" charset="-122"/>
            </a:endParaRPr>
          </a:p>
        </p:txBody>
      </p:sp>
      <p:sp>
        <p:nvSpPr>
          <p:cNvPr id="20" name="文本框 19"/>
          <p:cNvSpPr txBox="1"/>
          <p:nvPr/>
        </p:nvSpPr>
        <p:spPr>
          <a:xfrm>
            <a:off x="1087755" y="3974465"/>
            <a:ext cx="5108575" cy="521970"/>
          </a:xfrm>
          <a:prstGeom prst="rect">
            <a:avLst/>
          </a:prstGeom>
          <a:noFill/>
          <a:ln w="9525">
            <a:noFill/>
          </a:ln>
        </p:spPr>
        <p:txBody>
          <a:bodyPr wrap="square">
            <a:spAutoFit/>
          </a:bodyPr>
          <a:lstStyle/>
          <a:p>
            <a:pPr indent="0"/>
            <a:r>
              <a:rPr lang="en-US" sz="2800" b="1">
                <a:solidFill>
                  <a:srgbClr val="FF0000"/>
                </a:solidFill>
                <a:latin typeface="Times New Roman" panose="02020603050405020304" pitchFamily="18" charset="0"/>
                <a:ea typeface="宋体" panose="02010600030101010101" pitchFamily="2" charset="-122"/>
              </a:rPr>
              <a:t>tension</a:t>
            </a:r>
            <a:endParaRPr lang="en-US" altLang="en-US" sz="2800" b="1">
              <a:solidFill>
                <a:srgbClr val="FF0000"/>
              </a:solidFill>
              <a:latin typeface="Times New Roman" panose="02020603050405020304" pitchFamily="18" charset="0"/>
              <a:ea typeface="宋体" panose="02010600030101010101" pitchFamily="2" charset="-122"/>
            </a:endParaRPr>
          </a:p>
        </p:txBody>
      </p:sp>
      <p:sp>
        <p:nvSpPr>
          <p:cNvPr id="21" name="文本框 20"/>
          <p:cNvSpPr txBox="1"/>
          <p:nvPr/>
        </p:nvSpPr>
        <p:spPr>
          <a:xfrm>
            <a:off x="0" y="5100320"/>
            <a:ext cx="5080000" cy="521970"/>
          </a:xfrm>
          <a:prstGeom prst="rect">
            <a:avLst/>
          </a:prstGeom>
          <a:noFill/>
          <a:ln w="9525">
            <a:noFill/>
          </a:ln>
        </p:spPr>
        <p:txBody>
          <a:bodyPr wrap="square">
            <a:spAutoFit/>
          </a:bodyPr>
          <a:lstStyle/>
          <a:p>
            <a:pPr indent="0"/>
            <a:r>
              <a:rPr lang="en-US" sz="2800" b="1">
                <a:solidFill>
                  <a:srgbClr val="FF0000"/>
                </a:solidFill>
                <a:latin typeface="Times New Roman" panose="02020603050405020304" pitchFamily="18" charset="0"/>
                <a:ea typeface="宋体" panose="02010600030101010101" pitchFamily="2" charset="-122"/>
              </a:rPr>
              <a:t>contradictory</a:t>
            </a:r>
            <a:endParaRPr lang="en-US" altLang="en-US" sz="2800" b="1">
              <a:solidFill>
                <a:srgbClr val="FF0000"/>
              </a:solidFill>
              <a:latin typeface="Times New Roman" panose="02020603050405020304" pitchFamily="18" charset="0"/>
              <a:ea typeface="宋体" panose="02010600030101010101" pitchFamily="2" charset="-122"/>
            </a:endParaRPr>
          </a:p>
        </p:txBody>
      </p:sp>
      <p:sp>
        <p:nvSpPr>
          <p:cNvPr id="22" name="文本框 21"/>
          <p:cNvSpPr txBox="1"/>
          <p:nvPr/>
        </p:nvSpPr>
        <p:spPr>
          <a:xfrm>
            <a:off x="4674870" y="4993640"/>
            <a:ext cx="5080000" cy="521970"/>
          </a:xfrm>
          <a:prstGeom prst="rect">
            <a:avLst/>
          </a:prstGeom>
          <a:noFill/>
          <a:ln w="9525">
            <a:noFill/>
          </a:ln>
        </p:spPr>
        <p:txBody>
          <a:bodyPr>
            <a:spAutoFit/>
          </a:bodyPr>
          <a:lstStyle/>
          <a:p>
            <a:pPr indent="0"/>
            <a:r>
              <a:rPr lang="en-US" sz="2800" b="1">
                <a:solidFill>
                  <a:srgbClr val="FF0000"/>
                </a:solidFill>
                <a:latin typeface="Times New Roman" panose="02020603050405020304" pitchFamily="18" charset="0"/>
                <a:ea typeface="宋体" panose="02010600030101010101" pitchFamily="2" charset="-122"/>
              </a:rPr>
              <a:t>to</a:t>
            </a:r>
            <a:endParaRPr lang="en-US" altLang="en-US" sz="2800" b="1">
              <a:solidFill>
                <a:srgbClr val="FF0000"/>
              </a:solidFill>
              <a:latin typeface="Times New Roman" panose="02020603050405020304" pitchFamily="18" charset="0"/>
              <a:ea typeface="宋体" panose="02010600030101010101" pitchFamily="2" charset="-122"/>
            </a:endParaRPr>
          </a:p>
        </p:txBody>
      </p:sp>
      <p:sp>
        <p:nvSpPr>
          <p:cNvPr id="23" name="文本框 22"/>
          <p:cNvSpPr txBox="1"/>
          <p:nvPr/>
        </p:nvSpPr>
        <p:spPr>
          <a:xfrm>
            <a:off x="8766810" y="4926330"/>
            <a:ext cx="5080000" cy="521970"/>
          </a:xfrm>
          <a:prstGeom prst="rect">
            <a:avLst/>
          </a:prstGeom>
          <a:noFill/>
          <a:ln w="9525">
            <a:noFill/>
          </a:ln>
        </p:spPr>
        <p:txBody>
          <a:bodyPr>
            <a:spAutoFit/>
          </a:bodyPr>
          <a:lstStyle/>
          <a:p>
            <a:pPr indent="0"/>
            <a:r>
              <a:rPr lang="en-US" sz="2800" b="1">
                <a:solidFill>
                  <a:srgbClr val="FF0000"/>
                </a:solidFill>
                <a:latin typeface="Times New Roman" panose="02020603050405020304" pitchFamily="18" charset="0"/>
                <a:ea typeface="宋体" panose="02010600030101010101" pitchFamily="2" charset="-122"/>
              </a:rPr>
              <a:t>in</a:t>
            </a:r>
            <a:endParaRPr lang="en-US" altLang="en-US" sz="2800" b="1">
              <a:solidFill>
                <a:srgbClr val="FF0000"/>
              </a:solidFill>
              <a:latin typeface="Times New Roman" panose="02020603050405020304" pitchFamily="18" charset="0"/>
              <a:ea typeface="宋体" panose="02010600030101010101" pitchFamily="2" charset="-122"/>
            </a:endParaRPr>
          </a:p>
        </p:txBody>
      </p:sp>
      <p:sp>
        <p:nvSpPr>
          <p:cNvPr id="24" name="文本框 23"/>
          <p:cNvSpPr txBox="1"/>
          <p:nvPr/>
        </p:nvSpPr>
        <p:spPr>
          <a:xfrm>
            <a:off x="3134360" y="5421630"/>
            <a:ext cx="5080000" cy="521970"/>
          </a:xfrm>
          <a:prstGeom prst="rect">
            <a:avLst/>
          </a:prstGeom>
          <a:noFill/>
          <a:ln w="9525">
            <a:noFill/>
          </a:ln>
        </p:spPr>
        <p:txBody>
          <a:bodyPr wrap="square">
            <a:spAutoFit/>
          </a:bodyPr>
          <a:lstStyle/>
          <a:p>
            <a:pPr indent="0"/>
            <a:r>
              <a:rPr lang="en-US" sz="2800" b="1">
                <a:solidFill>
                  <a:srgbClr val="FF0000"/>
                </a:solidFill>
                <a:latin typeface="Times New Roman" panose="02020603050405020304" pitchFamily="18" charset="0"/>
                <a:ea typeface="宋体" panose="02010600030101010101" pitchFamily="2" charset="-122"/>
              </a:rPr>
              <a:t>to </a:t>
            </a:r>
            <a:endParaRPr lang="en-US" altLang="en-US" sz="2800" b="1">
              <a:solidFill>
                <a:srgbClr val="FF00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ppt_x"/>
                                          </p:val>
                                        </p:tav>
                                        <p:tav tm="100000">
                                          <p:val>
                                            <p:strVal val="#ppt_x"/>
                                          </p:val>
                                        </p:tav>
                                      </p:tavLst>
                                    </p:anim>
                                    <p:anim calcmode="lin" valueType="num">
                                      <p:cBhvr additive="base">
                                        <p:cTn id="5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500" fill="hold"/>
                                        <p:tgtEl>
                                          <p:spTgt spid="21"/>
                                        </p:tgtEl>
                                        <p:attrNameLst>
                                          <p:attrName>ppt_x</p:attrName>
                                        </p:attrNameLst>
                                      </p:cBhvr>
                                      <p:tavLst>
                                        <p:tav tm="0">
                                          <p:val>
                                            <p:strVal val="#ppt_x"/>
                                          </p:val>
                                        </p:tav>
                                        <p:tav tm="100000">
                                          <p:val>
                                            <p:strVal val="#ppt_x"/>
                                          </p:val>
                                        </p:tav>
                                      </p:tavLst>
                                    </p:anim>
                                    <p:anim calcmode="lin" valueType="num">
                                      <p:cBhvr additive="base">
                                        <p:cTn id="6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additive="base">
                                        <p:cTn id="67" dur="500" fill="hold"/>
                                        <p:tgtEl>
                                          <p:spTgt spid="22"/>
                                        </p:tgtEl>
                                        <p:attrNameLst>
                                          <p:attrName>ppt_x</p:attrName>
                                        </p:attrNameLst>
                                      </p:cBhvr>
                                      <p:tavLst>
                                        <p:tav tm="0">
                                          <p:val>
                                            <p:strVal val="#ppt_x"/>
                                          </p:val>
                                        </p:tav>
                                        <p:tav tm="100000">
                                          <p:val>
                                            <p:strVal val="#ppt_x"/>
                                          </p:val>
                                        </p:tav>
                                      </p:tavLst>
                                    </p:anim>
                                    <p:anim calcmode="lin" valueType="num">
                                      <p:cBhvr additive="base">
                                        <p:cTn id="6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ppt_x"/>
                                          </p:val>
                                        </p:tav>
                                        <p:tav tm="100000">
                                          <p:val>
                                            <p:strVal val="#ppt_x"/>
                                          </p:val>
                                        </p:tav>
                                      </p:tavLst>
                                    </p:anim>
                                    <p:anim calcmode="lin" valueType="num">
                                      <p:cBhvr additive="base">
                                        <p:cTn id="7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additive="base">
                                        <p:cTn id="79" dur="500" fill="hold"/>
                                        <p:tgtEl>
                                          <p:spTgt spid="24"/>
                                        </p:tgtEl>
                                        <p:attrNameLst>
                                          <p:attrName>ppt_x</p:attrName>
                                        </p:attrNameLst>
                                      </p:cBhvr>
                                      <p:tavLst>
                                        <p:tav tm="0">
                                          <p:val>
                                            <p:strVal val="#ppt_x"/>
                                          </p:val>
                                        </p:tav>
                                        <p:tav tm="100000">
                                          <p:val>
                                            <p:strVal val="#ppt_x"/>
                                          </p:val>
                                        </p:tav>
                                      </p:tavLst>
                                    </p:anim>
                                    <p:anim calcmode="lin" valueType="num">
                                      <p:cBhvr additive="base">
                                        <p:cTn id="8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35" y="0"/>
            <a:ext cx="12192635" cy="6985635"/>
          </a:xfrm>
          <a:prstGeom prst="rect">
            <a:avLst/>
          </a:prstGeom>
          <a:noFill/>
          <a:ln w="9525">
            <a:noFill/>
          </a:ln>
        </p:spPr>
        <p:txBody>
          <a:bodyPr wrap="square">
            <a:spAutoFit/>
          </a:bodyPr>
          <a:lstStyle/>
          <a:p>
            <a:pPr indent="0"/>
            <a:r>
              <a:rPr lang="en-US" sz="3200" b="1" dirty="0">
                <a:latin typeface="Times New Roman" panose="02020603050405020304" pitchFamily="18" charset="0"/>
                <a:ea typeface="宋体" panose="02010600030101010101" pitchFamily="2" charset="-122"/>
              </a:rPr>
              <a:t>6. Wood </a:t>
            </a:r>
            <a:r>
              <a:rPr lang="en-US" sz="3200" b="1" dirty="0" smtClean="0">
                <a:latin typeface="Times New Roman" panose="02020603050405020304" pitchFamily="18" charset="0"/>
                <a:ea typeface="宋体" panose="02010600030101010101" pitchFamily="2" charset="-122"/>
              </a:rPr>
              <a:t>____________ </a:t>
            </a:r>
            <a:r>
              <a:rPr lang="en-US" sz="3200" b="1" dirty="0">
                <a:latin typeface="Times New Roman" panose="02020603050405020304" pitchFamily="18" charset="0"/>
                <a:ea typeface="宋体" panose="02010600030101010101" pitchFamily="2" charset="-122"/>
              </a:rPr>
              <a:t>for most architectural structures in ancient China./A teacher should not have a </a:t>
            </a:r>
            <a:r>
              <a:rPr lang="en-US" sz="3200" b="1" dirty="0" smtClean="0">
                <a:latin typeface="Times New Roman" panose="02020603050405020304" pitchFamily="18" charset="0"/>
                <a:ea typeface="宋体" panose="02010600030101010101" pitchFamily="2" charset="-122"/>
              </a:rPr>
              <a:t>_________________ </a:t>
            </a:r>
            <a:r>
              <a:rPr lang="en-US" sz="3200" b="1" dirty="0">
                <a:latin typeface="Times New Roman" panose="02020603050405020304" pitchFamily="18" charset="0"/>
                <a:ea typeface="宋体" panose="02010600030101010101" pitchFamily="2" charset="-122"/>
              </a:rPr>
              <a:t>any one of his pupils.(prefer) </a:t>
            </a:r>
          </a:p>
          <a:p>
            <a:pPr indent="0"/>
            <a:r>
              <a:rPr lang="en-US" sz="3200" b="1" dirty="0">
                <a:latin typeface="Times New Roman" panose="02020603050405020304" pitchFamily="18" charset="0"/>
                <a:ea typeface="宋体" panose="02010600030101010101" pitchFamily="2" charset="-122"/>
              </a:rPr>
              <a:t>7. Joining in the activities are _____________ from all over the world./He created a system with patterns of six raised dots __________ each other.(represent) </a:t>
            </a:r>
          </a:p>
          <a:p>
            <a:pPr indent="0"/>
            <a:r>
              <a:rPr lang="en-US" sz="3200" b="1" dirty="0">
                <a:latin typeface="Times New Roman" panose="02020603050405020304" pitchFamily="18" charset="0"/>
                <a:ea typeface="宋体" panose="02010600030101010101" pitchFamily="2" charset="-122"/>
              </a:rPr>
              <a:t>8. </a:t>
            </a:r>
            <a:r>
              <a:rPr lang="en-US" sz="3200" b="1" dirty="0" smtClean="0">
                <a:latin typeface="Times New Roman" panose="02020603050405020304" pitchFamily="18" charset="0"/>
                <a:ea typeface="宋体" panose="02010600030101010101" pitchFamily="2" charset="-122"/>
              </a:rPr>
              <a:t>__________ ______ </a:t>
            </a:r>
            <a:r>
              <a:rPr lang="en-US" sz="3200" b="1" dirty="0">
                <a:latin typeface="Times New Roman" panose="02020603050405020304" pitchFamily="18" charset="0"/>
                <a:ea typeface="宋体" panose="02010600030101010101" pitchFamily="2" charset="-122"/>
              </a:rPr>
              <a:t>advertisements constantly can change people’s opinions over time./The journalist is famous for his _________ of corruption within the government.(expose)</a:t>
            </a:r>
          </a:p>
          <a:p>
            <a:pPr indent="0"/>
            <a:r>
              <a:rPr lang="en-US" sz="3200" b="1" dirty="0">
                <a:latin typeface="Times New Roman" panose="02020603050405020304" pitchFamily="18" charset="0"/>
                <a:ea typeface="宋体" panose="02010600030101010101" pitchFamily="2" charset="-122"/>
              </a:rPr>
              <a:t>9. A______ ______an agent living in this accommodation. Some passers-by exposed this________. (rob)/rob sb. ______ </a:t>
            </a:r>
            <a:r>
              <a:rPr lang="en-US" sz="3200" b="1" dirty="0" err="1">
                <a:latin typeface="Times New Roman" panose="02020603050405020304" pitchFamily="18" charset="0"/>
                <a:ea typeface="宋体" panose="02010600030101010101" pitchFamily="2" charset="-122"/>
              </a:rPr>
              <a:t>sth</a:t>
            </a:r>
            <a:r>
              <a:rPr lang="en-US" sz="3200" b="1" dirty="0">
                <a:latin typeface="Times New Roman" panose="02020603050405020304" pitchFamily="18" charset="0"/>
                <a:ea typeface="宋体" panose="02010600030101010101" pitchFamily="2" charset="-122"/>
              </a:rPr>
              <a:t>.</a:t>
            </a:r>
          </a:p>
          <a:p>
            <a:pPr indent="0"/>
            <a:r>
              <a:rPr lang="en-US" sz="3200" b="1" dirty="0">
                <a:latin typeface="Times New Roman" panose="02020603050405020304" pitchFamily="18" charset="0"/>
                <a:ea typeface="宋体" panose="02010600030101010101" pitchFamily="2" charset="-122"/>
              </a:rPr>
              <a:t>10. When </a:t>
            </a:r>
            <a:r>
              <a:rPr lang="en-US" sz="3200" b="1" dirty="0" smtClean="0">
                <a:latin typeface="Times New Roman" panose="02020603050405020304" pitchFamily="18" charset="0"/>
                <a:ea typeface="宋体" panose="02010600030101010101" pitchFamily="2" charset="-122"/>
              </a:rPr>
              <a:t>_________ </a:t>
            </a:r>
            <a:r>
              <a:rPr lang="en-US" sz="3200" b="1" dirty="0">
                <a:latin typeface="Times New Roman" panose="02020603050405020304" pitchFamily="18" charset="0"/>
                <a:ea typeface="宋体" panose="02010600030101010101" pitchFamily="2" charset="-122"/>
              </a:rPr>
              <a:t>the twins, you will find the differences between them./My own problems seem insignificant when ________ with other people’s./ when in__________ with other people’s. (compare)</a:t>
            </a:r>
            <a:endParaRPr lang="en-US" altLang="en-US" sz="3200" b="1" dirty="0">
              <a:latin typeface="Times New Roman" panose="02020603050405020304" pitchFamily="18" charset="0"/>
              <a:ea typeface="宋体" panose="02010600030101010101" pitchFamily="2" charset="-122"/>
            </a:endParaRPr>
          </a:p>
        </p:txBody>
      </p:sp>
      <p:sp>
        <p:nvSpPr>
          <p:cNvPr id="13" name="文本框 12"/>
          <p:cNvSpPr txBox="1"/>
          <p:nvPr/>
        </p:nvSpPr>
        <p:spPr>
          <a:xfrm>
            <a:off x="1528445" y="0"/>
            <a:ext cx="6067425" cy="521970"/>
          </a:xfrm>
          <a:prstGeom prst="rect">
            <a:avLst/>
          </a:prstGeom>
          <a:noFill/>
          <a:ln w="9525">
            <a:noFill/>
          </a:ln>
        </p:spPr>
        <p:txBody>
          <a:bodyPr wrap="square">
            <a:spAutoFit/>
          </a:bodyPr>
          <a:lstStyle/>
          <a:p>
            <a:pPr indent="0"/>
            <a:r>
              <a:rPr lang="en-US" sz="2800" b="1" dirty="0">
                <a:solidFill>
                  <a:srgbClr val="FF0000"/>
                </a:solidFill>
                <a:latin typeface="Times New Roman" panose="02020603050405020304" pitchFamily="18" charset="0"/>
                <a:ea typeface="宋体" panose="02010600030101010101" pitchFamily="2" charset="-122"/>
              </a:rPr>
              <a:t>was preferred</a:t>
            </a:r>
            <a:endParaRPr lang="en-US" altLang="en-US" sz="2800" b="1" dirty="0">
              <a:solidFill>
                <a:srgbClr val="FF0000"/>
              </a:solidFill>
              <a:latin typeface="Times New Roman" panose="02020603050405020304" pitchFamily="18" charset="0"/>
              <a:ea typeface="宋体" panose="02010600030101010101" pitchFamily="2" charset="-122"/>
            </a:endParaRPr>
          </a:p>
        </p:txBody>
      </p:sp>
      <p:sp>
        <p:nvSpPr>
          <p:cNvPr id="14" name="文本框 13"/>
          <p:cNvSpPr txBox="1"/>
          <p:nvPr/>
        </p:nvSpPr>
        <p:spPr>
          <a:xfrm>
            <a:off x="6471285" y="552450"/>
            <a:ext cx="5080000" cy="521970"/>
          </a:xfrm>
          <a:prstGeom prst="rect">
            <a:avLst/>
          </a:prstGeom>
          <a:noFill/>
          <a:ln w="9525">
            <a:noFill/>
          </a:ln>
        </p:spPr>
        <p:txBody>
          <a:bodyPr>
            <a:spAutoFit/>
          </a:bodyPr>
          <a:lstStyle/>
          <a:p>
            <a:pPr indent="0"/>
            <a:r>
              <a:rPr lang="en-US" sz="2800" b="1" dirty="0">
                <a:solidFill>
                  <a:srgbClr val="FF0000"/>
                </a:solidFill>
                <a:latin typeface="Times New Roman" panose="02020603050405020304" pitchFamily="18" charset="0"/>
                <a:ea typeface="宋体" panose="02010600030101010101" pitchFamily="2" charset="-122"/>
              </a:rPr>
              <a:t>preference for</a:t>
            </a:r>
            <a:endParaRPr lang="en-US" altLang="en-US" sz="2800" b="1" dirty="0">
              <a:solidFill>
                <a:srgbClr val="FF0000"/>
              </a:solidFill>
              <a:latin typeface="Times New Roman" panose="02020603050405020304" pitchFamily="18" charset="0"/>
              <a:ea typeface="宋体" panose="02010600030101010101" pitchFamily="2" charset="-122"/>
            </a:endParaRPr>
          </a:p>
        </p:txBody>
      </p:sp>
      <p:sp>
        <p:nvSpPr>
          <p:cNvPr id="15" name="文本框 14"/>
          <p:cNvSpPr txBox="1"/>
          <p:nvPr/>
        </p:nvSpPr>
        <p:spPr>
          <a:xfrm>
            <a:off x="5384800" y="1583055"/>
            <a:ext cx="4811395" cy="521970"/>
          </a:xfrm>
          <a:prstGeom prst="rect">
            <a:avLst/>
          </a:prstGeom>
          <a:noFill/>
          <a:ln w="9525">
            <a:noFill/>
          </a:ln>
        </p:spPr>
        <p:txBody>
          <a:bodyPr wrap="square">
            <a:spAutoFit/>
          </a:bodyPr>
          <a:lstStyle/>
          <a:p>
            <a:pPr indent="0"/>
            <a:r>
              <a:rPr lang="en-US" sz="2800" b="1">
                <a:solidFill>
                  <a:srgbClr val="FF0000"/>
                </a:solidFill>
                <a:latin typeface="Times New Roman" panose="02020603050405020304" pitchFamily="18" charset="0"/>
                <a:ea typeface="宋体" panose="02010600030101010101" pitchFamily="2" charset="-122"/>
              </a:rPr>
              <a:t>representatives </a:t>
            </a:r>
            <a:endParaRPr lang="en-US" altLang="en-US" sz="2800" b="1">
              <a:solidFill>
                <a:srgbClr val="FF0000"/>
              </a:solidFill>
              <a:latin typeface="Times New Roman" panose="02020603050405020304" pitchFamily="18" charset="0"/>
              <a:ea typeface="宋体" panose="02010600030101010101" pitchFamily="2" charset="-122"/>
            </a:endParaRPr>
          </a:p>
        </p:txBody>
      </p:sp>
      <p:sp>
        <p:nvSpPr>
          <p:cNvPr id="16" name="文本框 15"/>
          <p:cNvSpPr txBox="1"/>
          <p:nvPr/>
        </p:nvSpPr>
        <p:spPr>
          <a:xfrm>
            <a:off x="-635" y="2430326"/>
            <a:ext cx="5080000" cy="521970"/>
          </a:xfrm>
          <a:prstGeom prst="rect">
            <a:avLst/>
          </a:prstGeom>
          <a:noFill/>
          <a:ln w="9525">
            <a:noFill/>
          </a:ln>
        </p:spPr>
        <p:txBody>
          <a:bodyPr>
            <a:spAutoFit/>
          </a:bodyPr>
          <a:lstStyle/>
          <a:p>
            <a:pPr indent="0"/>
            <a:r>
              <a:rPr 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sz="2800" b="1" dirty="0">
                <a:solidFill>
                  <a:srgbClr val="FF0000"/>
                </a:solidFill>
                <a:latin typeface="Times New Roman" panose="02020603050405020304" pitchFamily="18" charset="0"/>
                <a:ea typeface="宋体" panose="02010600030101010101" pitchFamily="2" charset="-122"/>
              </a:rPr>
              <a:t>representing</a:t>
            </a:r>
            <a:endParaRPr lang="en-US" altLang="en-US" sz="2800" b="1" dirty="0">
              <a:solidFill>
                <a:srgbClr val="FF0000"/>
              </a:solidFill>
              <a:latin typeface="Times New Roman" panose="02020603050405020304" pitchFamily="18" charset="0"/>
              <a:ea typeface="宋体" panose="02010600030101010101" pitchFamily="2" charset="-122"/>
            </a:endParaRPr>
          </a:p>
        </p:txBody>
      </p:sp>
      <p:sp>
        <p:nvSpPr>
          <p:cNvPr id="17" name="文本框 16"/>
          <p:cNvSpPr txBox="1"/>
          <p:nvPr/>
        </p:nvSpPr>
        <p:spPr>
          <a:xfrm>
            <a:off x="1052195" y="3035935"/>
            <a:ext cx="5080000" cy="521970"/>
          </a:xfrm>
          <a:prstGeom prst="rect">
            <a:avLst/>
          </a:prstGeom>
          <a:noFill/>
          <a:ln w="9525">
            <a:noFill/>
          </a:ln>
        </p:spPr>
        <p:txBody>
          <a:bodyPr>
            <a:spAutoFit/>
          </a:bodyPr>
          <a:lstStyle/>
          <a:p>
            <a:pPr indent="0"/>
            <a:r>
              <a:rPr lang="en-US" sz="2800" b="1" dirty="0">
                <a:solidFill>
                  <a:srgbClr val="FF0000"/>
                </a:solidFill>
                <a:latin typeface="Times New Roman" panose="02020603050405020304" pitchFamily="18" charset="0"/>
                <a:ea typeface="宋体" panose="02010600030101010101" pitchFamily="2" charset="-122"/>
              </a:rPr>
              <a:t>Exposure to</a:t>
            </a:r>
            <a:endParaRPr lang="en-US" altLang="en-US" sz="2800" b="1" dirty="0">
              <a:solidFill>
                <a:srgbClr val="FF0000"/>
              </a:solidFill>
              <a:latin typeface="Times New Roman" panose="02020603050405020304" pitchFamily="18" charset="0"/>
              <a:ea typeface="宋体" panose="02010600030101010101" pitchFamily="2" charset="-122"/>
            </a:endParaRPr>
          </a:p>
        </p:txBody>
      </p:sp>
      <p:sp>
        <p:nvSpPr>
          <p:cNvPr id="18" name="文本框 17"/>
          <p:cNvSpPr txBox="1"/>
          <p:nvPr/>
        </p:nvSpPr>
        <p:spPr>
          <a:xfrm>
            <a:off x="9152255" y="3515995"/>
            <a:ext cx="5080000" cy="521970"/>
          </a:xfrm>
          <a:prstGeom prst="rect">
            <a:avLst/>
          </a:prstGeom>
          <a:noFill/>
          <a:ln w="9525">
            <a:noFill/>
          </a:ln>
        </p:spPr>
        <p:txBody>
          <a:bodyPr>
            <a:spAutoFit/>
          </a:bodyPr>
          <a:lstStyle/>
          <a:p>
            <a:pPr indent="0"/>
            <a:r>
              <a:rPr lang="en-US" sz="2800" b="1">
                <a:solidFill>
                  <a:srgbClr val="FF0000"/>
                </a:solidFill>
                <a:latin typeface="Times New Roman" panose="02020603050405020304" pitchFamily="18" charset="0"/>
                <a:ea typeface="宋体" panose="02010600030101010101" pitchFamily="2" charset="-122"/>
              </a:rPr>
              <a:t>exposure</a:t>
            </a:r>
            <a:endParaRPr lang="en-US" altLang="en-US" sz="2800" b="1">
              <a:solidFill>
                <a:srgbClr val="FF0000"/>
              </a:solidFill>
              <a:latin typeface="Times New Roman" panose="02020603050405020304" pitchFamily="18" charset="0"/>
              <a:ea typeface="宋体" panose="02010600030101010101" pitchFamily="2" charset="-122"/>
            </a:endParaRPr>
          </a:p>
        </p:txBody>
      </p:sp>
      <p:sp>
        <p:nvSpPr>
          <p:cNvPr id="19" name="文本框 18"/>
          <p:cNvSpPr txBox="1"/>
          <p:nvPr/>
        </p:nvSpPr>
        <p:spPr>
          <a:xfrm>
            <a:off x="721995" y="4488815"/>
            <a:ext cx="7506335" cy="521970"/>
          </a:xfrm>
          <a:prstGeom prst="rect">
            <a:avLst/>
          </a:prstGeom>
          <a:noFill/>
          <a:ln w="9525">
            <a:noFill/>
          </a:ln>
        </p:spPr>
        <p:txBody>
          <a:bodyPr wrap="square">
            <a:spAutoFit/>
          </a:bodyPr>
          <a:lstStyle/>
          <a:p>
            <a:pPr indent="0"/>
            <a:r>
              <a:rPr lang="en-US" sz="2800" b="1">
                <a:solidFill>
                  <a:srgbClr val="FF0000"/>
                </a:solidFill>
                <a:latin typeface="Times New Roman" panose="02020603050405020304" pitchFamily="18" charset="0"/>
                <a:ea typeface="宋体" panose="02010600030101010101" pitchFamily="2" charset="-122"/>
              </a:rPr>
              <a:t>robber </a:t>
            </a:r>
            <a:endParaRPr lang="en-US" altLang="en-US" sz="2800" b="1">
              <a:solidFill>
                <a:srgbClr val="FF0000"/>
              </a:solidFill>
              <a:latin typeface="Times New Roman" panose="02020603050405020304" pitchFamily="18" charset="0"/>
              <a:ea typeface="宋体" panose="02010600030101010101" pitchFamily="2" charset="-122"/>
            </a:endParaRPr>
          </a:p>
        </p:txBody>
      </p:sp>
      <p:sp>
        <p:nvSpPr>
          <p:cNvPr id="20" name="文本框 19"/>
          <p:cNvSpPr txBox="1"/>
          <p:nvPr/>
        </p:nvSpPr>
        <p:spPr>
          <a:xfrm>
            <a:off x="1771650" y="4443413"/>
            <a:ext cx="5080000" cy="521970"/>
          </a:xfrm>
          <a:prstGeom prst="rect">
            <a:avLst/>
          </a:prstGeom>
          <a:noFill/>
          <a:ln w="9525">
            <a:noFill/>
          </a:ln>
        </p:spPr>
        <p:txBody>
          <a:bodyPr>
            <a:spAutoFit/>
          </a:bodyPr>
          <a:lstStyle/>
          <a:p>
            <a:pPr indent="0"/>
            <a:r>
              <a:rPr 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sz="2800" b="1" dirty="0">
                <a:solidFill>
                  <a:srgbClr val="FF0000"/>
                </a:solidFill>
                <a:latin typeface="Times New Roman" panose="02020603050405020304" pitchFamily="18" charset="0"/>
                <a:ea typeface="宋体" panose="02010600030101010101" pitchFamily="2" charset="-122"/>
              </a:rPr>
              <a:t>robbed</a:t>
            </a:r>
            <a:endParaRPr lang="en-US" altLang="en-US" sz="2800" b="1" dirty="0">
              <a:solidFill>
                <a:srgbClr val="FF0000"/>
              </a:solidFill>
              <a:latin typeface="Times New Roman" panose="02020603050405020304" pitchFamily="18" charset="0"/>
              <a:ea typeface="宋体" panose="02010600030101010101" pitchFamily="2" charset="-122"/>
            </a:endParaRPr>
          </a:p>
        </p:txBody>
      </p:sp>
      <p:sp>
        <p:nvSpPr>
          <p:cNvPr id="21" name="文本框 20"/>
          <p:cNvSpPr txBox="1"/>
          <p:nvPr/>
        </p:nvSpPr>
        <p:spPr>
          <a:xfrm>
            <a:off x="4195445" y="4972050"/>
            <a:ext cx="5080000" cy="521970"/>
          </a:xfrm>
          <a:prstGeom prst="rect">
            <a:avLst/>
          </a:prstGeom>
          <a:noFill/>
          <a:ln w="9525">
            <a:noFill/>
          </a:ln>
        </p:spPr>
        <p:txBody>
          <a:bodyPr>
            <a:spAutoFit/>
          </a:bodyPr>
          <a:lstStyle/>
          <a:p>
            <a:pPr indent="0"/>
            <a:r>
              <a:rPr lang="en-US" sz="2800" b="1">
                <a:solidFill>
                  <a:srgbClr val="FF0000"/>
                </a:solidFill>
                <a:latin typeface="Times New Roman" panose="02020603050405020304" pitchFamily="18" charset="0"/>
                <a:ea typeface="宋体" panose="02010600030101010101" pitchFamily="2" charset="-122"/>
              </a:rPr>
              <a:t>robbery</a:t>
            </a:r>
            <a:endParaRPr lang="en-US" altLang="en-US" sz="2800" b="1">
              <a:solidFill>
                <a:srgbClr val="FF0000"/>
              </a:solidFill>
              <a:latin typeface="Times New Roman" panose="02020603050405020304" pitchFamily="18" charset="0"/>
              <a:ea typeface="宋体" panose="02010600030101010101" pitchFamily="2" charset="-122"/>
            </a:endParaRPr>
          </a:p>
        </p:txBody>
      </p:sp>
      <p:sp>
        <p:nvSpPr>
          <p:cNvPr id="22" name="文本框 21"/>
          <p:cNvSpPr txBox="1"/>
          <p:nvPr/>
        </p:nvSpPr>
        <p:spPr>
          <a:xfrm>
            <a:off x="8408035" y="4972050"/>
            <a:ext cx="5080000" cy="521970"/>
          </a:xfrm>
          <a:prstGeom prst="rect">
            <a:avLst/>
          </a:prstGeom>
          <a:noFill/>
          <a:ln w="9525">
            <a:noFill/>
          </a:ln>
        </p:spPr>
        <p:txBody>
          <a:bodyPr>
            <a:spAutoFit/>
          </a:bodyPr>
          <a:lstStyle/>
          <a:p>
            <a:pPr indent="0"/>
            <a:r>
              <a:rPr lang="en-US" sz="2800" b="1">
                <a:solidFill>
                  <a:srgbClr val="FF0000"/>
                </a:solidFill>
                <a:latin typeface="Times New Roman" panose="02020603050405020304" pitchFamily="18" charset="0"/>
                <a:ea typeface="宋体" panose="02010600030101010101" pitchFamily="2" charset="-122"/>
              </a:rPr>
              <a:t>of </a:t>
            </a:r>
            <a:endParaRPr lang="en-US" altLang="en-US" sz="2800" b="1">
              <a:solidFill>
                <a:srgbClr val="FF0000"/>
              </a:solidFill>
              <a:latin typeface="Times New Roman" panose="02020603050405020304" pitchFamily="18" charset="0"/>
              <a:ea typeface="宋体" panose="02010600030101010101" pitchFamily="2" charset="-122"/>
            </a:endParaRPr>
          </a:p>
        </p:txBody>
      </p:sp>
      <p:sp>
        <p:nvSpPr>
          <p:cNvPr id="23" name="文本框 22"/>
          <p:cNvSpPr txBox="1"/>
          <p:nvPr/>
        </p:nvSpPr>
        <p:spPr>
          <a:xfrm>
            <a:off x="1528445" y="5432425"/>
            <a:ext cx="5210810" cy="521970"/>
          </a:xfrm>
          <a:prstGeom prst="rect">
            <a:avLst/>
          </a:prstGeom>
          <a:noFill/>
          <a:ln w="9525">
            <a:noFill/>
          </a:ln>
        </p:spPr>
        <p:txBody>
          <a:bodyPr wrap="square">
            <a:spAutoFit/>
          </a:bodyPr>
          <a:lstStyle/>
          <a:p>
            <a:pPr indent="0"/>
            <a:r>
              <a:rPr 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sz="2800" b="1">
                <a:solidFill>
                  <a:srgbClr val="FF0000"/>
                </a:solidFill>
                <a:latin typeface="Times New Roman" panose="02020603050405020304" pitchFamily="18" charset="0"/>
                <a:ea typeface="宋体" panose="02010600030101010101" pitchFamily="2" charset="-122"/>
              </a:rPr>
              <a:t>comparing</a:t>
            </a:r>
            <a:endParaRPr lang="en-US" altLang="en-US" sz="2800" b="1">
              <a:solidFill>
                <a:srgbClr val="FF0000"/>
              </a:solidFill>
              <a:latin typeface="Times New Roman" panose="02020603050405020304" pitchFamily="18" charset="0"/>
              <a:ea typeface="宋体" panose="02010600030101010101" pitchFamily="2" charset="-122"/>
            </a:endParaRPr>
          </a:p>
        </p:txBody>
      </p:sp>
      <p:sp>
        <p:nvSpPr>
          <p:cNvPr id="24" name="文本框 23"/>
          <p:cNvSpPr txBox="1"/>
          <p:nvPr/>
        </p:nvSpPr>
        <p:spPr>
          <a:xfrm>
            <a:off x="8511540" y="5906135"/>
            <a:ext cx="5080000" cy="521970"/>
          </a:xfrm>
          <a:prstGeom prst="rect">
            <a:avLst/>
          </a:prstGeom>
          <a:noFill/>
          <a:ln w="9525">
            <a:noFill/>
          </a:ln>
        </p:spPr>
        <p:txBody>
          <a:bodyPr>
            <a:spAutoFit/>
          </a:bodyPr>
          <a:lstStyle/>
          <a:p>
            <a:pPr indent="0"/>
            <a:r>
              <a:rPr lang="en-US" sz="2800" b="1" dirty="0">
                <a:solidFill>
                  <a:srgbClr val="FF0000"/>
                </a:solidFill>
                <a:latin typeface="Times New Roman" panose="02020603050405020304" pitchFamily="18" charset="0"/>
                <a:ea typeface="宋体" panose="02010600030101010101" pitchFamily="2" charset="-122"/>
              </a:rPr>
              <a:t>compared</a:t>
            </a:r>
            <a:endParaRPr lang="en-US" altLang="en-US" sz="2800" b="1" dirty="0">
              <a:solidFill>
                <a:srgbClr val="FF0000"/>
              </a:solidFill>
              <a:latin typeface="Times New Roman" panose="02020603050405020304" pitchFamily="18" charset="0"/>
              <a:ea typeface="宋体" panose="02010600030101010101" pitchFamily="2" charset="-122"/>
            </a:endParaRPr>
          </a:p>
        </p:txBody>
      </p:sp>
      <p:sp>
        <p:nvSpPr>
          <p:cNvPr id="32" name="文本框 31"/>
          <p:cNvSpPr txBox="1"/>
          <p:nvPr/>
        </p:nvSpPr>
        <p:spPr>
          <a:xfrm>
            <a:off x="4311650" y="6428105"/>
            <a:ext cx="5080000" cy="521970"/>
          </a:xfrm>
          <a:prstGeom prst="rect">
            <a:avLst/>
          </a:prstGeom>
          <a:noFill/>
          <a:ln w="9525">
            <a:noFill/>
          </a:ln>
        </p:spPr>
        <p:txBody>
          <a:bodyPr>
            <a:spAutoFit/>
          </a:bodyPr>
          <a:lstStyle/>
          <a:p>
            <a:pPr indent="0"/>
            <a:r>
              <a:rPr lang="en-US" sz="2800" b="1">
                <a:solidFill>
                  <a:srgbClr val="FF0000"/>
                </a:solidFill>
                <a:latin typeface="Times New Roman" panose="02020603050405020304" pitchFamily="18" charset="0"/>
                <a:ea typeface="宋体" panose="02010600030101010101" pitchFamily="2" charset="-122"/>
              </a:rPr>
              <a:t>comparison</a:t>
            </a:r>
            <a:endParaRPr lang="en-US" altLang="en-US" sz="2800" b="1">
              <a:solidFill>
                <a:srgbClr val="FF00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ppt_x"/>
                                          </p:val>
                                        </p:tav>
                                        <p:tav tm="100000">
                                          <p:val>
                                            <p:strVal val="#ppt_x"/>
                                          </p:val>
                                        </p:tav>
                                      </p:tavLst>
                                    </p:anim>
                                    <p:anim calcmode="lin" valueType="num">
                                      <p:cBhvr additive="base">
                                        <p:cTn id="5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ppt_x"/>
                                          </p:val>
                                        </p:tav>
                                        <p:tav tm="100000">
                                          <p:val>
                                            <p:strVal val="#ppt_x"/>
                                          </p:val>
                                        </p:tav>
                                      </p:tavLst>
                                    </p:anim>
                                    <p:anim calcmode="lin" valueType="num">
                                      <p:cBhvr additive="base">
                                        <p:cTn id="6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fill="hold"/>
                                        <p:tgtEl>
                                          <p:spTgt spid="32"/>
                                        </p:tgtEl>
                                        <p:attrNameLst>
                                          <p:attrName>ppt_x</p:attrName>
                                        </p:attrNameLst>
                                      </p:cBhvr>
                                      <p:tavLst>
                                        <p:tav tm="0">
                                          <p:val>
                                            <p:strVal val="#ppt_x"/>
                                          </p:val>
                                        </p:tav>
                                        <p:tav tm="100000">
                                          <p:val>
                                            <p:strVal val="#ppt_x"/>
                                          </p:val>
                                        </p:tav>
                                      </p:tavLst>
                                    </p:anim>
                                    <p:anim calcmode="lin" valueType="num">
                                      <p:cBhvr additive="base">
                                        <p:cTn id="8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0" y="0"/>
            <a:ext cx="8635365" cy="5015865"/>
          </a:xfrm>
          <a:prstGeom prst="rect">
            <a:avLst/>
          </a:prstGeom>
          <a:noFill/>
          <a:ln w="9525">
            <a:noFill/>
          </a:ln>
        </p:spPr>
        <p:txBody>
          <a:bodyPr wrap="square">
            <a:spAutoFit/>
          </a:bodyPr>
          <a:lstStyle/>
          <a:p>
            <a:pPr indent="0"/>
            <a:r>
              <a:rPr lang="en-US" sz="4000" b="1">
                <a:latin typeface="Times New Roman" panose="02020603050405020304" pitchFamily="18" charset="0"/>
                <a:cs typeface="等线" charset="0"/>
              </a:rPr>
              <a:t>1. resemble sb. in appearance________</a:t>
            </a:r>
          </a:p>
          <a:p>
            <a:pPr indent="0"/>
            <a:r>
              <a:rPr lang="en-US" sz="4000" b="1">
                <a:latin typeface="Times New Roman" panose="02020603050405020304" pitchFamily="18" charset="0"/>
                <a:cs typeface="等线" charset="0"/>
              </a:rPr>
              <a:t>2. fierce competition__________</a:t>
            </a:r>
          </a:p>
          <a:p>
            <a:pPr indent="0"/>
            <a:r>
              <a:rPr lang="en-US" sz="4000" b="1">
                <a:latin typeface="Times New Roman" panose="02020603050405020304" pitchFamily="18" charset="0"/>
                <a:cs typeface="等线" charset="0"/>
              </a:rPr>
              <a:t>3. make a swift change________</a:t>
            </a:r>
          </a:p>
          <a:p>
            <a:pPr indent="0"/>
            <a:r>
              <a:rPr lang="en-US" sz="4000" b="1">
                <a:latin typeface="Times New Roman" panose="02020603050405020304" pitchFamily="18" charset="0"/>
                <a:cs typeface="等线" charset="0"/>
              </a:rPr>
              <a:t>4. hatch a plan _________</a:t>
            </a:r>
          </a:p>
          <a:p>
            <a:pPr indent="0"/>
            <a:r>
              <a:rPr lang="en-US" sz="4000" b="1">
                <a:latin typeface="Times New Roman" panose="02020603050405020304" pitchFamily="18" charset="0"/>
                <a:cs typeface="等线" charset="0"/>
              </a:rPr>
              <a:t>5. a modest increase in costs_______</a:t>
            </a:r>
          </a:p>
          <a:p>
            <a:pPr indent="0"/>
            <a:r>
              <a:rPr lang="en-US" sz="4000" b="1">
                <a:latin typeface="Times New Roman" panose="02020603050405020304" pitchFamily="18" charset="0"/>
                <a:cs typeface="等线" charset="0"/>
              </a:rPr>
              <a:t>6. sponsor a charity event_________</a:t>
            </a:r>
          </a:p>
          <a:p>
            <a:pPr indent="0"/>
            <a:r>
              <a:rPr lang="en-US" sz="4000" b="1">
                <a:latin typeface="Times New Roman" panose="02020603050405020304" pitchFamily="18" charset="0"/>
                <a:cs typeface="等线" charset="0"/>
              </a:rPr>
              <a:t>7. write a biography__________</a:t>
            </a:r>
          </a:p>
          <a:p>
            <a:pPr indent="0"/>
            <a:r>
              <a:rPr lang="en-US" sz="4000" b="1">
                <a:latin typeface="Times New Roman" panose="02020603050405020304" pitchFamily="18" charset="0"/>
                <a:cs typeface="等线" charset="0"/>
              </a:rPr>
              <a:t>8. meet the criteria_________</a:t>
            </a:r>
            <a:endParaRPr lang="en-US" altLang="en-US" sz="4000" b="1">
              <a:latin typeface="Times New Roman" panose="02020603050405020304" pitchFamily="18" charset="0"/>
              <a:cs typeface="等线" charset="0"/>
            </a:endParaRPr>
          </a:p>
        </p:txBody>
      </p:sp>
      <p:sp>
        <p:nvSpPr>
          <p:cNvPr id="9" name="文本框 8"/>
          <p:cNvSpPr txBox="1"/>
          <p:nvPr/>
        </p:nvSpPr>
        <p:spPr>
          <a:xfrm>
            <a:off x="7930515" y="370840"/>
            <a:ext cx="4261485" cy="5053965"/>
          </a:xfrm>
          <a:prstGeom prst="rect">
            <a:avLst/>
          </a:prstGeom>
          <a:noFill/>
        </p:spPr>
        <p:txBody>
          <a:bodyPr wrap="square" rtlCol="0">
            <a:spAutoFit/>
          </a:bodyPr>
          <a:lstStyle/>
          <a:p>
            <a:pPr fontAlgn="auto">
              <a:lnSpc>
                <a:spcPts val="2580"/>
              </a:lnSpc>
            </a:pPr>
            <a:r>
              <a:rPr lang="en-US" altLang="zh-CN" sz="2400" b="1">
                <a:solidFill>
                  <a:srgbClr val="FF0000"/>
                </a:solidFill>
              </a:rPr>
              <a:t>1.</a:t>
            </a:r>
            <a:r>
              <a:rPr lang="zh-CN" altLang="zh-CN" sz="2400" b="1">
                <a:solidFill>
                  <a:srgbClr val="FF0000"/>
                </a:solidFill>
              </a:rPr>
              <a:t>长得像某人</a:t>
            </a:r>
          </a:p>
          <a:p>
            <a:pPr fontAlgn="auto">
              <a:lnSpc>
                <a:spcPts val="2580"/>
              </a:lnSpc>
            </a:pPr>
            <a:endParaRPr lang="zh-CN" altLang="zh-CN" sz="2400" b="1">
              <a:solidFill>
                <a:srgbClr val="FF0000"/>
              </a:solidFill>
            </a:endParaRPr>
          </a:p>
          <a:p>
            <a:pPr fontAlgn="auto">
              <a:lnSpc>
                <a:spcPts val="2580"/>
              </a:lnSpc>
            </a:pPr>
            <a:r>
              <a:rPr lang="en-US" altLang="zh-CN" sz="2400" b="1">
                <a:solidFill>
                  <a:srgbClr val="FF0000"/>
                </a:solidFill>
              </a:rPr>
              <a:t>2. </a:t>
            </a:r>
            <a:r>
              <a:rPr lang="zh-CN" altLang="en-US" sz="2400" b="1">
                <a:solidFill>
                  <a:srgbClr val="FF0000"/>
                </a:solidFill>
              </a:rPr>
              <a:t>激烈的竞争</a:t>
            </a:r>
          </a:p>
          <a:p>
            <a:pPr fontAlgn="auto">
              <a:lnSpc>
                <a:spcPts val="2580"/>
              </a:lnSpc>
            </a:pPr>
            <a:endParaRPr lang="zh-CN" altLang="en-US" sz="2400" b="1">
              <a:solidFill>
                <a:srgbClr val="FF0000"/>
              </a:solidFill>
            </a:endParaRPr>
          </a:p>
          <a:p>
            <a:pPr fontAlgn="auto">
              <a:lnSpc>
                <a:spcPts val="2580"/>
              </a:lnSpc>
            </a:pPr>
            <a:r>
              <a:rPr lang="en-US" altLang="zh-CN" sz="2400" b="1">
                <a:solidFill>
                  <a:srgbClr val="FF0000"/>
                </a:solidFill>
              </a:rPr>
              <a:t>3. </a:t>
            </a:r>
            <a:r>
              <a:rPr lang="zh-CN" altLang="en-US" sz="2400" b="1">
                <a:solidFill>
                  <a:srgbClr val="FF0000"/>
                </a:solidFill>
              </a:rPr>
              <a:t>做出快速的改变</a:t>
            </a:r>
          </a:p>
          <a:p>
            <a:pPr fontAlgn="auto">
              <a:lnSpc>
                <a:spcPts val="2580"/>
              </a:lnSpc>
            </a:pPr>
            <a:endParaRPr lang="zh-CN" altLang="en-US" sz="2400" b="1">
              <a:solidFill>
                <a:srgbClr val="FF0000"/>
              </a:solidFill>
            </a:endParaRPr>
          </a:p>
          <a:p>
            <a:pPr fontAlgn="auto">
              <a:lnSpc>
                <a:spcPts val="2580"/>
              </a:lnSpc>
            </a:pPr>
            <a:r>
              <a:rPr lang="en-US" altLang="zh-CN" sz="2400" b="1">
                <a:solidFill>
                  <a:srgbClr val="FF0000"/>
                </a:solidFill>
              </a:rPr>
              <a:t>4. </a:t>
            </a:r>
            <a:r>
              <a:rPr lang="zh-CN" altLang="en-US" sz="2400" b="1">
                <a:solidFill>
                  <a:srgbClr val="FF0000"/>
                </a:solidFill>
              </a:rPr>
              <a:t>制定一个计划</a:t>
            </a:r>
          </a:p>
          <a:p>
            <a:pPr fontAlgn="auto">
              <a:lnSpc>
                <a:spcPts val="2580"/>
              </a:lnSpc>
            </a:pPr>
            <a:endParaRPr lang="zh-CN" altLang="en-US" sz="2400" b="1">
              <a:solidFill>
                <a:srgbClr val="FF0000"/>
              </a:solidFill>
            </a:endParaRPr>
          </a:p>
          <a:p>
            <a:pPr fontAlgn="auto">
              <a:lnSpc>
                <a:spcPts val="2580"/>
              </a:lnSpc>
            </a:pPr>
            <a:r>
              <a:rPr lang="en-US" altLang="zh-CN" sz="2400" b="1">
                <a:solidFill>
                  <a:srgbClr val="FF0000"/>
                </a:solidFill>
              </a:rPr>
              <a:t>5. </a:t>
            </a:r>
            <a:r>
              <a:rPr lang="zh-CN" altLang="en-US" sz="2400" b="1">
                <a:solidFill>
                  <a:srgbClr val="FF0000"/>
                </a:solidFill>
              </a:rPr>
              <a:t>费用的适度增加</a:t>
            </a:r>
          </a:p>
          <a:p>
            <a:pPr fontAlgn="auto">
              <a:lnSpc>
                <a:spcPts val="2580"/>
              </a:lnSpc>
            </a:pPr>
            <a:endParaRPr lang="zh-CN" altLang="en-US" sz="2400" b="1">
              <a:solidFill>
                <a:srgbClr val="FF0000"/>
              </a:solidFill>
            </a:endParaRPr>
          </a:p>
          <a:p>
            <a:pPr fontAlgn="auto">
              <a:lnSpc>
                <a:spcPts val="2580"/>
              </a:lnSpc>
            </a:pPr>
            <a:r>
              <a:rPr lang="en-US" altLang="zh-CN" sz="2400" b="1">
                <a:solidFill>
                  <a:srgbClr val="FF0000"/>
                </a:solidFill>
              </a:rPr>
              <a:t>6. </a:t>
            </a:r>
            <a:r>
              <a:rPr lang="zh-CN" altLang="en-US" sz="2400" b="1">
                <a:solidFill>
                  <a:srgbClr val="FF0000"/>
                </a:solidFill>
              </a:rPr>
              <a:t>赞助一项慈善活动</a:t>
            </a:r>
          </a:p>
          <a:p>
            <a:pPr fontAlgn="auto">
              <a:lnSpc>
                <a:spcPts val="2580"/>
              </a:lnSpc>
            </a:pPr>
            <a:endParaRPr lang="zh-CN" altLang="en-US" sz="2400" b="1">
              <a:solidFill>
                <a:srgbClr val="FF0000"/>
              </a:solidFill>
            </a:endParaRPr>
          </a:p>
          <a:p>
            <a:pPr fontAlgn="auto">
              <a:lnSpc>
                <a:spcPts val="2580"/>
              </a:lnSpc>
            </a:pPr>
            <a:r>
              <a:rPr lang="en-US" altLang="zh-CN" sz="2400" b="1">
                <a:solidFill>
                  <a:srgbClr val="FF0000"/>
                </a:solidFill>
              </a:rPr>
              <a:t>7. </a:t>
            </a:r>
            <a:r>
              <a:rPr lang="zh-CN" altLang="en-US" sz="2400" b="1">
                <a:solidFill>
                  <a:srgbClr val="FF0000"/>
                </a:solidFill>
              </a:rPr>
              <a:t>写一部传记</a:t>
            </a:r>
          </a:p>
          <a:p>
            <a:pPr fontAlgn="auto">
              <a:lnSpc>
                <a:spcPts val="2580"/>
              </a:lnSpc>
            </a:pPr>
            <a:endParaRPr lang="zh-CN" altLang="en-US" sz="2400" b="1">
              <a:solidFill>
                <a:srgbClr val="FF0000"/>
              </a:solidFill>
            </a:endParaRPr>
          </a:p>
          <a:p>
            <a:pPr fontAlgn="auto">
              <a:lnSpc>
                <a:spcPts val="2580"/>
              </a:lnSpc>
            </a:pPr>
            <a:r>
              <a:rPr lang="en-US" altLang="zh-CN" sz="2400" b="1">
                <a:solidFill>
                  <a:srgbClr val="FF0000"/>
                </a:solidFill>
              </a:rPr>
              <a:t>8. </a:t>
            </a:r>
            <a:r>
              <a:rPr lang="zh-CN" altLang="en-US" sz="2400" b="1">
                <a:solidFill>
                  <a:srgbClr val="FF0000"/>
                </a:solidFill>
              </a:rPr>
              <a:t>满足标准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 calcmode="lin" valueType="num">
                                      <p:cBhvr additive="base">
                                        <p:cTn id="13"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 calcmode="lin" valueType="num">
                                      <p:cBhvr additive="base">
                                        <p:cTn id="19"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6" end="6"/>
                                            </p:txEl>
                                          </p:spTgt>
                                        </p:tgtEl>
                                        <p:attrNameLst>
                                          <p:attrName>style.visibility</p:attrName>
                                        </p:attrNameLst>
                                      </p:cBhvr>
                                      <p:to>
                                        <p:strVal val="visible"/>
                                      </p:to>
                                    </p:set>
                                    <p:anim calcmode="lin" valueType="num">
                                      <p:cBhvr additive="base">
                                        <p:cTn id="25" dur="5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8" end="8"/>
                                            </p:txEl>
                                          </p:spTgt>
                                        </p:tgtEl>
                                        <p:attrNameLst>
                                          <p:attrName>style.visibility</p:attrName>
                                        </p:attrNameLst>
                                      </p:cBhvr>
                                      <p:to>
                                        <p:strVal val="visible"/>
                                      </p:to>
                                    </p:set>
                                    <p:anim calcmode="lin" valueType="num">
                                      <p:cBhvr additive="base">
                                        <p:cTn id="31" dur="500" fill="hold"/>
                                        <p:tgtEl>
                                          <p:spTgt spid="9">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
                                            <p:txEl>
                                              <p:pRg st="10" end="10"/>
                                            </p:txEl>
                                          </p:spTgt>
                                        </p:tgtEl>
                                        <p:attrNameLst>
                                          <p:attrName>style.visibility</p:attrName>
                                        </p:attrNameLst>
                                      </p:cBhvr>
                                      <p:to>
                                        <p:strVal val="visible"/>
                                      </p:to>
                                    </p:set>
                                    <p:anim calcmode="lin" valueType="num">
                                      <p:cBhvr additive="base">
                                        <p:cTn id="37" dur="500" fill="hold"/>
                                        <p:tgtEl>
                                          <p:spTgt spid="9">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9">
                                            <p:txEl>
                                              <p:pRg st="12" end="12"/>
                                            </p:txEl>
                                          </p:spTgt>
                                        </p:tgtEl>
                                        <p:attrNameLst>
                                          <p:attrName>style.visibility</p:attrName>
                                        </p:attrNameLst>
                                      </p:cBhvr>
                                      <p:to>
                                        <p:strVal val="visible"/>
                                      </p:to>
                                    </p:set>
                                    <p:anim calcmode="lin" valueType="num">
                                      <p:cBhvr additive="base">
                                        <p:cTn id="43" dur="500" fill="hold"/>
                                        <p:tgtEl>
                                          <p:spTgt spid="9">
                                            <p:txEl>
                                              <p:pRg st="12" end="1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9">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9">
                                            <p:txEl>
                                              <p:pRg st="14" end="14"/>
                                            </p:txEl>
                                          </p:spTgt>
                                        </p:tgtEl>
                                        <p:attrNameLst>
                                          <p:attrName>style.visibility</p:attrName>
                                        </p:attrNameLst>
                                      </p:cBhvr>
                                      <p:to>
                                        <p:strVal val="visible"/>
                                      </p:to>
                                    </p:set>
                                    <p:anim calcmode="lin" valueType="num">
                                      <p:cBhvr additive="base">
                                        <p:cTn id="49" dur="500" fill="hold"/>
                                        <p:tgtEl>
                                          <p:spTgt spid="9">
                                            <p:txEl>
                                              <p:pRg st="14" end="1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9">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0" y="112395"/>
            <a:ext cx="8735060" cy="4399915"/>
          </a:xfrm>
          <a:prstGeom prst="rect">
            <a:avLst/>
          </a:prstGeom>
          <a:noFill/>
          <a:ln w="9525">
            <a:noFill/>
          </a:ln>
        </p:spPr>
        <p:txBody>
          <a:bodyPr wrap="square">
            <a:spAutoFit/>
          </a:bodyPr>
          <a:lstStyle/>
          <a:p>
            <a:pPr indent="0"/>
            <a:r>
              <a:rPr lang="en-US" sz="4000" b="1">
                <a:latin typeface="Times New Roman" panose="02020603050405020304" pitchFamily="18" charset="0"/>
                <a:cs typeface="等线" charset="0"/>
              </a:rPr>
              <a:t>9. make you dizzy__________</a:t>
            </a:r>
          </a:p>
          <a:p>
            <a:pPr indent="0"/>
            <a:r>
              <a:rPr lang="en-US" sz="4000" b="1">
                <a:latin typeface="Times New Roman" panose="02020603050405020304" pitchFamily="18" charset="0"/>
                <a:cs typeface="等线" charset="0"/>
              </a:rPr>
              <a:t>10. a tense situation ________ n.______</a:t>
            </a:r>
          </a:p>
          <a:p>
            <a:pPr indent="0"/>
            <a:r>
              <a:rPr lang="en-US" sz="4000" b="1">
                <a:latin typeface="Times New Roman" panose="02020603050405020304" pitchFamily="18" charset="0"/>
                <a:cs typeface="等线" charset="0"/>
              </a:rPr>
              <a:t>11. do the laundry___________</a:t>
            </a:r>
          </a:p>
          <a:p>
            <a:pPr indent="0"/>
            <a:r>
              <a:rPr lang="en-US" sz="4000" b="1">
                <a:latin typeface="Times New Roman" panose="02020603050405020304" pitchFamily="18" charset="0"/>
                <a:cs typeface="等线" charset="0"/>
              </a:rPr>
              <a:t>12. a formal invitation________ </a:t>
            </a:r>
          </a:p>
          <a:p>
            <a:pPr indent="0"/>
            <a:r>
              <a:rPr lang="en-US" sz="4000" b="1">
                <a:latin typeface="Times New Roman" panose="02020603050405020304" pitchFamily="18" charset="0"/>
                <a:cs typeface="等线" charset="0"/>
              </a:rPr>
              <a:t>13. a tense psychological thriller______</a:t>
            </a:r>
          </a:p>
          <a:p>
            <a:pPr indent="0"/>
            <a:r>
              <a:rPr lang="en-US" sz="4000" b="1">
                <a:latin typeface="Times New Roman" panose="02020603050405020304" pitchFamily="18" charset="0"/>
                <a:cs typeface="等线" charset="0"/>
              </a:rPr>
              <a:t>14. live in a world of fantasy________</a:t>
            </a:r>
          </a:p>
          <a:p>
            <a:pPr indent="0"/>
            <a:r>
              <a:rPr lang="en-US" sz="4000" b="1">
                <a:latin typeface="Times New Roman" panose="02020603050405020304" pitchFamily="18" charset="0"/>
                <a:cs typeface="等线" charset="0"/>
              </a:rPr>
              <a:t>15. a mental institution___________</a:t>
            </a:r>
            <a:endParaRPr lang="en-US" altLang="en-US" sz="4000" b="1">
              <a:latin typeface="Times New Roman" panose="02020603050405020304" pitchFamily="18" charset="0"/>
              <a:cs typeface="等线" charset="0"/>
            </a:endParaRPr>
          </a:p>
        </p:txBody>
      </p:sp>
      <p:sp>
        <p:nvSpPr>
          <p:cNvPr id="11" name="文本框 10"/>
          <p:cNvSpPr txBox="1"/>
          <p:nvPr/>
        </p:nvSpPr>
        <p:spPr>
          <a:xfrm>
            <a:off x="6894739" y="470178"/>
            <a:ext cx="5447030" cy="4042132"/>
          </a:xfrm>
          <a:prstGeom prst="rect">
            <a:avLst/>
          </a:prstGeom>
          <a:noFill/>
        </p:spPr>
        <p:txBody>
          <a:bodyPr wrap="square" rtlCol="0">
            <a:spAutoFit/>
          </a:bodyPr>
          <a:lstStyle/>
          <a:p>
            <a:pPr fontAlgn="auto">
              <a:lnSpc>
                <a:spcPts val="2760"/>
              </a:lnSpc>
            </a:pPr>
            <a:r>
              <a:rPr lang="en-US" altLang="zh-CN" sz="2800" b="1" dirty="0">
                <a:solidFill>
                  <a:srgbClr val="FF0000"/>
                </a:solidFill>
              </a:rPr>
              <a:t>9. </a:t>
            </a:r>
            <a:r>
              <a:rPr lang="zh-CN" altLang="en-US" sz="2800" b="1" dirty="0">
                <a:solidFill>
                  <a:srgbClr val="FF0000"/>
                </a:solidFill>
              </a:rPr>
              <a:t>使你</a:t>
            </a:r>
            <a:r>
              <a:rPr lang="zh-CN" altLang="en-US" sz="2800" b="1" dirty="0" smtClean="0">
                <a:solidFill>
                  <a:srgbClr val="FF0000"/>
                </a:solidFill>
              </a:rPr>
              <a:t>眩晕</a:t>
            </a:r>
            <a:endParaRPr lang="en-US" altLang="zh-CN" sz="2800" b="1" dirty="0">
              <a:solidFill>
                <a:srgbClr val="FF0000"/>
              </a:solidFill>
            </a:endParaRPr>
          </a:p>
          <a:p>
            <a:pPr fontAlgn="auto">
              <a:lnSpc>
                <a:spcPts val="2760"/>
              </a:lnSpc>
            </a:pPr>
            <a:r>
              <a:rPr lang="en-US" altLang="zh-CN" sz="2800" b="1" dirty="0">
                <a:solidFill>
                  <a:srgbClr val="FF0000"/>
                </a:solidFill>
              </a:rPr>
              <a:t>10. </a:t>
            </a:r>
            <a:r>
              <a:rPr lang="zh-CN" altLang="en-US" sz="2800" b="1" dirty="0">
                <a:solidFill>
                  <a:srgbClr val="FF0000"/>
                </a:solidFill>
              </a:rPr>
              <a:t>紧张的局势</a:t>
            </a:r>
            <a:r>
              <a:rPr lang="en-US" altLang="zh-CN" sz="2800" b="1" dirty="0">
                <a:solidFill>
                  <a:srgbClr val="FF0000"/>
                </a:solidFill>
              </a:rPr>
              <a:t>      tension</a:t>
            </a:r>
          </a:p>
          <a:p>
            <a:pPr fontAlgn="auto">
              <a:lnSpc>
                <a:spcPts val="2760"/>
              </a:lnSpc>
            </a:pPr>
            <a:endParaRPr lang="en-US" altLang="zh-CN" sz="2800" b="1" dirty="0">
              <a:solidFill>
                <a:srgbClr val="FF0000"/>
              </a:solidFill>
            </a:endParaRPr>
          </a:p>
          <a:p>
            <a:pPr fontAlgn="auto">
              <a:lnSpc>
                <a:spcPts val="2760"/>
              </a:lnSpc>
            </a:pPr>
            <a:r>
              <a:rPr lang="en-US" altLang="zh-CN" sz="2800" b="1" dirty="0">
                <a:solidFill>
                  <a:srgbClr val="FF0000"/>
                </a:solidFill>
              </a:rPr>
              <a:t>11. </a:t>
            </a:r>
            <a:r>
              <a:rPr lang="zh-CN" altLang="en-US" sz="2800" b="1" dirty="0">
                <a:solidFill>
                  <a:srgbClr val="FF0000"/>
                </a:solidFill>
              </a:rPr>
              <a:t>洗衣服</a:t>
            </a:r>
          </a:p>
          <a:p>
            <a:pPr fontAlgn="auto">
              <a:lnSpc>
                <a:spcPts val="2760"/>
              </a:lnSpc>
            </a:pPr>
            <a:endParaRPr lang="zh-CN" altLang="en-US" sz="2800" b="1" dirty="0">
              <a:solidFill>
                <a:srgbClr val="FF0000"/>
              </a:solidFill>
            </a:endParaRPr>
          </a:p>
          <a:p>
            <a:pPr fontAlgn="auto">
              <a:lnSpc>
                <a:spcPts val="2760"/>
              </a:lnSpc>
            </a:pPr>
            <a:r>
              <a:rPr lang="en-US" altLang="zh-CN" sz="2800" b="1" dirty="0">
                <a:solidFill>
                  <a:srgbClr val="FF0000"/>
                </a:solidFill>
              </a:rPr>
              <a:t>12. </a:t>
            </a:r>
            <a:r>
              <a:rPr lang="zh-CN" altLang="en-US" sz="2800" b="1" dirty="0">
                <a:solidFill>
                  <a:srgbClr val="FF0000"/>
                </a:solidFill>
              </a:rPr>
              <a:t>正式的邀请</a:t>
            </a:r>
          </a:p>
          <a:p>
            <a:pPr fontAlgn="auto">
              <a:lnSpc>
                <a:spcPts val="2760"/>
              </a:lnSpc>
            </a:pPr>
            <a:endParaRPr lang="zh-CN" altLang="en-US" sz="2800" b="1" dirty="0">
              <a:solidFill>
                <a:srgbClr val="FF0000"/>
              </a:solidFill>
            </a:endParaRPr>
          </a:p>
          <a:p>
            <a:pPr fontAlgn="auto">
              <a:lnSpc>
                <a:spcPts val="2760"/>
              </a:lnSpc>
            </a:pPr>
            <a:r>
              <a:rPr lang="en-US" altLang="zh-CN" sz="2800" b="1" dirty="0">
                <a:solidFill>
                  <a:srgbClr val="FF0000"/>
                </a:solidFill>
              </a:rPr>
              <a:t>13. </a:t>
            </a:r>
            <a:r>
              <a:rPr lang="zh-CN" altLang="en-US" sz="2800" b="1" dirty="0">
                <a:solidFill>
                  <a:srgbClr val="FF0000"/>
                </a:solidFill>
              </a:rPr>
              <a:t>一部紧张的心理惊悚</a:t>
            </a:r>
            <a:r>
              <a:rPr lang="zh-CN" altLang="en-US" sz="2800" b="1" dirty="0" smtClean="0">
                <a:solidFill>
                  <a:srgbClr val="FF0000"/>
                </a:solidFill>
              </a:rPr>
              <a:t>片</a:t>
            </a:r>
            <a:endParaRPr lang="zh-CN" altLang="en-US" sz="2800" b="1" dirty="0">
              <a:solidFill>
                <a:srgbClr val="FF0000"/>
              </a:solidFill>
            </a:endParaRPr>
          </a:p>
          <a:p>
            <a:pPr fontAlgn="auto">
              <a:lnSpc>
                <a:spcPts val="2760"/>
              </a:lnSpc>
            </a:pPr>
            <a:r>
              <a:rPr lang="en-US" altLang="zh-CN" sz="2800" b="1" dirty="0">
                <a:solidFill>
                  <a:srgbClr val="FF0000"/>
                </a:solidFill>
              </a:rPr>
              <a:t>14. </a:t>
            </a:r>
            <a:r>
              <a:rPr lang="zh-CN" altLang="en-US" sz="2800" b="1" dirty="0">
                <a:solidFill>
                  <a:srgbClr val="FF0000"/>
                </a:solidFill>
              </a:rPr>
              <a:t>生活在幻想的世界里</a:t>
            </a:r>
          </a:p>
          <a:p>
            <a:pPr fontAlgn="auto">
              <a:lnSpc>
                <a:spcPts val="2760"/>
              </a:lnSpc>
            </a:pPr>
            <a:endParaRPr lang="zh-CN" altLang="en-US" sz="2800" b="1" dirty="0">
              <a:solidFill>
                <a:srgbClr val="FF0000"/>
              </a:solidFill>
            </a:endParaRPr>
          </a:p>
          <a:p>
            <a:pPr fontAlgn="auto">
              <a:lnSpc>
                <a:spcPts val="2760"/>
              </a:lnSpc>
            </a:pPr>
            <a:r>
              <a:rPr lang="en-US" altLang="zh-CN" sz="2800" b="1" dirty="0">
                <a:solidFill>
                  <a:srgbClr val="FF0000"/>
                </a:solidFill>
              </a:rPr>
              <a:t>15. </a:t>
            </a:r>
            <a:r>
              <a:rPr lang="zh-CN" altLang="en-US" sz="2800" b="1" dirty="0">
                <a:solidFill>
                  <a:srgbClr val="FF0000"/>
                </a:solidFill>
              </a:rPr>
              <a:t>精神病院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xEl>
                                              <p:pRg st="1" end="1"/>
                                            </p:txEl>
                                          </p:spTgt>
                                        </p:tgtEl>
                                        <p:attrNameLst>
                                          <p:attrName>style.visibility</p:attrName>
                                        </p:attrNameLst>
                                      </p:cBhvr>
                                      <p:to>
                                        <p:strVal val="visible"/>
                                      </p:to>
                                    </p:set>
                                    <p:anim calcmode="lin" valueType="num">
                                      <p:cBhvr additive="base">
                                        <p:cTn id="13"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anim calcmode="lin" valueType="num">
                                      <p:cBhvr additive="base">
                                        <p:cTn id="19" dur="500" fill="hold"/>
                                        <p:tgtEl>
                                          <p:spTgt spid="1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xEl>
                                              <p:pRg st="5" end="5"/>
                                            </p:txEl>
                                          </p:spTgt>
                                        </p:tgtEl>
                                        <p:attrNameLst>
                                          <p:attrName>style.visibility</p:attrName>
                                        </p:attrNameLst>
                                      </p:cBhvr>
                                      <p:to>
                                        <p:strVal val="visible"/>
                                      </p:to>
                                    </p:set>
                                    <p:anim calcmode="lin" valueType="num">
                                      <p:cBhvr additive="base">
                                        <p:cTn id="25" dur="500" fill="hold"/>
                                        <p:tgtEl>
                                          <p:spTgt spid="11">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
                                            <p:txEl>
                                              <p:pRg st="7" end="7"/>
                                            </p:txEl>
                                          </p:spTgt>
                                        </p:tgtEl>
                                        <p:attrNameLst>
                                          <p:attrName>style.visibility</p:attrName>
                                        </p:attrNameLst>
                                      </p:cBhvr>
                                      <p:to>
                                        <p:strVal val="visible"/>
                                      </p:to>
                                    </p:set>
                                    <p:anim calcmode="lin" valueType="num">
                                      <p:cBhvr additive="base">
                                        <p:cTn id="31" dur="500" fill="hold"/>
                                        <p:tgtEl>
                                          <p:spTgt spid="11">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
                                            <p:txEl>
                                              <p:pRg st="8" end="8"/>
                                            </p:txEl>
                                          </p:spTgt>
                                        </p:tgtEl>
                                        <p:attrNameLst>
                                          <p:attrName>style.visibility</p:attrName>
                                        </p:attrNameLst>
                                      </p:cBhvr>
                                      <p:to>
                                        <p:strVal val="visible"/>
                                      </p:to>
                                    </p:set>
                                    <p:anim calcmode="lin" valueType="num">
                                      <p:cBhvr additive="base">
                                        <p:cTn id="37" dur="500" fill="hold"/>
                                        <p:tgtEl>
                                          <p:spTgt spid="11">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
                                            <p:txEl>
                                              <p:pRg st="10" end="10"/>
                                            </p:txEl>
                                          </p:spTgt>
                                        </p:tgtEl>
                                        <p:attrNameLst>
                                          <p:attrName>style.visibility</p:attrName>
                                        </p:attrNameLst>
                                      </p:cBhvr>
                                      <p:to>
                                        <p:strVal val="visible"/>
                                      </p:to>
                                    </p:set>
                                    <p:anim calcmode="lin" valueType="num">
                                      <p:cBhvr additive="base">
                                        <p:cTn id="43" dur="500" fill="hold"/>
                                        <p:tgtEl>
                                          <p:spTgt spid="11">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1">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6012873" y="0"/>
            <a:ext cx="9236" cy="68580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0" y="0"/>
            <a:ext cx="5982970" cy="6554470"/>
          </a:xfrm>
          <a:prstGeom prst="rect">
            <a:avLst/>
          </a:prstGeom>
          <a:noFill/>
          <a:ln w="9525">
            <a:noFill/>
          </a:ln>
        </p:spPr>
        <p:txBody>
          <a:bodyPr wrap="square">
            <a:spAutoFit/>
          </a:bodyPr>
          <a:lstStyle/>
          <a:p>
            <a:pPr indent="0"/>
            <a:r>
              <a:rPr lang="en-US" sz="2800">
                <a:latin typeface="Times New Roman" panose="02020603050405020304" pitchFamily="18" charset="0"/>
                <a:ea typeface="宋体" panose="02010600030101010101" pitchFamily="2" charset="-122"/>
              </a:rPr>
              <a:t>1. Ryan,</a:t>
            </a:r>
            <a:r>
              <a:rPr lang="zh-CN" sz="2800">
                <a:ea typeface="宋体" panose="02010600030101010101" pitchFamily="2" charset="-122"/>
              </a:rPr>
              <a:t>笑容满面，拍拍我的肩膀，告诉我忘记那件事，开玩笑说他</a:t>
            </a:r>
            <a:r>
              <a:rPr lang="zh-CN" sz="2800">
                <a:latin typeface="Times New Roman" panose="02020603050405020304" pitchFamily="18" charset="0"/>
                <a:ea typeface="宋体" panose="02010600030101010101" pitchFamily="2" charset="-122"/>
              </a:rPr>
              <a:t>经常那样摔倒</a:t>
            </a:r>
            <a:r>
              <a:rPr lang="zh-CN" sz="2800">
                <a:ea typeface="宋体" panose="02010600030101010101" pitchFamily="2" charset="-122"/>
              </a:rPr>
              <a:t>。</a:t>
            </a:r>
            <a:endParaRPr lang="en-US" sz="2800">
              <a:latin typeface="Times New Roman" panose="02020603050405020304" pitchFamily="18" charset="0"/>
              <a:ea typeface="宋体" panose="02010600030101010101" pitchFamily="2" charset="-122"/>
            </a:endParaRPr>
          </a:p>
          <a:p>
            <a:pPr indent="0"/>
            <a:r>
              <a:rPr lang="en-US" sz="2800">
                <a:latin typeface="Times New Roman" panose="02020603050405020304" pitchFamily="18" charset="0"/>
                <a:ea typeface="宋体" panose="02010600030101010101" pitchFamily="2" charset="-122"/>
              </a:rPr>
              <a:t>2. </a:t>
            </a:r>
            <a:r>
              <a:rPr lang="zh-CN" sz="2800">
                <a:ea typeface="宋体" panose="02010600030101010101" pitchFamily="2" charset="-122"/>
              </a:rPr>
              <a:t>我感激地看了他一眼</a:t>
            </a:r>
            <a:r>
              <a:rPr lang="en-US" sz="2800">
                <a:latin typeface="Times New Roman" panose="02020603050405020304" pitchFamily="18" charset="0"/>
                <a:ea typeface="宋体" panose="02010600030101010101" pitchFamily="2" charset="-122"/>
              </a:rPr>
              <a:t>./</a:t>
            </a:r>
            <a:r>
              <a:rPr lang="zh-CN" sz="2800">
                <a:ea typeface="宋体" panose="02010600030101010101" pitchFamily="2" charset="-122"/>
              </a:rPr>
              <a:t>然而，在我们不断的鼓励和说服之后，她最终下定决心试一试。</a:t>
            </a:r>
            <a:endParaRPr lang="en-US" sz="2800">
              <a:latin typeface="Times New Roman" panose="02020603050405020304" pitchFamily="18" charset="0"/>
              <a:ea typeface="宋体" panose="02010600030101010101" pitchFamily="2" charset="-122"/>
            </a:endParaRPr>
          </a:p>
          <a:p>
            <a:pPr indent="0"/>
            <a:r>
              <a:rPr lang="en-US" sz="2800">
                <a:latin typeface="Times New Roman" panose="02020603050405020304" pitchFamily="18" charset="0"/>
                <a:ea typeface="宋体" panose="02010600030101010101" pitchFamily="2" charset="-122"/>
              </a:rPr>
              <a:t>3. </a:t>
            </a:r>
            <a:r>
              <a:rPr lang="zh-CN" sz="2800">
                <a:ea typeface="宋体" panose="02010600030101010101" pitchFamily="2" charset="-122"/>
              </a:rPr>
              <a:t>在整个比赛期间，每个男孩表现极佳，快速滑动并且有技巧地传球。</a:t>
            </a:r>
            <a:endParaRPr lang="en-US" sz="2800">
              <a:latin typeface="Times New Roman" panose="02020603050405020304" pitchFamily="18" charset="0"/>
              <a:ea typeface="宋体" panose="02010600030101010101" pitchFamily="2" charset="-122"/>
            </a:endParaRPr>
          </a:p>
          <a:p>
            <a:pPr indent="0"/>
            <a:r>
              <a:rPr lang="en-US" sz="2800">
                <a:latin typeface="Times New Roman" panose="02020603050405020304" pitchFamily="18" charset="0"/>
                <a:ea typeface="宋体" panose="02010600030101010101" pitchFamily="2" charset="-122"/>
              </a:rPr>
              <a:t>4. </a:t>
            </a:r>
            <a:r>
              <a:rPr lang="zh-CN" sz="2800">
                <a:ea typeface="宋体" panose="02010600030101010101" pitchFamily="2" charset="-122"/>
              </a:rPr>
              <a:t>相反，他从后面接近我，快速脱下他的夹克给我，示意我遮住我破损的牛仔裤。</a:t>
            </a:r>
            <a:endParaRPr lang="en-US" sz="2800">
              <a:latin typeface="Times New Roman" panose="02020603050405020304" pitchFamily="18" charset="0"/>
              <a:ea typeface="宋体" panose="02010600030101010101" pitchFamily="2" charset="-122"/>
            </a:endParaRPr>
          </a:p>
          <a:p>
            <a:pPr indent="0"/>
            <a:r>
              <a:rPr lang="en-US" sz="2800">
                <a:latin typeface="Times New Roman" panose="02020603050405020304" pitchFamily="18" charset="0"/>
                <a:ea typeface="宋体" panose="02010600030101010101" pitchFamily="2" charset="-122"/>
              </a:rPr>
              <a:t>5. </a:t>
            </a:r>
            <a:r>
              <a:rPr lang="zh-CN" sz="2800">
                <a:ea typeface="宋体" panose="02010600030101010101" pitchFamily="2" charset="-122"/>
              </a:rPr>
              <a:t>在试了几次后，我在崩溃的边缘。又累又绝望，我哭起来。</a:t>
            </a:r>
            <a:endParaRPr lang="en-US" sz="2800">
              <a:latin typeface="Times New Roman" panose="02020603050405020304" pitchFamily="18" charset="0"/>
              <a:ea typeface="宋体" panose="02010600030101010101" pitchFamily="2" charset="-122"/>
            </a:endParaRPr>
          </a:p>
          <a:p>
            <a:pPr indent="0"/>
            <a:r>
              <a:rPr lang="en-US" sz="2800">
                <a:latin typeface="Times New Roman" panose="02020603050405020304" pitchFamily="18" charset="0"/>
                <a:ea typeface="宋体" panose="02010600030101010101" pitchFamily="2" charset="-122"/>
              </a:rPr>
              <a:t>6. </a:t>
            </a:r>
            <a:r>
              <a:rPr lang="zh-CN" sz="2800">
                <a:ea typeface="宋体" panose="02010600030101010101" pitchFamily="2" charset="-122"/>
              </a:rPr>
              <a:t>妈妈质疑，摇头，脸上掠过一丝失望。</a:t>
            </a:r>
            <a:endParaRPr lang="zh-CN" altLang="en-US" sz="2800"/>
          </a:p>
        </p:txBody>
      </p:sp>
      <p:sp>
        <p:nvSpPr>
          <p:cNvPr id="4" name="文本框 3"/>
          <p:cNvSpPr txBox="1"/>
          <p:nvPr/>
        </p:nvSpPr>
        <p:spPr>
          <a:xfrm>
            <a:off x="6052185" y="0"/>
            <a:ext cx="6139815" cy="6554470"/>
          </a:xfrm>
          <a:prstGeom prst="rect">
            <a:avLst/>
          </a:prstGeom>
          <a:noFill/>
          <a:ln w="9525">
            <a:noFill/>
          </a:ln>
        </p:spPr>
        <p:txBody>
          <a:bodyPr wrap="square">
            <a:spAutoFit/>
          </a:bodyPr>
          <a:lstStyle/>
          <a:p>
            <a:pPr indent="0"/>
            <a:r>
              <a:rPr lang="en-US" sz="2000" b="0">
                <a:latin typeface="Times New Roman" panose="02020603050405020304" pitchFamily="18" charset="0"/>
                <a:ea typeface="宋体" panose="02010600030101010101" pitchFamily="2" charset="-122"/>
              </a:rPr>
              <a:t>1. Ryan, with a </a:t>
            </a:r>
            <a:r>
              <a:rPr lang="en-US" sz="2000" b="1" u="sng">
                <a:latin typeface="Times New Roman" panose="02020603050405020304" pitchFamily="18" charset="0"/>
                <a:ea typeface="宋体" panose="02010600030101010101" pitchFamily="2" charset="-122"/>
              </a:rPr>
              <a:t>broad smile,</a:t>
            </a:r>
            <a:r>
              <a:rPr lang="en-US" sz="2000" b="0">
                <a:latin typeface="Times New Roman" panose="02020603050405020304" pitchFamily="18" charset="0"/>
                <a:ea typeface="宋体" panose="02010600030101010101" pitchFamily="2" charset="-122"/>
              </a:rPr>
              <a:t> patted me on the shoulder and told me to forget about that, joking he fell like that a lot.</a:t>
            </a:r>
          </a:p>
          <a:p>
            <a:pPr indent="0"/>
            <a:endParaRPr lang="en-US" sz="2000" b="0">
              <a:latin typeface="Times New Roman" panose="02020603050405020304" pitchFamily="18" charset="0"/>
              <a:ea typeface="宋体" panose="02010600030101010101" pitchFamily="2" charset="-122"/>
            </a:endParaRPr>
          </a:p>
          <a:p>
            <a:pPr indent="0"/>
            <a:r>
              <a:rPr lang="en-US" sz="2000" b="0">
                <a:latin typeface="Times New Roman" panose="02020603050405020304" pitchFamily="18" charset="0"/>
                <a:ea typeface="宋体" panose="02010600030101010101" pitchFamily="2" charset="-122"/>
              </a:rPr>
              <a:t>2. I </a:t>
            </a:r>
            <a:r>
              <a:rPr lang="en-US" sz="2000" b="1" u="sng">
                <a:latin typeface="Times New Roman" panose="02020603050405020304" pitchFamily="18" charset="0"/>
                <a:ea typeface="宋体" panose="02010600030101010101" pitchFamily="2" charset="-122"/>
              </a:rPr>
              <a:t>shot Henry a grateful glance</a:t>
            </a:r>
            <a:r>
              <a:rPr lang="en-US" sz="2000" b="0">
                <a:latin typeface="Times New Roman" panose="02020603050405020304" pitchFamily="18" charset="0"/>
                <a:ea typeface="宋体" panose="02010600030101010101" pitchFamily="2" charset="-122"/>
              </a:rPr>
              <a:t>./However, after our constant encouragement and persuasion, she finally </a:t>
            </a:r>
            <a:r>
              <a:rPr lang="en-US" sz="2000" b="1" u="sng">
                <a:latin typeface="Times New Roman" panose="02020603050405020304" pitchFamily="18" charset="0"/>
                <a:ea typeface="宋体" panose="02010600030101010101" pitchFamily="2" charset="-122"/>
              </a:rPr>
              <a:t>made up her mind to give it a shot/try.</a:t>
            </a:r>
          </a:p>
          <a:p>
            <a:pPr indent="0"/>
            <a:endParaRPr lang="en-US" sz="2000" b="0">
              <a:latin typeface="Times New Roman" panose="02020603050405020304" pitchFamily="18" charset="0"/>
              <a:ea typeface="宋体" panose="02010600030101010101" pitchFamily="2" charset="-122"/>
            </a:endParaRPr>
          </a:p>
          <a:p>
            <a:pPr indent="0"/>
            <a:r>
              <a:rPr lang="en-US" sz="2000" b="0">
                <a:latin typeface="Times New Roman" panose="02020603050405020304" pitchFamily="18" charset="0"/>
                <a:ea typeface="宋体" panose="02010600030101010101" pitchFamily="2" charset="-122"/>
              </a:rPr>
              <a:t>3. During the whole game, each and every boy performed so wonderfully, </a:t>
            </a:r>
            <a:r>
              <a:rPr lang="en-US" sz="2000" b="1" u="sng">
                <a:latin typeface="Times New Roman" panose="02020603050405020304" pitchFamily="18" charset="0"/>
                <a:ea typeface="宋体" panose="02010600030101010101" pitchFamily="2" charset="-122"/>
              </a:rPr>
              <a:t>skating swiftly </a:t>
            </a:r>
            <a:r>
              <a:rPr lang="en-US" sz="2000" b="0">
                <a:latin typeface="Times New Roman" panose="02020603050405020304" pitchFamily="18" charset="0"/>
                <a:ea typeface="宋体" panose="02010600030101010101" pitchFamily="2" charset="-122"/>
              </a:rPr>
              <a:t>and passing balls skillfully.</a:t>
            </a:r>
          </a:p>
          <a:p>
            <a:pPr indent="0"/>
            <a:endParaRPr lang="en-US" sz="2000" b="0">
              <a:latin typeface="Times New Roman" panose="02020603050405020304" pitchFamily="18" charset="0"/>
              <a:ea typeface="宋体" panose="02010600030101010101" pitchFamily="2" charset="-122"/>
            </a:endParaRPr>
          </a:p>
          <a:p>
            <a:pPr indent="0"/>
            <a:r>
              <a:rPr lang="en-US" sz="2000" b="0">
                <a:latin typeface="Times New Roman" panose="02020603050405020304" pitchFamily="18" charset="0"/>
                <a:ea typeface="宋体" panose="02010600030101010101" pitchFamily="2" charset="-122"/>
              </a:rPr>
              <a:t>4. Instead, he approached me from behind, </a:t>
            </a:r>
            <a:r>
              <a:rPr lang="en-US" sz="2000" b="1" u="sng">
                <a:latin typeface="Times New Roman" panose="02020603050405020304" pitchFamily="18" charset="0"/>
                <a:ea typeface="宋体" panose="02010600030101010101" pitchFamily="2" charset="-122"/>
              </a:rPr>
              <a:t>took off his jacket swiftly </a:t>
            </a:r>
            <a:r>
              <a:rPr lang="en-US" sz="2000" b="0">
                <a:latin typeface="Times New Roman" panose="02020603050405020304" pitchFamily="18" charset="0"/>
                <a:ea typeface="宋体" panose="02010600030101010101" pitchFamily="2" charset="-122"/>
              </a:rPr>
              <a:t>and offered it to me, signaling to me to cover my torn jeans. </a:t>
            </a:r>
          </a:p>
          <a:p>
            <a:pPr indent="0"/>
            <a:endParaRPr lang="en-US" sz="2000" b="0">
              <a:latin typeface="Times New Roman" panose="02020603050405020304" pitchFamily="18" charset="0"/>
              <a:ea typeface="宋体" panose="02010600030101010101" pitchFamily="2" charset="-122"/>
            </a:endParaRPr>
          </a:p>
          <a:p>
            <a:pPr indent="0"/>
            <a:r>
              <a:rPr lang="en-US" sz="2000" b="0">
                <a:latin typeface="Times New Roman" panose="02020603050405020304" pitchFamily="18" charset="0"/>
                <a:ea typeface="宋体" panose="02010600030101010101" pitchFamily="2" charset="-122"/>
              </a:rPr>
              <a:t>5. After several attempts, I was </a:t>
            </a:r>
            <a:r>
              <a:rPr lang="en-US" sz="2000" b="1" u="sng">
                <a:latin typeface="Times New Roman" panose="02020603050405020304" pitchFamily="18" charset="0"/>
                <a:ea typeface="宋体" panose="02010600030101010101" pitchFamily="2" charset="-122"/>
              </a:rPr>
              <a:t>on the edge of</a:t>
            </a:r>
            <a:r>
              <a:rPr lang="en-US" sz="2000" b="0">
                <a:latin typeface="Times New Roman" panose="02020603050405020304" pitchFamily="18" charset="0"/>
                <a:ea typeface="宋体" panose="02010600030101010101" pitchFamily="2" charset="-122"/>
              </a:rPr>
              <a:t> collapse. Exhausted and desperate, I burst into tears.</a:t>
            </a:r>
          </a:p>
          <a:p>
            <a:pPr indent="0"/>
            <a:endParaRPr lang="en-US" sz="2000" b="0">
              <a:latin typeface="Times New Roman" panose="02020603050405020304" pitchFamily="18" charset="0"/>
              <a:ea typeface="宋体" panose="02010600030101010101" pitchFamily="2" charset="-122"/>
            </a:endParaRPr>
          </a:p>
          <a:p>
            <a:pPr indent="0"/>
            <a:r>
              <a:rPr lang="en-US" sz="2000" b="0">
                <a:latin typeface="Times New Roman" panose="02020603050405020304" pitchFamily="18" charset="0"/>
                <a:ea typeface="宋体" panose="02010600030101010101" pitchFamily="2" charset="-122"/>
              </a:rPr>
              <a:t>6. Mother questioned, shaking her head </a:t>
            </a:r>
            <a:r>
              <a:rPr lang="en-US" sz="2000" b="1" u="sng">
                <a:latin typeface="Times New Roman" panose="02020603050405020304" pitchFamily="18" charset="0"/>
                <a:ea typeface="宋体" panose="02010600030101010101" pitchFamily="2" charset="-122"/>
              </a:rPr>
              <a:t>with a little disappointment crossing her face.</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 calcmode="lin" valueType="num">
                                      <p:cBhvr additive="base">
                                        <p:cTn id="37"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6012873" y="0"/>
            <a:ext cx="9236" cy="68580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0" y="0"/>
            <a:ext cx="6022340" cy="5631180"/>
          </a:xfrm>
          <a:prstGeom prst="rect">
            <a:avLst/>
          </a:prstGeom>
          <a:noFill/>
          <a:ln w="9525">
            <a:noFill/>
          </a:ln>
        </p:spPr>
        <p:txBody>
          <a:bodyPr wrap="square">
            <a:spAutoFit/>
          </a:bodyPr>
          <a:lstStyle/>
          <a:p>
            <a:pPr indent="0"/>
            <a:r>
              <a:rPr lang="en-US" sz="2400" b="0">
                <a:latin typeface="Times New Roman" panose="02020603050405020304" pitchFamily="18" charset="0"/>
                <a:ea typeface="宋体" panose="02010600030101010101" pitchFamily="2" charset="-122"/>
              </a:rPr>
              <a:t>7. </a:t>
            </a:r>
            <a:r>
              <a:rPr lang="zh-CN" sz="2400" b="0">
                <a:ea typeface="宋体" panose="02010600030101010101" pitchFamily="2" charset="-122"/>
              </a:rPr>
              <a:t>早餐时。妈妈偶然发现了我们表达我们真诚感激，爱以及祝福的卡片。看着这张卡片，妈妈沉默了几秒。</a:t>
            </a:r>
          </a:p>
          <a:p>
            <a:pPr indent="0"/>
            <a:endParaRPr lang="zh-CN" sz="2400" b="0">
              <a:latin typeface="Times New Roman" panose="02020603050405020304" pitchFamily="18" charset="0"/>
              <a:ea typeface="宋体" panose="02010600030101010101" pitchFamily="2" charset="-122"/>
            </a:endParaRPr>
          </a:p>
          <a:p>
            <a:pPr indent="0"/>
            <a:endParaRPr lang="en-US" sz="2400" b="0">
              <a:latin typeface="Times New Roman" panose="02020603050405020304" pitchFamily="18" charset="0"/>
              <a:ea typeface="宋体" panose="02010600030101010101" pitchFamily="2" charset="-122"/>
            </a:endParaRPr>
          </a:p>
          <a:p>
            <a:pPr indent="0"/>
            <a:r>
              <a:rPr lang="en-US" sz="2400" b="0">
                <a:latin typeface="Times New Roman" panose="02020603050405020304" pitchFamily="18" charset="0"/>
                <a:ea typeface="宋体" panose="02010600030101010101" pitchFamily="2" charset="-122"/>
              </a:rPr>
              <a:t>8. </a:t>
            </a:r>
            <a:r>
              <a:rPr lang="zh-CN" sz="2400" b="0">
                <a:ea typeface="宋体" panose="02010600030101010101" pitchFamily="2" charset="-122"/>
              </a:rPr>
              <a:t>然后聚集勇气，我真诚地为我在车上的误导道歉并再次感谢他帮我走出困境。</a:t>
            </a:r>
          </a:p>
          <a:p>
            <a:pPr indent="0"/>
            <a:endParaRPr lang="zh-CN" sz="2400" b="0">
              <a:latin typeface="Times New Roman" panose="02020603050405020304" pitchFamily="18" charset="0"/>
              <a:ea typeface="宋体" panose="02010600030101010101" pitchFamily="2" charset="-122"/>
            </a:endParaRPr>
          </a:p>
          <a:p>
            <a:pPr indent="0"/>
            <a:endParaRPr lang="zh-CN" sz="2400" b="0">
              <a:latin typeface="Times New Roman" panose="02020603050405020304" pitchFamily="18" charset="0"/>
              <a:ea typeface="宋体" panose="02010600030101010101" pitchFamily="2" charset="-122"/>
            </a:endParaRPr>
          </a:p>
          <a:p>
            <a:pPr indent="0"/>
            <a:endParaRPr lang="en-US" sz="2400" b="0">
              <a:latin typeface="Times New Roman" panose="02020603050405020304" pitchFamily="18" charset="0"/>
              <a:ea typeface="宋体" panose="02010600030101010101" pitchFamily="2" charset="-122"/>
            </a:endParaRPr>
          </a:p>
          <a:p>
            <a:pPr indent="0"/>
            <a:r>
              <a:rPr lang="en-US" sz="2400" b="0">
                <a:latin typeface="Times New Roman" panose="02020603050405020304" pitchFamily="18" charset="0"/>
                <a:ea typeface="宋体" panose="02010600030101010101" pitchFamily="2" charset="-122"/>
              </a:rPr>
              <a:t>9. </a:t>
            </a:r>
            <a:r>
              <a:rPr lang="zh-CN" sz="2400" b="0">
                <a:ea typeface="宋体" panose="02010600030101010101" pitchFamily="2" charset="-122"/>
              </a:rPr>
              <a:t>虽然天气状况很糟糕，风也仍然很大，他们没有放弃发现</a:t>
            </a:r>
            <a:r>
              <a:rPr lang="en-US" sz="2400" b="0">
                <a:latin typeface="Times New Roman" panose="02020603050405020304" pitchFamily="18" charset="0"/>
                <a:ea typeface="宋体" panose="02010600030101010101" pitchFamily="2" charset="-122"/>
              </a:rPr>
              <a:t>Nicholas</a:t>
            </a:r>
            <a:r>
              <a:rPr lang="zh-CN" sz="2400" b="0">
                <a:ea typeface="宋体" panose="02010600030101010101" pitchFamily="2" charset="-122"/>
              </a:rPr>
              <a:t>仍然活着的希望。然而，他们知道时间在过去，他们越早找到</a:t>
            </a:r>
            <a:r>
              <a:rPr lang="en-US" sz="2400" b="0">
                <a:latin typeface="Times New Roman" panose="02020603050405020304" pitchFamily="18" charset="0"/>
                <a:ea typeface="宋体" panose="02010600030101010101" pitchFamily="2" charset="-122"/>
              </a:rPr>
              <a:t>Nicholas</a:t>
            </a:r>
            <a:r>
              <a:rPr lang="zh-CN" sz="2400" b="0">
                <a:ea typeface="宋体" panose="02010600030101010101" pitchFamily="2" charset="-122"/>
              </a:rPr>
              <a:t>，他存活的可能性越大。</a:t>
            </a:r>
            <a:endParaRPr lang="en-US" sz="2400" b="0">
              <a:latin typeface="Times New Roman" panose="02020603050405020304" pitchFamily="18" charset="0"/>
              <a:ea typeface="宋体" panose="02010600030101010101" pitchFamily="2" charset="-122"/>
            </a:endParaRPr>
          </a:p>
          <a:p>
            <a:pPr indent="0"/>
            <a:endParaRPr lang="zh-CN" altLang="en-US" sz="2400"/>
          </a:p>
        </p:txBody>
      </p:sp>
      <p:sp>
        <p:nvSpPr>
          <p:cNvPr id="5" name="文本框 4"/>
          <p:cNvSpPr txBox="1"/>
          <p:nvPr/>
        </p:nvSpPr>
        <p:spPr>
          <a:xfrm>
            <a:off x="6022975" y="0"/>
            <a:ext cx="6169025" cy="6000750"/>
          </a:xfrm>
          <a:prstGeom prst="rect">
            <a:avLst/>
          </a:prstGeom>
          <a:noFill/>
          <a:ln w="9525">
            <a:noFill/>
          </a:ln>
        </p:spPr>
        <p:txBody>
          <a:bodyPr wrap="square">
            <a:spAutoFit/>
          </a:bodyPr>
          <a:lstStyle/>
          <a:p>
            <a:pPr indent="0"/>
            <a:r>
              <a:rPr lang="en-US" sz="2400" b="0">
                <a:latin typeface="Times New Roman" panose="02020603050405020304" pitchFamily="18" charset="0"/>
                <a:ea typeface="宋体" panose="02010600030101010101" pitchFamily="2" charset="-122"/>
              </a:rPr>
              <a:t>7. Over the breakfast, Mom </a:t>
            </a:r>
            <a:r>
              <a:rPr lang="en-US" sz="2400" b="1" u="sng">
                <a:latin typeface="Times New Roman" panose="02020603050405020304" pitchFamily="18" charset="0"/>
                <a:ea typeface="宋体" panose="02010600030101010101" pitchFamily="2" charset="-122"/>
              </a:rPr>
              <a:t>found the card telling our sincere gratitude</a:t>
            </a:r>
            <a:r>
              <a:rPr lang="en-US" sz="2400" b="0">
                <a:latin typeface="Times New Roman" panose="02020603050405020304" pitchFamily="18" charset="0"/>
                <a:ea typeface="宋体" panose="02010600030101010101" pitchFamily="2" charset="-122"/>
              </a:rPr>
              <a:t>, love and blessings to her by accident. Reading the card, Mom became silent for a few seconds.</a:t>
            </a:r>
          </a:p>
          <a:p>
            <a:pPr indent="0"/>
            <a:endParaRPr lang="en-US" sz="2400" b="0">
              <a:latin typeface="Times New Roman" panose="02020603050405020304" pitchFamily="18" charset="0"/>
              <a:ea typeface="宋体" panose="02010600030101010101" pitchFamily="2" charset="-122"/>
            </a:endParaRPr>
          </a:p>
          <a:p>
            <a:pPr indent="0"/>
            <a:r>
              <a:rPr lang="en-US" sz="2400" b="0">
                <a:latin typeface="Times New Roman" panose="02020603050405020304" pitchFamily="18" charset="0"/>
                <a:ea typeface="宋体" panose="02010600030101010101" pitchFamily="2" charset="-122"/>
              </a:rPr>
              <a:t>8. Then gathering my courage, I </a:t>
            </a:r>
            <a:r>
              <a:rPr lang="en-US" sz="2400" b="1" u="sng">
                <a:latin typeface="Times New Roman" panose="02020603050405020304" pitchFamily="18" charset="0"/>
                <a:ea typeface="宋体" panose="02010600030101010101" pitchFamily="2" charset="-122"/>
              </a:rPr>
              <a:t>sincerely apologized to him for my misconduct </a:t>
            </a:r>
            <a:r>
              <a:rPr lang="en-US" sz="2400" b="0">
                <a:latin typeface="Times New Roman" panose="02020603050405020304" pitchFamily="18" charset="0"/>
                <a:ea typeface="宋体" panose="02010600030101010101" pitchFamily="2" charset="-122"/>
              </a:rPr>
              <a:t>on the bus and thanked him again for his helping me out of the desperate situation.</a:t>
            </a:r>
          </a:p>
          <a:p>
            <a:pPr indent="0"/>
            <a:endParaRPr lang="en-US" sz="2400" b="0">
              <a:latin typeface="Times New Roman" panose="02020603050405020304" pitchFamily="18" charset="0"/>
              <a:ea typeface="宋体" panose="02010600030101010101" pitchFamily="2" charset="-122"/>
            </a:endParaRPr>
          </a:p>
          <a:p>
            <a:pPr indent="0"/>
            <a:r>
              <a:rPr lang="en-US" sz="2400" b="0">
                <a:latin typeface="Times New Roman" panose="02020603050405020304" pitchFamily="18" charset="0"/>
                <a:ea typeface="宋体" panose="02010600030101010101" pitchFamily="2" charset="-122"/>
              </a:rPr>
              <a:t>9. Although the weather condition was poor and the wind </a:t>
            </a:r>
            <a:r>
              <a:rPr lang="en-US" sz="2400" b="1" u="sng">
                <a:latin typeface="Times New Roman" panose="02020603050405020304" pitchFamily="18" charset="0"/>
                <a:ea typeface="宋体" panose="02010600030101010101" pitchFamily="2" charset="-122"/>
              </a:rPr>
              <a:t>was still fierce</a:t>
            </a:r>
            <a:r>
              <a:rPr lang="en-US" sz="2400" b="0">
                <a:latin typeface="Times New Roman" panose="02020603050405020304" pitchFamily="18" charset="0"/>
                <a:ea typeface="宋体" panose="02010600030101010101" pitchFamily="2" charset="-122"/>
              </a:rPr>
              <a:t>, they didn't lose hope of finding Nicholas alive. However, they knew the clock was ticking, and Nicholas stood a better chance of survival the earlier they found him.</a:t>
            </a:r>
            <a:endParaRPr lang="en-US" sz="2400" b="1" u="sng">
              <a:latin typeface="Times New Roman" panose="02020603050405020304" pitchFamily="18" charset="0"/>
              <a:ea typeface="宋体" panose="02010600030101010101" pitchFamily="2" charset="-122"/>
            </a:endParaRPr>
          </a:p>
          <a:p>
            <a:pPr indent="0"/>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6012873" y="0"/>
            <a:ext cx="9236" cy="68580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9525" y="89535"/>
            <a:ext cx="6012815" cy="5692775"/>
          </a:xfrm>
          <a:prstGeom prst="rect">
            <a:avLst/>
          </a:prstGeom>
          <a:noFill/>
        </p:spPr>
        <p:txBody>
          <a:bodyPr wrap="square" rtlCol="0" anchor="t">
            <a:spAutoFit/>
          </a:bodyPr>
          <a:lstStyle/>
          <a:p>
            <a:r>
              <a:rPr lang="en-US" sz="2800">
                <a:latin typeface="Times New Roman" panose="02020603050405020304" pitchFamily="18" charset="0"/>
                <a:ea typeface="宋体" panose="02010600030101010101" pitchFamily="2" charset="-122"/>
                <a:sym typeface="+mn-ea"/>
              </a:rPr>
              <a:t>10. </a:t>
            </a:r>
            <a:r>
              <a:rPr lang="zh-CN" sz="2800">
                <a:ea typeface="宋体" panose="02010600030101010101" pitchFamily="2" charset="-122"/>
                <a:sym typeface="+mn-ea"/>
              </a:rPr>
              <a:t>被失望淹没，我禁不住抱怨：</a:t>
            </a:r>
            <a:r>
              <a:rPr lang="en-US" sz="2800">
                <a:latin typeface="Times New Roman" panose="02020603050405020304" pitchFamily="18" charset="0"/>
                <a:ea typeface="宋体" panose="02010600030101010101" pitchFamily="2" charset="-122"/>
                <a:sym typeface="+mn-ea"/>
              </a:rPr>
              <a:t>“</a:t>
            </a:r>
            <a:r>
              <a:rPr lang="zh-CN" sz="2800">
                <a:ea typeface="宋体" panose="02010600030101010101" pitchFamily="2" charset="-122"/>
                <a:sym typeface="+mn-ea"/>
              </a:rPr>
              <a:t>爸爸，你对其他人又好又体贴，但是对你的女儿视而不见。</a:t>
            </a:r>
            <a:r>
              <a:rPr lang="en-US" sz="2800">
                <a:latin typeface="Times New Roman" panose="02020603050405020304" pitchFamily="18" charset="0"/>
                <a:ea typeface="宋体" panose="02010600030101010101" pitchFamily="2" charset="-122"/>
                <a:sym typeface="+mn-ea"/>
              </a:rPr>
              <a:t>”</a:t>
            </a:r>
          </a:p>
          <a:p>
            <a:endParaRPr lang="en-US" sz="2800">
              <a:latin typeface="Times New Roman" panose="02020603050405020304" pitchFamily="18" charset="0"/>
              <a:ea typeface="宋体" panose="02010600030101010101" pitchFamily="2" charset="-122"/>
              <a:sym typeface="+mn-ea"/>
            </a:endParaRPr>
          </a:p>
          <a:p>
            <a:r>
              <a:rPr lang="en-US" sz="2800">
                <a:latin typeface="Times New Roman" panose="02020603050405020304" pitchFamily="18" charset="0"/>
                <a:ea typeface="宋体" panose="02010600030101010101" pitchFamily="2" charset="-122"/>
                <a:sym typeface="+mn-ea"/>
              </a:rPr>
              <a:t>11. </a:t>
            </a:r>
            <a:r>
              <a:rPr lang="zh-CN" sz="2800">
                <a:ea typeface="宋体" panose="02010600030101010101" pitchFamily="2" charset="-122"/>
                <a:sym typeface="+mn-ea"/>
              </a:rPr>
              <a:t>每一个作品都将会在下周一在教学楼演讲厅的一楼被展出。之后，每个学生都可以为你印象最深刻的作品投票。</a:t>
            </a:r>
          </a:p>
          <a:p>
            <a:endParaRPr lang="en-US" sz="2800">
              <a:latin typeface="Times New Roman" panose="02020603050405020304" pitchFamily="18" charset="0"/>
              <a:ea typeface="宋体" panose="02010600030101010101" pitchFamily="2" charset="-122"/>
              <a:sym typeface="+mn-ea"/>
            </a:endParaRPr>
          </a:p>
          <a:p>
            <a:r>
              <a:rPr lang="en-US" sz="2800">
                <a:latin typeface="Times New Roman" panose="02020603050405020304" pitchFamily="18" charset="0"/>
                <a:ea typeface="宋体" panose="02010600030101010101" pitchFamily="2" charset="-122"/>
                <a:sym typeface="+mn-ea"/>
              </a:rPr>
              <a:t>12. </a:t>
            </a:r>
            <a:r>
              <a:rPr lang="zh-CN" sz="2800">
                <a:ea typeface="宋体" panose="02010600030101010101" pitchFamily="2" charset="-122"/>
                <a:sym typeface="+mn-ea"/>
              </a:rPr>
              <a:t>一个由英语俱乐部主办的以元宵节为主题的沙龙将会在我们学校进行。我写信邀请你参加并且乐于给你提供更多的细节。</a:t>
            </a:r>
            <a:endParaRPr lang="zh-CN" altLang="en-US" sz="2800"/>
          </a:p>
        </p:txBody>
      </p:sp>
      <p:sp>
        <p:nvSpPr>
          <p:cNvPr id="4" name="文本框 3"/>
          <p:cNvSpPr txBox="1"/>
          <p:nvPr/>
        </p:nvSpPr>
        <p:spPr>
          <a:xfrm>
            <a:off x="6022340" y="0"/>
            <a:ext cx="6146165" cy="5262245"/>
          </a:xfrm>
          <a:prstGeom prst="rect">
            <a:avLst/>
          </a:prstGeom>
          <a:noFill/>
        </p:spPr>
        <p:txBody>
          <a:bodyPr wrap="square" rtlCol="0" anchor="t">
            <a:spAutoFit/>
          </a:bodyPr>
          <a:lstStyle/>
          <a:p>
            <a:r>
              <a:rPr lang="en-US" sz="2400" b="1" u="sng">
                <a:latin typeface="Times New Roman" panose="02020603050405020304" pitchFamily="18" charset="0"/>
                <a:ea typeface="宋体" panose="02010600030101010101" pitchFamily="2" charset="-122"/>
                <a:sym typeface="+mn-ea"/>
              </a:rPr>
              <a:t>10. Overwhelmed by disappointment</a:t>
            </a:r>
            <a:r>
              <a:rPr lang="en-US" sz="2400">
                <a:latin typeface="Times New Roman" panose="02020603050405020304" pitchFamily="18" charset="0"/>
                <a:ea typeface="宋体" panose="02010600030101010101" pitchFamily="2" charset="-122"/>
                <a:sym typeface="+mn-ea"/>
              </a:rPr>
              <a:t>, I couldn’t help complaining, “Pa, you are kind and considerate to other people but always turning a blind eye to me, your daughter!”</a:t>
            </a:r>
          </a:p>
          <a:p>
            <a:endParaRPr lang="en-US" sz="2400">
              <a:latin typeface="Times New Roman" panose="02020603050405020304" pitchFamily="18" charset="0"/>
              <a:ea typeface="宋体" panose="02010600030101010101" pitchFamily="2" charset="-122"/>
              <a:sym typeface="+mn-ea"/>
            </a:endParaRPr>
          </a:p>
          <a:p>
            <a:r>
              <a:rPr lang="en-US" sz="2400">
                <a:latin typeface="Times New Roman" panose="02020603050405020304" pitchFamily="18" charset="0"/>
                <a:ea typeface="宋体" panose="02010600030101010101" pitchFamily="2" charset="-122"/>
                <a:sym typeface="+mn-ea"/>
              </a:rPr>
              <a:t>11. Every</a:t>
            </a:r>
            <a:r>
              <a:rPr lang="en-US" sz="2400" b="1" u="sng">
                <a:latin typeface="Times New Roman" panose="02020603050405020304" pitchFamily="18" charset="0"/>
                <a:ea typeface="宋体" panose="02010600030101010101" pitchFamily="2" charset="-122"/>
                <a:sym typeface="+mn-ea"/>
              </a:rPr>
              <a:t> entry</a:t>
            </a:r>
            <a:r>
              <a:rPr lang="en-US" sz="2400" u="sng">
                <a:latin typeface="Times New Roman" panose="02020603050405020304" pitchFamily="18" charset="0"/>
                <a:ea typeface="宋体" panose="02010600030101010101" pitchFamily="2" charset="-122"/>
                <a:sym typeface="+mn-ea"/>
              </a:rPr>
              <a:t> </a:t>
            </a:r>
            <a:r>
              <a:rPr lang="en-US" sz="2400">
                <a:latin typeface="Times New Roman" panose="02020603050405020304" pitchFamily="18" charset="0"/>
                <a:ea typeface="宋体" panose="02010600030101010101" pitchFamily="2" charset="-122"/>
                <a:sym typeface="+mn-ea"/>
              </a:rPr>
              <a:t>will be exhibited in the lecture hall on the first floor of the teaching building next Monday. Afterwards, every student can </a:t>
            </a:r>
            <a:r>
              <a:rPr lang="en-US" sz="2400" b="1" u="sng">
                <a:latin typeface="Times New Roman" panose="02020603050405020304" pitchFamily="18" charset="0"/>
                <a:ea typeface="宋体" panose="02010600030101010101" pitchFamily="2" charset="-122"/>
                <a:sym typeface="+mn-ea"/>
              </a:rPr>
              <a:t>vote for the entry</a:t>
            </a:r>
            <a:r>
              <a:rPr lang="en-US" sz="2400">
                <a:latin typeface="Times New Roman" panose="02020603050405020304" pitchFamily="18" charset="0"/>
                <a:ea typeface="宋体" panose="02010600030101010101" pitchFamily="2" charset="-122"/>
                <a:sym typeface="+mn-ea"/>
              </a:rPr>
              <a:t> impressing you most.</a:t>
            </a:r>
          </a:p>
          <a:p>
            <a:endParaRPr lang="en-US" sz="2400">
              <a:latin typeface="Times New Roman" panose="02020603050405020304" pitchFamily="18" charset="0"/>
              <a:ea typeface="宋体" panose="02010600030101010101" pitchFamily="2" charset="-122"/>
              <a:sym typeface="+mn-ea"/>
            </a:endParaRPr>
          </a:p>
          <a:p>
            <a:r>
              <a:rPr lang="en-US" sz="2400">
                <a:latin typeface="Times New Roman" panose="02020603050405020304" pitchFamily="18" charset="0"/>
                <a:ea typeface="宋体" panose="02010600030101010101" pitchFamily="2" charset="-122"/>
                <a:sym typeface="+mn-ea"/>
              </a:rPr>
              <a:t>12.  A salon</a:t>
            </a:r>
            <a:r>
              <a:rPr lang="en-US" sz="2400" b="1">
                <a:latin typeface="Times New Roman" panose="02020603050405020304" pitchFamily="18" charset="0"/>
                <a:ea typeface="宋体" panose="02010600030101010101" pitchFamily="2" charset="-122"/>
                <a:sym typeface="+mn-ea"/>
              </a:rPr>
              <a:t> </a:t>
            </a:r>
            <a:r>
              <a:rPr lang="en-US" sz="2400" b="1" u="sng">
                <a:latin typeface="Times New Roman" panose="02020603050405020304" pitchFamily="18" charset="0"/>
                <a:ea typeface="宋体" panose="02010600030101010101" pitchFamily="2" charset="-122"/>
                <a:sym typeface="+mn-ea"/>
              </a:rPr>
              <a:t>featuring the Lantern Festival</a:t>
            </a:r>
            <a:r>
              <a:rPr lang="en-US" sz="2400">
                <a:latin typeface="Times New Roman" panose="02020603050405020304" pitchFamily="18" charset="0"/>
                <a:ea typeface="宋体" panose="02010600030101010101" pitchFamily="2" charset="-122"/>
                <a:sym typeface="+mn-ea"/>
              </a:rPr>
              <a:t> is </a:t>
            </a:r>
          </a:p>
          <a:p>
            <a:r>
              <a:rPr lang="en-US" sz="2400">
                <a:latin typeface="Times New Roman" panose="02020603050405020304" pitchFamily="18" charset="0"/>
                <a:ea typeface="宋体" panose="02010600030101010101" pitchFamily="2" charset="-122"/>
                <a:sym typeface="+mn-ea"/>
              </a:rPr>
              <a:t>going to be held by the English club in our school. I am writing to invite you to join and I am pleased to offer you more details.</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1164</Words>
  <Application>Microsoft Office PowerPoint</Application>
  <PresentationFormat>宽屏</PresentationFormat>
  <Paragraphs>121</Paragraphs>
  <Slides>8</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8</vt:i4>
      </vt:variant>
    </vt:vector>
  </HeadingPairs>
  <TitlesOfParts>
    <vt:vector size="14" baseType="lpstr">
      <vt:lpstr>等线</vt:lpstr>
      <vt:lpstr>等线 Light</vt:lpstr>
      <vt:lpstr>宋体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JOY Chan PC</dc:creator>
  <cp:lastModifiedBy>dreamsummit</cp:lastModifiedBy>
  <cp:revision>15</cp:revision>
  <dcterms:created xsi:type="dcterms:W3CDTF">2022-01-21T08:03:00Z</dcterms:created>
  <dcterms:modified xsi:type="dcterms:W3CDTF">2022-03-11T00:56:00Z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4F72E8CBE85B470DAA77E6FC4417EFA1</vt:lpwstr>
  </property>
  <property fmtid="{D5CDD505-2E9C-101B-9397-08002B2CF9AE}" pid="3" name="KSOProductBuildVer">
    <vt:lpwstr>2052-11.1.0.11294</vt:lpwstr>
  </property>
</Properties>
</file>