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3"/>
  </p:handoutMasterIdLst>
  <p:sldIdLst>
    <p:sldId id="652" r:id="rId3"/>
    <p:sldId id="316" r:id="rId4"/>
    <p:sldId id="391" r:id="rId6"/>
    <p:sldId id="509" r:id="rId7"/>
    <p:sldId id="527" r:id="rId8"/>
    <p:sldId id="544" r:id="rId9"/>
    <p:sldId id="547" r:id="rId10"/>
    <p:sldId id="548" r:id="rId11"/>
    <p:sldId id="549" r:id="rId12"/>
    <p:sldId id="550" r:id="rId13"/>
    <p:sldId id="551" r:id="rId14"/>
    <p:sldId id="764" r:id="rId15"/>
    <p:sldId id="552" r:id="rId16"/>
    <p:sldId id="553" r:id="rId17"/>
    <p:sldId id="554" r:id="rId18"/>
    <p:sldId id="556" r:id="rId19"/>
    <p:sldId id="763" r:id="rId20"/>
    <p:sldId id="559" r:id="rId21"/>
    <p:sldId id="563" r:id="rId22"/>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F00000"/>
    <a:srgbClr val="9D234F"/>
    <a:srgbClr val="D22800"/>
    <a:srgbClr val="E62C00"/>
    <a:srgbClr val="FF3300"/>
    <a:srgbClr val="4DA9CF"/>
    <a:srgbClr val="671734"/>
    <a:srgbClr val="DC6690"/>
    <a:srgbClr val="DD66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21" autoAdjust="0"/>
    <p:restoredTop sz="94861" autoAdjust="0"/>
  </p:normalViewPr>
  <p:slideViewPr>
    <p:cSldViewPr>
      <p:cViewPr varScale="1">
        <p:scale>
          <a:sx n="57" d="100"/>
          <a:sy n="57" d="100"/>
        </p:scale>
        <p:origin x="252" y="78"/>
      </p:cViewPr>
      <p:guideLst>
        <p:guide orient="horz" pos="4248"/>
        <p:guide pos="7546"/>
      </p:guideLst>
    </p:cSldViewPr>
  </p:slideViewPr>
  <p:outlineViewPr>
    <p:cViewPr>
      <p:scale>
        <a:sx n="33" d="100"/>
        <a:sy n="33" d="100"/>
      </p:scale>
      <p:origin x="0" y="534"/>
    </p:cViewPr>
  </p:outlineViewPr>
  <p:notesTextViewPr>
    <p:cViewPr>
      <p:scale>
        <a:sx n="100" d="100"/>
        <a:sy n="100" d="100"/>
      </p:scale>
      <p:origin x="0" y="0"/>
    </p:cViewPr>
  </p:notesTextViewPr>
  <p:notesViewPr>
    <p:cSldViewPr>
      <p:cViewPr varScale="1">
        <p:scale>
          <a:sx n="68" d="100"/>
          <a:sy n="68" d="100"/>
        </p:scale>
        <p:origin x="-2856" y="-108"/>
      </p:cViewPr>
      <p:guideLst>
        <p:guide orient="horz" pos="2915"/>
        <p:guide pos="2178"/>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slide" Target="slide6.xml"/><Relationship Id="rId4" Type="http://schemas.openxmlformats.org/officeDocument/2006/relationships/slide" Target="slide5.xml"/><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432925" y="2773045"/>
            <a:ext cx="5080000" cy="1568450"/>
          </a:xfrm>
          <a:prstGeom prst="rect">
            <a:avLst/>
          </a:prstGeom>
          <a:noFill/>
          <a:ln>
            <a:noFill/>
          </a:ln>
        </p:spPr>
        <p:txBody>
          <a:bodyPr wrap="none" rtlCol="0" anchor="t">
            <a:spAutoFit/>
            <a:scene3d>
              <a:camera prst="orthographicFront"/>
              <a:lightRig rig="threePt" dir="t"/>
            </a:scene3d>
          </a:bodyPr>
          <a:p>
            <a:pPr algn="ctr"/>
            <a:r>
              <a:rPr lang="zh-CN" altLang="en-US" sz="9600" b="1">
                <a:ln w="22225">
                  <a:solidFill>
                    <a:schemeClr val="accent2"/>
                  </a:solidFill>
                  <a:prstDash val="solid"/>
                </a:ln>
                <a:solidFill>
                  <a:schemeClr val="accent2">
                    <a:lumMod val="40000"/>
                    <a:lumOff val="60000"/>
                  </a:schemeClr>
                </a:solidFill>
                <a:effectLst/>
              </a:rPr>
              <a:t>读后续写</a:t>
            </a:r>
            <a:endParaRPr lang="zh-CN" altLang="en-US" sz="9600" b="1">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296468" y="540470"/>
            <a:ext cx="21367187" cy="9325630"/>
          </a:xfrm>
          <a:prstGeom prst="rect">
            <a:avLst/>
          </a:prstGeom>
        </p:spPr>
        <p:txBody>
          <a:bodyPr wrap="square">
            <a:spAutoFit/>
          </a:bodyPr>
          <a:lstStyle/>
          <a:p>
            <a:pPr>
              <a:lnSpc>
                <a:spcPct val="150000"/>
              </a:lnSpc>
            </a:pPr>
            <a:r>
              <a:rPr lang="en-US" altLang="zh-CN" sz="5000" dirty="0" smtClean="0">
                <a:latin typeface="微软雅黑" panose="020B0503020204020204" pitchFamily="34" charset="-122"/>
                <a:ea typeface="微软雅黑" panose="020B0503020204020204" pitchFamily="34" charset="-122"/>
              </a:rPr>
              <a:t>he </a:t>
            </a:r>
            <a:r>
              <a:rPr lang="en-US" altLang="zh-CN" sz="5000" dirty="0">
                <a:latin typeface="微软雅黑" panose="020B0503020204020204" pitchFamily="34" charset="-122"/>
                <a:ea typeface="微软雅黑" panose="020B0503020204020204" pitchFamily="34" charset="-122"/>
              </a:rPr>
              <a:t>would now be punished but, as he had already lied, he was determined to deny everything to the end, no matter how angry his mum became.</a:t>
            </a:r>
            <a:endParaRPr lang="en-US" altLang="zh-CN" sz="5000" dirty="0">
              <a:latin typeface="微软雅黑" panose="020B0503020204020204" pitchFamily="34" charset="-122"/>
              <a:ea typeface="微软雅黑" panose="020B0503020204020204" pitchFamily="34" charset="-122"/>
            </a:endParaRPr>
          </a:p>
          <a:p>
            <a:pPr indent="457200">
              <a:lnSpc>
                <a:spcPct val="150000"/>
              </a:lnSpc>
            </a:pPr>
            <a:r>
              <a:rPr lang="en-US" altLang="zh-CN" sz="5000" dirty="0" smtClean="0">
                <a:latin typeface="微软雅黑" panose="020B0503020204020204" pitchFamily="34" charset="-122"/>
                <a:ea typeface="微软雅黑" panose="020B0503020204020204" pitchFamily="34" charset="-122"/>
              </a:rPr>
              <a:t>    In </a:t>
            </a:r>
            <a:r>
              <a:rPr lang="en-US" altLang="zh-CN" sz="5000" dirty="0">
                <a:latin typeface="微软雅黑" panose="020B0503020204020204" pitchFamily="34" charset="-122"/>
                <a:ea typeface="微软雅黑" panose="020B0503020204020204" pitchFamily="34" charset="-122"/>
              </a:rPr>
              <a:t>the study, calmly bathed in the light, his </a:t>
            </a:r>
            <a:r>
              <a:rPr lang="en-US" altLang="zh-CN" sz="5000" dirty="0" smtClean="0">
                <a:latin typeface="微软雅黑" panose="020B0503020204020204" pitchFamily="34" charset="-122"/>
                <a:ea typeface="微软雅黑" panose="020B0503020204020204" pitchFamily="34" charset="-122"/>
              </a:rPr>
              <a:t>mother's </a:t>
            </a:r>
            <a:r>
              <a:rPr lang="en-US" altLang="zh-CN" sz="5000" dirty="0">
                <a:latin typeface="微软雅黑" panose="020B0503020204020204" pitchFamily="34" charset="-122"/>
                <a:ea typeface="微软雅黑" panose="020B0503020204020204" pitchFamily="34" charset="-122"/>
              </a:rPr>
              <a:t>face showed no sign of anger. On seeing her son push open the door and cautiously enter, she took a chocolate box out of a drawer and gave him one.</a:t>
            </a:r>
            <a:endParaRPr lang="en-US" altLang="zh-CN" sz="5000" dirty="0">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rPr>
              <a:t>    注意</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续写词数应为</a:t>
            </a:r>
            <a:r>
              <a:rPr lang="en-US" altLang="zh-CN" sz="5000" dirty="0">
                <a:latin typeface="微软雅黑" panose="020B0503020204020204" pitchFamily="34" charset="-122"/>
                <a:ea typeface="微软雅黑" panose="020B0503020204020204" pitchFamily="34" charset="-122"/>
              </a:rPr>
              <a:t>150</a:t>
            </a:r>
            <a:r>
              <a:rPr lang="zh-CN" altLang="en-US" sz="5000" dirty="0">
                <a:latin typeface="微软雅黑" panose="020B0503020204020204" pitchFamily="34" charset="-122"/>
                <a:ea typeface="微软雅黑" panose="020B0503020204020204" pitchFamily="34" charset="-122"/>
              </a:rPr>
              <a:t>左右。</a:t>
            </a:r>
            <a:endParaRPr lang="en-US" altLang="zh-CN"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512493" y="1734110"/>
            <a:ext cx="20666295" cy="7017306"/>
          </a:xfrm>
          <a:prstGeom prst="rect">
            <a:avLst/>
          </a:prstGeom>
        </p:spPr>
        <p:txBody>
          <a:bodyPr wrap="square">
            <a:spAutoFit/>
          </a:bodyPr>
          <a:lstStyle/>
          <a:p>
            <a:pPr>
              <a:lnSpc>
                <a:spcPct val="150000"/>
              </a:lnSpc>
            </a:pPr>
            <a:r>
              <a:rPr lang="en-US" altLang="zh-CN" sz="5000" b="1" dirty="0" smtClean="0">
                <a:latin typeface="微软雅黑" panose="020B0503020204020204" pitchFamily="34" charset="-122"/>
                <a:ea typeface="微软雅黑" panose="020B0503020204020204" pitchFamily="34" charset="-122"/>
              </a:rPr>
              <a:t>Paragraph 1 :</a:t>
            </a:r>
            <a:endParaRPr lang="en-US" altLang="zh-CN" sz="5000" b="1" dirty="0" smtClean="0">
              <a:latin typeface="微软雅黑" panose="020B0503020204020204" pitchFamily="34" charset="-122"/>
              <a:ea typeface="微软雅黑" panose="020B0503020204020204" pitchFamily="34" charset="-122"/>
            </a:endParaRPr>
          </a:p>
          <a:p>
            <a:pPr indent="457200">
              <a:lnSpc>
                <a:spcPct val="150000"/>
              </a:lnSpc>
            </a:pPr>
            <a:r>
              <a:rPr lang="en-US" altLang="zh-CN" sz="5000" i="1" dirty="0" smtClean="0">
                <a:latin typeface="微软雅黑" panose="020B0503020204020204" pitchFamily="34" charset="-122"/>
                <a:ea typeface="微软雅黑" panose="020B0503020204020204" pitchFamily="34" charset="-122"/>
              </a:rPr>
              <a:t>    The  mother  said</a:t>
            </a:r>
            <a:r>
              <a:rPr lang="en-US" altLang="zh-CN" sz="5000" i="1" dirty="0">
                <a:latin typeface="微软雅黑" panose="020B0503020204020204" pitchFamily="34" charset="-122"/>
                <a:ea typeface="微软雅黑" panose="020B0503020204020204" pitchFamily="34" charset="-122"/>
              </a:rPr>
              <a:t>, “This </a:t>
            </a:r>
            <a:r>
              <a:rPr lang="en-US" altLang="zh-CN" sz="5000" i="1" dirty="0" smtClean="0">
                <a:latin typeface="微软雅黑" panose="020B0503020204020204" pitchFamily="34" charset="-122"/>
                <a:ea typeface="微软雅黑" panose="020B0503020204020204" pitchFamily="34" charset="-122"/>
              </a:rPr>
              <a:t> chocolate  is  a  reward  for  your </a:t>
            </a:r>
            <a:r>
              <a:rPr lang="en-US" altLang="zh-CN" sz="5000" i="1" dirty="0">
                <a:latin typeface="微软雅黑" panose="020B0503020204020204" pitchFamily="34" charset="-122"/>
                <a:ea typeface="微软雅黑" panose="020B0503020204020204" pitchFamily="34" charset="-122"/>
              </a:rPr>
              <a:t>imagination: a window-opening cat!”</a:t>
            </a:r>
            <a:r>
              <a:rPr lang="en-US" altLang="zh-CN" sz="5000" dirty="0" smtClean="0">
                <a:latin typeface="微软雅黑" panose="020B0503020204020204" pitchFamily="34" charset="-122"/>
                <a:ea typeface="微软雅黑" panose="020B0503020204020204" pitchFamily="34" charset="-122"/>
              </a:rPr>
              <a:t> ______________________________ </a:t>
            </a:r>
            <a:r>
              <a:rPr lang="en-US" altLang="zh-CN" sz="5000" b="1" dirty="0" smtClean="0">
                <a:latin typeface="微软雅黑" panose="020B0503020204020204" pitchFamily="34" charset="-122"/>
                <a:ea typeface="微软雅黑" panose="020B0503020204020204" pitchFamily="34" charset="-122"/>
              </a:rPr>
              <a:t>Paragraph 2 </a:t>
            </a:r>
            <a:r>
              <a:rPr lang="en-US" altLang="zh-CN" sz="5000" b="1" dirty="0">
                <a:latin typeface="微软雅黑" panose="020B0503020204020204" pitchFamily="34" charset="-122"/>
                <a:ea typeface="微软雅黑" panose="020B0503020204020204" pitchFamily="34" charset="-122"/>
              </a:rPr>
              <a:t>:</a:t>
            </a:r>
            <a:endParaRPr lang="en-US" altLang="zh-CN" sz="5000" b="1" dirty="0">
              <a:latin typeface="微软雅黑" panose="020B0503020204020204" pitchFamily="34" charset="-122"/>
              <a:ea typeface="微软雅黑" panose="020B0503020204020204" pitchFamily="34" charset="-122"/>
            </a:endParaRPr>
          </a:p>
          <a:p>
            <a:pPr indent="457200">
              <a:lnSpc>
                <a:spcPct val="150000"/>
              </a:lnSpc>
            </a:pPr>
            <a:r>
              <a:rPr lang="en-US" altLang="zh-CN" sz="5000" i="1" dirty="0" smtClean="0">
                <a:latin typeface="微软雅黑" panose="020B0503020204020204" pitchFamily="34" charset="-122"/>
                <a:ea typeface="微软雅黑" panose="020B0503020204020204" pitchFamily="34" charset="-122"/>
              </a:rPr>
              <a:t>    Now  with  </a:t>
            </a:r>
            <a:r>
              <a:rPr lang="en-US" altLang="zh-CN" sz="5000" i="1" dirty="0">
                <a:latin typeface="微软雅黑" panose="020B0503020204020204" pitchFamily="34" charset="-122"/>
                <a:ea typeface="微软雅黑" panose="020B0503020204020204" pitchFamily="34" charset="-122"/>
              </a:rPr>
              <a:t>some </a:t>
            </a:r>
            <a:r>
              <a:rPr lang="en-US" altLang="zh-CN" sz="5000" i="1" dirty="0" smtClean="0">
                <a:latin typeface="微软雅黑" panose="020B0503020204020204" pitchFamily="34" charset="-122"/>
                <a:ea typeface="微软雅黑" panose="020B0503020204020204" pitchFamily="34" charset="-122"/>
              </a:rPr>
              <a:t> chocolates  </a:t>
            </a:r>
            <a:r>
              <a:rPr lang="en-US" altLang="zh-CN" sz="5000" i="1" dirty="0">
                <a:latin typeface="微软雅黑" panose="020B0503020204020204" pitchFamily="34" charset="-122"/>
                <a:ea typeface="微软雅黑" panose="020B0503020204020204" pitchFamily="34" charset="-122"/>
              </a:rPr>
              <a:t>in </a:t>
            </a:r>
            <a:r>
              <a:rPr lang="en-US" altLang="zh-CN" sz="5000" i="1" dirty="0" smtClean="0">
                <a:latin typeface="微软雅黑" panose="020B0503020204020204" pitchFamily="34" charset="-122"/>
                <a:ea typeface="微软雅黑" panose="020B0503020204020204" pitchFamily="34" charset="-122"/>
              </a:rPr>
              <a:t> hand</a:t>
            </a:r>
            <a:r>
              <a:rPr lang="en-US" altLang="zh-CN" sz="5000" i="1" dirty="0">
                <a:latin typeface="微软雅黑" panose="020B0503020204020204" pitchFamily="34" charset="-122"/>
                <a:ea typeface="微软雅黑" panose="020B0503020204020204" pitchFamily="34" charset="-122"/>
              </a:rPr>
              <a:t>, </a:t>
            </a:r>
            <a:r>
              <a:rPr lang="en-US" altLang="zh-CN" sz="5000" i="1" dirty="0" smtClean="0">
                <a:latin typeface="微软雅黑" panose="020B0503020204020204" pitchFamily="34" charset="-122"/>
                <a:ea typeface="微软雅黑" panose="020B0503020204020204" pitchFamily="34" charset="-122"/>
              </a:rPr>
              <a:t>the  boy's  bad  attitude </a:t>
            </a:r>
            <a:r>
              <a:rPr lang="en-US" altLang="zh-CN" sz="5000" i="1" dirty="0">
                <a:latin typeface="微软雅黑" panose="020B0503020204020204" pitchFamily="34" charset="-122"/>
                <a:ea typeface="微软雅黑" panose="020B0503020204020204" pitchFamily="34" charset="-122"/>
              </a:rPr>
              <a:t>disappeared.</a:t>
            </a:r>
            <a:r>
              <a:rPr lang="en-US" altLang="zh-CN" sz="5000" dirty="0" smtClean="0">
                <a:latin typeface="微软雅黑" panose="020B0503020204020204" pitchFamily="34" charset="-122"/>
                <a:ea typeface="微软雅黑" panose="020B0503020204020204" pitchFamily="34" charset="-122"/>
              </a:rPr>
              <a:t> _________________________________________________________</a:t>
            </a:r>
            <a:endParaRPr lang="en-US" altLang="zh-CN"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12"/>
          <p:cNvSpPr/>
          <p:nvPr/>
        </p:nvSpPr>
        <p:spPr>
          <a:xfrm>
            <a:off x="232410" y="256540"/>
            <a:ext cx="23150195" cy="11633200"/>
          </a:xfrm>
          <a:prstGeom prst="rect">
            <a:avLst/>
          </a:prstGeom>
        </p:spPr>
        <p:txBody>
          <a:bodyPr wrap="square">
            <a:spAutoFit/>
          </a:bodyPr>
          <a:p>
            <a:pPr>
              <a:lnSpc>
                <a:spcPct val="150000"/>
              </a:lnSpc>
            </a:pPr>
            <a:r>
              <a:rPr lang="zh-CN" altLang="en-US" sz="5000" b="1" dirty="0" smtClean="0">
                <a:solidFill>
                  <a:srgbClr val="9D234F"/>
                </a:solidFill>
                <a:latin typeface="微软雅黑" panose="020B0503020204020204" pitchFamily="34" charset="-122"/>
                <a:ea typeface="微软雅黑" panose="020B0503020204020204" pitchFamily="34" charset="-122"/>
              </a:rPr>
              <a:t>【四句</a:t>
            </a:r>
            <a:r>
              <a:rPr lang="zh-CN" altLang="en-US" sz="5000" b="1" dirty="0" smtClean="0">
                <a:solidFill>
                  <a:srgbClr val="9D234F"/>
                </a:solidFill>
                <a:latin typeface="微软雅黑" panose="020B0503020204020204" pitchFamily="34" charset="-122"/>
                <a:ea typeface="微软雅黑" panose="020B0503020204020204" pitchFamily="34" charset="-122"/>
              </a:rPr>
              <a:t>框架】</a:t>
            </a:r>
            <a:endParaRPr lang="zh-CN" altLang="en-US" sz="5000" b="1" dirty="0" smtClean="0">
              <a:solidFill>
                <a:srgbClr val="9D234F"/>
              </a:solidFill>
              <a:latin typeface="微软雅黑" panose="020B0503020204020204" pitchFamily="34" charset="-122"/>
              <a:ea typeface="微软雅黑" panose="020B0503020204020204" pitchFamily="34" charset="-122"/>
            </a:endParaRPr>
          </a:p>
          <a:p>
            <a:pPr>
              <a:lnSpc>
                <a:spcPct val="150000"/>
              </a:lnSpc>
            </a:pPr>
            <a:r>
              <a:rPr lang="en-US" altLang="zh-CN" sz="5000" i="1" dirty="0" smtClean="0">
                <a:solidFill>
                  <a:srgbClr val="0070C0"/>
                </a:solidFill>
                <a:latin typeface="微软雅黑" panose="020B0503020204020204" pitchFamily="34" charset="-122"/>
                <a:ea typeface="微软雅黑" panose="020B0503020204020204" pitchFamily="34" charset="-122"/>
                <a:sym typeface="+mn-ea"/>
              </a:rPr>
              <a:t>  The   </a:t>
            </a:r>
            <a:r>
              <a:rPr lang="en-US" altLang="zh-CN" sz="5000" i="1" dirty="0">
                <a:solidFill>
                  <a:srgbClr val="0070C0"/>
                </a:solidFill>
                <a:latin typeface="微软雅黑" panose="020B0503020204020204" pitchFamily="34" charset="-122"/>
                <a:ea typeface="微软雅黑" panose="020B0503020204020204" pitchFamily="34" charset="-122"/>
                <a:sym typeface="+mn-ea"/>
              </a:rPr>
              <a:t>mother </a:t>
            </a:r>
            <a:r>
              <a:rPr lang="en-US" altLang="zh-CN" sz="5000" i="1" dirty="0" smtClean="0">
                <a:solidFill>
                  <a:srgbClr val="0070C0"/>
                </a:solidFill>
                <a:latin typeface="微软雅黑" panose="020B0503020204020204" pitchFamily="34" charset="-122"/>
                <a:ea typeface="微软雅黑" panose="020B0503020204020204" pitchFamily="34" charset="-122"/>
                <a:sym typeface="+mn-ea"/>
              </a:rPr>
              <a:t>  said</a:t>
            </a:r>
            <a:r>
              <a:rPr lang="en-US" altLang="zh-CN" sz="5000" i="1" dirty="0">
                <a:solidFill>
                  <a:srgbClr val="0070C0"/>
                </a:solidFill>
                <a:latin typeface="微软雅黑" panose="020B0503020204020204" pitchFamily="34" charset="-122"/>
                <a:ea typeface="微软雅黑" panose="020B0503020204020204" pitchFamily="34" charset="-122"/>
                <a:sym typeface="+mn-ea"/>
              </a:rPr>
              <a:t>, “</a:t>
            </a:r>
            <a:r>
              <a:rPr lang="en-US" altLang="zh-CN" sz="5000" i="1" dirty="0" smtClean="0">
                <a:solidFill>
                  <a:srgbClr val="FF0000"/>
                </a:solidFill>
                <a:latin typeface="微软雅黑" panose="020B0503020204020204" pitchFamily="34" charset="-122"/>
                <a:ea typeface="微软雅黑" panose="020B0503020204020204" pitchFamily="34" charset="-122"/>
                <a:sym typeface="+mn-ea"/>
              </a:rPr>
              <a:t>This   chocolate </a:t>
            </a:r>
            <a:r>
              <a:rPr lang="en-US" altLang="zh-CN" sz="5000" i="1" dirty="0" smtClean="0">
                <a:solidFill>
                  <a:srgbClr val="0070C0"/>
                </a:solidFill>
                <a:latin typeface="微软雅黑" panose="020B0503020204020204" pitchFamily="34" charset="-122"/>
                <a:ea typeface="微软雅黑" panose="020B0503020204020204" pitchFamily="34" charset="-122"/>
                <a:sym typeface="+mn-ea"/>
              </a:rPr>
              <a:t>  is   a   reward   for   your </a:t>
            </a:r>
            <a:r>
              <a:rPr lang="en-US" altLang="zh-CN" sz="5000" i="1" dirty="0">
                <a:solidFill>
                  <a:srgbClr val="0070C0"/>
                </a:solidFill>
                <a:latin typeface="微软雅黑" panose="020B0503020204020204" pitchFamily="34" charset="-122"/>
                <a:ea typeface="微软雅黑" panose="020B0503020204020204" pitchFamily="34" charset="-122"/>
                <a:sym typeface="+mn-ea"/>
              </a:rPr>
              <a:t>imagination: </a:t>
            </a:r>
            <a:r>
              <a:rPr lang="en-US" altLang="zh-CN" sz="5000" i="1" dirty="0" smtClean="0">
                <a:solidFill>
                  <a:srgbClr val="0070C0"/>
                </a:solidFill>
                <a:latin typeface="微软雅黑" panose="020B0503020204020204" pitchFamily="34" charset="-122"/>
                <a:ea typeface="微软雅黑" panose="020B0503020204020204" pitchFamily="34" charset="-122"/>
                <a:sym typeface="+mn-ea"/>
              </a:rPr>
              <a:t> a   window-opening   cat</a:t>
            </a:r>
            <a:r>
              <a:rPr lang="en-US" altLang="zh-CN" sz="5000" i="1" dirty="0">
                <a:solidFill>
                  <a:srgbClr val="0070C0"/>
                </a:solidFill>
                <a:latin typeface="微软雅黑" panose="020B0503020204020204" pitchFamily="34" charset="-122"/>
                <a:ea typeface="微软雅黑" panose="020B0503020204020204" pitchFamily="34" charset="-122"/>
                <a:sym typeface="+mn-ea"/>
              </a:rPr>
              <a:t>!”(1)_____________.............</a:t>
            </a:r>
            <a:endParaRPr lang="en-US" altLang="zh-CN" sz="5000" i="1" dirty="0">
              <a:solidFill>
                <a:srgbClr val="0070C0"/>
              </a:solidFill>
              <a:latin typeface="微软雅黑" panose="020B0503020204020204" pitchFamily="34" charset="-122"/>
              <a:ea typeface="微软雅黑" panose="020B0503020204020204" pitchFamily="34" charset="-122"/>
              <a:sym typeface="+mn-ea"/>
            </a:endParaRPr>
          </a:p>
          <a:p>
            <a:pPr>
              <a:lnSpc>
                <a:spcPct val="150000"/>
              </a:lnSpc>
            </a:pPr>
            <a:r>
              <a:rPr lang="en-US" altLang="zh-CN" sz="5000" i="1" dirty="0">
                <a:solidFill>
                  <a:srgbClr val="0070C0"/>
                </a:solidFill>
                <a:latin typeface="微软雅黑" panose="020B0503020204020204" pitchFamily="34" charset="-122"/>
                <a:ea typeface="微软雅黑" panose="020B0503020204020204" pitchFamily="34" charset="-122"/>
                <a:sym typeface="+mn-ea"/>
              </a:rPr>
              <a:t>(2)________________</a:t>
            </a:r>
            <a:endParaRPr lang="en-US" altLang="zh-CN" sz="5000" i="1" dirty="0">
              <a:solidFill>
                <a:srgbClr val="0070C0"/>
              </a:solidFill>
              <a:latin typeface="微软雅黑" panose="020B0503020204020204" pitchFamily="34" charset="-122"/>
              <a:ea typeface="微软雅黑" panose="020B0503020204020204" pitchFamily="34" charset="-122"/>
              <a:sym typeface="+mn-ea"/>
            </a:endParaRPr>
          </a:p>
          <a:p>
            <a:pPr>
              <a:lnSpc>
                <a:spcPct val="150000"/>
              </a:lnSpc>
            </a:pPr>
            <a:endParaRPr lang="en-US" altLang="zh-CN" sz="5000" b="1" dirty="0">
              <a:solidFill>
                <a:srgbClr val="9D234F"/>
              </a:solidFill>
              <a:latin typeface="微软雅黑" panose="020B0503020204020204" pitchFamily="34" charset="-122"/>
              <a:ea typeface="微软雅黑" panose="020B0503020204020204" pitchFamily="34" charset="-122"/>
            </a:endParaRPr>
          </a:p>
          <a:p>
            <a:pPr>
              <a:lnSpc>
                <a:spcPct val="150000"/>
              </a:lnSpc>
            </a:pPr>
            <a:endParaRPr lang="en-US" altLang="zh-CN" sz="5000" b="1" dirty="0">
              <a:solidFill>
                <a:srgbClr val="9D234F"/>
              </a:solidFill>
              <a:latin typeface="微软雅黑" panose="020B0503020204020204" pitchFamily="34" charset="-122"/>
              <a:ea typeface="微软雅黑" panose="020B0503020204020204" pitchFamily="34" charset="-122"/>
            </a:endParaRPr>
          </a:p>
          <a:p>
            <a:pPr>
              <a:lnSpc>
                <a:spcPct val="150000"/>
              </a:lnSpc>
            </a:pPr>
            <a:endParaRPr lang="en-US" altLang="zh-CN" sz="5000" b="1" dirty="0">
              <a:solidFill>
                <a:srgbClr val="9D234F"/>
              </a:solidFill>
              <a:latin typeface="微软雅黑" panose="020B0503020204020204" pitchFamily="34" charset="-122"/>
              <a:ea typeface="微软雅黑" panose="020B0503020204020204" pitchFamily="34" charset="-122"/>
            </a:endParaRPr>
          </a:p>
          <a:p>
            <a:pPr indent="457200">
              <a:lnSpc>
                <a:spcPct val="150000"/>
              </a:lnSpc>
            </a:pPr>
            <a:r>
              <a:rPr lang="en-US" altLang="zh-CN" sz="5000" i="1" dirty="0" smtClean="0">
                <a:solidFill>
                  <a:srgbClr val="0070C0"/>
                </a:solidFill>
                <a:latin typeface="微软雅黑" panose="020B0503020204020204" pitchFamily="34" charset="-122"/>
                <a:ea typeface="微软雅黑" panose="020B0503020204020204" pitchFamily="34" charset="-122"/>
                <a:sym typeface="+mn-ea"/>
              </a:rPr>
              <a:t> Now  with  </a:t>
            </a:r>
            <a:r>
              <a:rPr lang="en-US" altLang="zh-CN" sz="5000" i="1" dirty="0" smtClean="0">
                <a:solidFill>
                  <a:srgbClr val="FF0000"/>
                </a:solidFill>
                <a:latin typeface="微软雅黑" panose="020B0503020204020204" pitchFamily="34" charset="-122"/>
                <a:ea typeface="微软雅黑" panose="020B0503020204020204" pitchFamily="34" charset="-122"/>
                <a:sym typeface="+mn-ea"/>
              </a:rPr>
              <a:t>some  chocolates</a:t>
            </a:r>
            <a:r>
              <a:rPr lang="en-US" altLang="zh-CN" sz="5000" i="1" dirty="0" smtClean="0">
                <a:solidFill>
                  <a:srgbClr val="0070C0"/>
                </a:solidFill>
                <a:latin typeface="微软雅黑" panose="020B0503020204020204" pitchFamily="34" charset="-122"/>
                <a:ea typeface="微软雅黑" panose="020B0503020204020204" pitchFamily="34" charset="-122"/>
                <a:sym typeface="+mn-ea"/>
              </a:rPr>
              <a:t>  in  hand</a:t>
            </a:r>
            <a:r>
              <a:rPr lang="en-US" altLang="zh-CN" sz="5000" i="1" dirty="0">
                <a:solidFill>
                  <a:srgbClr val="0070C0"/>
                </a:solidFill>
                <a:latin typeface="微软雅黑" panose="020B0503020204020204" pitchFamily="34" charset="-122"/>
                <a:ea typeface="微软雅黑" panose="020B0503020204020204" pitchFamily="34" charset="-122"/>
                <a:sym typeface="+mn-ea"/>
              </a:rPr>
              <a:t>, the </a:t>
            </a:r>
            <a:r>
              <a:rPr lang="en-US" altLang="zh-CN" sz="5000" i="1" dirty="0" smtClean="0">
                <a:solidFill>
                  <a:srgbClr val="0070C0"/>
                </a:solidFill>
                <a:latin typeface="微软雅黑" panose="020B0503020204020204" pitchFamily="34" charset="-122"/>
                <a:ea typeface="微软雅黑" panose="020B0503020204020204" pitchFamily="34" charset="-122"/>
                <a:sym typeface="+mn-ea"/>
              </a:rPr>
              <a:t> boy's  bad  attitude </a:t>
            </a:r>
            <a:r>
              <a:rPr lang="en-US" altLang="zh-CN" sz="5000" i="1" dirty="0">
                <a:solidFill>
                  <a:srgbClr val="0070C0"/>
                </a:solidFill>
                <a:latin typeface="微软雅黑" panose="020B0503020204020204" pitchFamily="34" charset="-122"/>
                <a:ea typeface="微软雅黑" panose="020B0503020204020204" pitchFamily="34" charset="-122"/>
                <a:sym typeface="+mn-ea"/>
              </a:rPr>
              <a:t>disappeared. (3)_______________.................</a:t>
            </a:r>
            <a:endParaRPr lang="en-US" altLang="zh-CN" sz="5000" i="1" dirty="0">
              <a:solidFill>
                <a:srgbClr val="0070C0"/>
              </a:solidFill>
              <a:latin typeface="微软雅黑" panose="020B0503020204020204" pitchFamily="34" charset="-122"/>
              <a:ea typeface="微软雅黑" panose="020B0503020204020204" pitchFamily="34" charset="-122"/>
              <a:sym typeface="+mn-ea"/>
            </a:endParaRPr>
          </a:p>
          <a:p>
            <a:pPr indent="457200">
              <a:lnSpc>
                <a:spcPct val="150000"/>
              </a:lnSpc>
            </a:pPr>
            <a:r>
              <a:rPr lang="en-US" altLang="zh-CN" sz="5000" i="1" dirty="0">
                <a:solidFill>
                  <a:srgbClr val="0070C0"/>
                </a:solidFill>
                <a:latin typeface="微软雅黑" panose="020B0503020204020204" pitchFamily="34" charset="-122"/>
                <a:ea typeface="微软雅黑" panose="020B0503020204020204" pitchFamily="34" charset="-122"/>
                <a:sym typeface="+mn-ea"/>
              </a:rPr>
              <a:t>(4)_______________</a:t>
            </a:r>
            <a:endParaRPr lang="en-US" altLang="zh-CN" sz="5000" dirty="0" smtClean="0">
              <a:latin typeface="微软雅黑" panose="020B0503020204020204" pitchFamily="34" charset="-122"/>
              <a:ea typeface="微软雅黑" panose="020B0503020204020204" pitchFamily="34" charset="-122"/>
            </a:endParaRPr>
          </a:p>
        </p:txBody>
      </p:sp>
      <p:sp>
        <p:nvSpPr>
          <p:cNvPr id="2" name="文本框 1"/>
          <p:cNvSpPr txBox="1"/>
          <p:nvPr/>
        </p:nvSpPr>
        <p:spPr>
          <a:xfrm>
            <a:off x="4752975" y="3493135"/>
            <a:ext cx="19095085" cy="1753235"/>
          </a:xfrm>
          <a:prstGeom prst="rect">
            <a:avLst/>
          </a:prstGeom>
          <a:noFill/>
        </p:spPr>
        <p:txBody>
          <a:bodyPr wrap="none" rtlCol="0">
            <a:spAutoFit/>
          </a:bodyPr>
          <a:p>
            <a:r>
              <a:rPr lang="en-US" altLang="zh-CN" sz="5400">
                <a:solidFill>
                  <a:srgbClr val="FF0000"/>
                </a:solidFill>
              </a:rPr>
              <a:t>(1) What was Ben’s reaction after hearing his mother’s words?</a:t>
            </a:r>
            <a:endParaRPr lang="en-US" altLang="zh-CN" sz="5400">
              <a:solidFill>
                <a:srgbClr val="FF0000"/>
              </a:solidFill>
            </a:endParaRPr>
          </a:p>
          <a:p>
            <a:r>
              <a:rPr lang="en-US" altLang="zh-CN" sz="5400">
                <a:solidFill>
                  <a:srgbClr val="FF0000"/>
                </a:solidFill>
              </a:rPr>
              <a:t> </a:t>
            </a:r>
            <a:endParaRPr lang="en-US" altLang="zh-CN" sz="5400">
              <a:solidFill>
                <a:srgbClr val="FF0000"/>
              </a:solidFill>
            </a:endParaRPr>
          </a:p>
        </p:txBody>
      </p:sp>
      <p:sp>
        <p:nvSpPr>
          <p:cNvPr id="3" name="文本框 2"/>
          <p:cNvSpPr txBox="1"/>
          <p:nvPr/>
        </p:nvSpPr>
        <p:spPr>
          <a:xfrm>
            <a:off x="864235" y="5076825"/>
            <a:ext cx="16656685" cy="922020"/>
          </a:xfrm>
          <a:prstGeom prst="rect">
            <a:avLst/>
          </a:prstGeom>
          <a:noFill/>
        </p:spPr>
        <p:txBody>
          <a:bodyPr wrap="none" rtlCol="0">
            <a:spAutoFit/>
          </a:bodyPr>
          <a:p>
            <a:r>
              <a:rPr lang="en-US" altLang="zh-CN" sz="5400">
                <a:solidFill>
                  <a:srgbClr val="FF0000"/>
                </a:solidFill>
              </a:rPr>
              <a:t>(2) What did mother give Ben another chocolates for ?</a:t>
            </a:r>
            <a:endParaRPr lang="en-US" altLang="zh-CN" sz="5400">
              <a:solidFill>
                <a:srgbClr val="FF0000"/>
              </a:solidFill>
            </a:endParaRPr>
          </a:p>
        </p:txBody>
      </p:sp>
      <p:sp>
        <p:nvSpPr>
          <p:cNvPr id="4" name="文本框 3"/>
          <p:cNvSpPr txBox="1"/>
          <p:nvPr/>
        </p:nvSpPr>
        <p:spPr>
          <a:xfrm>
            <a:off x="6840855" y="9541510"/>
            <a:ext cx="8382000" cy="922020"/>
          </a:xfrm>
          <a:prstGeom prst="rect">
            <a:avLst/>
          </a:prstGeom>
          <a:noFill/>
        </p:spPr>
        <p:txBody>
          <a:bodyPr wrap="none" rtlCol="0">
            <a:spAutoFit/>
          </a:bodyPr>
          <a:p>
            <a:r>
              <a:rPr lang="en-US" altLang="zh-CN" sz="5400">
                <a:solidFill>
                  <a:srgbClr val="FF0000"/>
                </a:solidFill>
              </a:rPr>
              <a:t>(3) What did Ben do then? </a:t>
            </a:r>
            <a:endParaRPr lang="en-US" altLang="zh-CN" sz="5400">
              <a:solidFill>
                <a:srgbClr val="FF0000"/>
              </a:solidFill>
            </a:endParaRPr>
          </a:p>
        </p:txBody>
      </p:sp>
      <p:sp>
        <p:nvSpPr>
          <p:cNvPr id="5" name="文本框 4"/>
          <p:cNvSpPr txBox="1"/>
          <p:nvPr/>
        </p:nvSpPr>
        <p:spPr>
          <a:xfrm>
            <a:off x="2376805" y="10765790"/>
            <a:ext cx="7874000" cy="922020"/>
          </a:xfrm>
          <a:prstGeom prst="rect">
            <a:avLst/>
          </a:prstGeom>
          <a:noFill/>
        </p:spPr>
        <p:txBody>
          <a:bodyPr wrap="none" rtlCol="0">
            <a:spAutoFit/>
          </a:bodyPr>
          <a:p>
            <a:r>
              <a:rPr lang="en-US" altLang="zh-CN" sz="5400">
                <a:solidFill>
                  <a:srgbClr val="FF0000"/>
                </a:solidFill>
              </a:rPr>
              <a:t>(4) The ending / theme ? </a:t>
            </a:r>
            <a:endParaRPr lang="en-US" altLang="zh-CN" sz="54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62560" y="102235"/>
            <a:ext cx="23531195" cy="13402945"/>
          </a:xfrm>
          <a:prstGeom prst="rect">
            <a:avLst/>
          </a:prstGeom>
        </p:spPr>
        <p:txBody>
          <a:bodyPr wrap="square">
            <a:spAutoFit/>
          </a:bodyPr>
          <a:lstStyle/>
          <a:p>
            <a:pPr>
              <a:lnSpc>
                <a:spcPct val="150000"/>
              </a:lnSpc>
            </a:pPr>
            <a:r>
              <a:rPr lang="en-US" altLang="zh-CN" sz="5000" b="1" i="1" dirty="0" smtClean="0">
                <a:solidFill>
                  <a:schemeClr val="tx1"/>
                </a:solidFill>
                <a:latin typeface="微软雅黑" panose="020B0503020204020204" pitchFamily="34" charset="-122"/>
                <a:ea typeface="微软雅黑" panose="020B0503020204020204" pitchFamily="34" charset="-122"/>
              </a:rPr>
              <a:t>One </a:t>
            </a:r>
            <a:r>
              <a:rPr lang="en-US" altLang="zh-CN" sz="5000" b="1" i="1" dirty="0">
                <a:solidFill>
                  <a:schemeClr val="tx1"/>
                </a:solidFill>
                <a:latin typeface="微软雅黑" panose="020B0503020204020204" pitchFamily="34" charset="-122"/>
                <a:ea typeface="微软雅黑" panose="020B0503020204020204" pitchFamily="34" charset="-122"/>
              </a:rPr>
              <a:t>possible </a:t>
            </a:r>
            <a:r>
              <a:rPr lang="en-US" altLang="zh-CN" sz="5000" b="1" i="1" dirty="0" smtClean="0">
                <a:solidFill>
                  <a:schemeClr val="tx1"/>
                </a:solidFill>
                <a:latin typeface="微软雅黑" panose="020B0503020204020204" pitchFamily="34" charset="-122"/>
                <a:ea typeface="微软雅黑" panose="020B0503020204020204" pitchFamily="34" charset="-122"/>
              </a:rPr>
              <a:t>version </a:t>
            </a:r>
            <a:r>
              <a:rPr lang="en-US" altLang="zh-CN" sz="5000" b="1" dirty="0" smtClean="0">
                <a:solidFill>
                  <a:schemeClr val="tx1"/>
                </a:solidFill>
                <a:latin typeface="微软雅黑" panose="020B0503020204020204" pitchFamily="34" charset="-122"/>
                <a:ea typeface="微软雅黑" panose="020B0503020204020204" pitchFamily="34" charset="-122"/>
              </a:rPr>
              <a:t>:</a:t>
            </a:r>
            <a:endParaRPr lang="en-US" altLang="zh-CN" sz="5000" b="1" dirty="0">
              <a:solidFill>
                <a:schemeClr val="tx1"/>
              </a:solidFill>
              <a:latin typeface="微软雅黑" panose="020B0503020204020204" pitchFamily="34" charset="-122"/>
              <a:ea typeface="微软雅黑" panose="020B0503020204020204" pitchFamily="34" charset="-122"/>
            </a:endParaRPr>
          </a:p>
          <a:p>
            <a:pPr indent="457200">
              <a:lnSpc>
                <a:spcPct val="140000"/>
              </a:lnSpc>
            </a:pPr>
            <a:r>
              <a:rPr lang="en-US" altLang="zh-CN" sz="5000" dirty="0" smtClean="0">
                <a:solidFill>
                  <a:schemeClr val="tx1"/>
                </a:solidFill>
                <a:latin typeface="微软雅黑" panose="020B0503020204020204" pitchFamily="34" charset="-122"/>
                <a:ea typeface="微软雅黑" panose="020B0503020204020204" pitchFamily="34" charset="-122"/>
              </a:rPr>
              <a:t>    </a:t>
            </a:r>
            <a:r>
              <a:rPr lang="en-US" altLang="zh-CN" sz="5000" i="1" dirty="0" smtClean="0">
                <a:solidFill>
                  <a:srgbClr val="0070C0"/>
                </a:solidFill>
                <a:latin typeface="微软雅黑" panose="020B0503020204020204" pitchFamily="34" charset="-122"/>
                <a:ea typeface="微软雅黑" panose="020B0503020204020204" pitchFamily="34" charset="-122"/>
              </a:rPr>
              <a:t>The   </a:t>
            </a:r>
            <a:r>
              <a:rPr lang="en-US" altLang="zh-CN" sz="5000" i="1" dirty="0">
                <a:solidFill>
                  <a:srgbClr val="0070C0"/>
                </a:solidFill>
                <a:latin typeface="微软雅黑" panose="020B0503020204020204" pitchFamily="34" charset="-122"/>
                <a:ea typeface="微软雅黑" panose="020B0503020204020204" pitchFamily="34" charset="-122"/>
              </a:rPr>
              <a:t>mother </a:t>
            </a:r>
            <a:r>
              <a:rPr lang="en-US" altLang="zh-CN" sz="5000" i="1" dirty="0" smtClean="0">
                <a:solidFill>
                  <a:srgbClr val="0070C0"/>
                </a:solidFill>
                <a:latin typeface="微软雅黑" panose="020B0503020204020204" pitchFamily="34" charset="-122"/>
                <a:ea typeface="微软雅黑" panose="020B0503020204020204" pitchFamily="34" charset="-122"/>
              </a:rPr>
              <a:t>  said</a:t>
            </a:r>
            <a:r>
              <a:rPr lang="en-US" altLang="zh-CN" sz="5000" i="1" dirty="0">
                <a:solidFill>
                  <a:srgbClr val="0070C0"/>
                </a:solidFill>
                <a:latin typeface="微软雅黑" panose="020B0503020204020204" pitchFamily="34" charset="-122"/>
                <a:ea typeface="微软雅黑" panose="020B0503020204020204" pitchFamily="34" charset="-122"/>
              </a:rPr>
              <a:t>, “</a:t>
            </a:r>
            <a:r>
              <a:rPr lang="en-US" altLang="zh-CN" sz="5000" i="1" dirty="0" smtClean="0">
                <a:solidFill>
                  <a:srgbClr val="0070C0"/>
                </a:solidFill>
                <a:latin typeface="微软雅黑" panose="020B0503020204020204" pitchFamily="34" charset="-122"/>
                <a:ea typeface="微软雅黑" panose="020B0503020204020204" pitchFamily="34" charset="-122"/>
              </a:rPr>
              <a:t>This   chocolate   is   a   reward   for   your </a:t>
            </a:r>
            <a:r>
              <a:rPr lang="en-US" altLang="zh-CN" sz="5000" i="1" dirty="0">
                <a:solidFill>
                  <a:srgbClr val="0070C0"/>
                </a:solidFill>
                <a:latin typeface="微软雅黑" panose="020B0503020204020204" pitchFamily="34" charset="-122"/>
                <a:ea typeface="微软雅黑" panose="020B0503020204020204" pitchFamily="34" charset="-122"/>
              </a:rPr>
              <a:t>imagination: </a:t>
            </a:r>
            <a:r>
              <a:rPr lang="en-US" altLang="zh-CN" sz="5000" i="1" dirty="0" smtClean="0">
                <a:solidFill>
                  <a:srgbClr val="0070C0"/>
                </a:solidFill>
                <a:latin typeface="微软雅黑" panose="020B0503020204020204" pitchFamily="34" charset="-122"/>
                <a:ea typeface="微软雅黑" panose="020B0503020204020204" pitchFamily="34" charset="-122"/>
              </a:rPr>
              <a:t> a   window-opening   cat</a:t>
            </a:r>
            <a:r>
              <a:rPr lang="en-US" altLang="zh-CN" sz="5000" i="1" dirty="0">
                <a:solidFill>
                  <a:srgbClr val="0070C0"/>
                </a:solidFill>
                <a:latin typeface="微软雅黑" panose="020B0503020204020204" pitchFamily="34" charset="-122"/>
                <a:ea typeface="微软雅黑" panose="020B0503020204020204" pitchFamily="34" charset="-122"/>
              </a:rPr>
              <a:t>!”</a:t>
            </a:r>
            <a:r>
              <a:rPr lang="en-US" altLang="zh-CN" sz="5000" b="1" dirty="0">
                <a:solidFill>
                  <a:srgbClr val="0070C0"/>
                </a:solidFill>
                <a:latin typeface="微软雅黑" panose="020B0503020204020204" pitchFamily="34" charset="-122"/>
                <a:ea typeface="微软雅黑" panose="020B0503020204020204" pitchFamily="34" charset="-122"/>
              </a:rPr>
              <a:t> </a:t>
            </a:r>
            <a:r>
              <a:rPr lang="en-US" altLang="zh-CN" sz="5000" b="1" dirty="0" smtClean="0">
                <a:solidFill>
                  <a:schemeClr val="tx1"/>
                </a:solidFill>
                <a:latin typeface="微软雅黑" panose="020B0503020204020204" pitchFamily="34" charset="-122"/>
                <a:ea typeface="微软雅黑" panose="020B0503020204020204" pitchFamily="34" charset="-122"/>
              </a:rPr>
              <a:t>Hearing</a:t>
            </a:r>
            <a:r>
              <a:rPr lang="en-US" altLang="zh-CN" sz="5000" dirty="0" smtClean="0">
                <a:solidFill>
                  <a:schemeClr val="tx1"/>
                </a:solidFill>
                <a:latin typeface="微软雅黑" panose="020B0503020204020204" pitchFamily="34" charset="-122"/>
                <a:ea typeface="微软雅黑" panose="020B0503020204020204" pitchFamily="34" charset="-122"/>
              </a:rPr>
              <a:t>   her   </a:t>
            </a:r>
            <a:r>
              <a:rPr lang="en-US" altLang="zh-CN" sz="5000" dirty="0">
                <a:solidFill>
                  <a:schemeClr val="tx1"/>
                </a:solidFill>
                <a:latin typeface="微软雅黑" panose="020B0503020204020204" pitchFamily="34" charset="-122"/>
                <a:ea typeface="微软雅黑" panose="020B0503020204020204" pitchFamily="34" charset="-122"/>
              </a:rPr>
              <a:t>sincere appreciation, </a:t>
            </a:r>
            <a:r>
              <a:rPr lang="en-US" altLang="zh-CN" sz="5000" dirty="0" smtClean="0">
                <a:solidFill>
                  <a:schemeClr val="tx1"/>
                </a:solidFill>
                <a:latin typeface="微软雅黑" panose="020B0503020204020204" pitchFamily="34" charset="-122"/>
                <a:ea typeface="微软雅黑" panose="020B0503020204020204" pitchFamily="34" charset="-122"/>
              </a:rPr>
              <a:t> Ben </a:t>
            </a:r>
            <a:r>
              <a:rPr lang="en-US" altLang="zh-CN" sz="5000" b="1" dirty="0" smtClean="0">
                <a:solidFill>
                  <a:schemeClr val="tx1"/>
                </a:solidFill>
                <a:latin typeface="微软雅黑" panose="020B0503020204020204" pitchFamily="34" charset="-122"/>
                <a:ea typeface="微软雅黑" panose="020B0503020204020204" pitchFamily="34" charset="-122"/>
              </a:rPr>
              <a:t> </a:t>
            </a:r>
            <a:r>
              <a:rPr lang="en-US" altLang="zh-CN" sz="5000" b="1" dirty="0">
                <a:solidFill>
                  <a:schemeClr val="tx1"/>
                </a:solidFill>
                <a:latin typeface="微软雅黑" panose="020B0503020204020204" pitchFamily="34" charset="-122"/>
                <a:ea typeface="微软雅黑" panose="020B0503020204020204" pitchFamily="34" charset="-122"/>
              </a:rPr>
              <a:t>flushed</a:t>
            </a:r>
            <a:r>
              <a:rPr lang="en-US" altLang="zh-CN" sz="5000" dirty="0">
                <a:solidFill>
                  <a:schemeClr val="tx1"/>
                </a:solidFill>
                <a:latin typeface="微软雅黑" panose="020B0503020204020204" pitchFamily="34" charset="-122"/>
                <a:ea typeface="微软雅黑" panose="020B0503020204020204" pitchFamily="34" charset="-122"/>
              </a:rPr>
              <a:t>, </a:t>
            </a:r>
            <a:r>
              <a:rPr lang="en-US" altLang="zh-CN" sz="5000" dirty="0" smtClean="0">
                <a:solidFill>
                  <a:schemeClr val="tx1"/>
                </a:solidFill>
                <a:latin typeface="微软雅黑" panose="020B0503020204020204" pitchFamily="34" charset="-122"/>
                <a:ea typeface="微软雅黑" panose="020B0503020204020204" pitchFamily="34" charset="-122"/>
              </a:rPr>
              <a:t> l</a:t>
            </a:r>
            <a:r>
              <a:rPr lang="en-US" altLang="zh-CN" sz="5000" b="1" dirty="0" smtClean="0">
                <a:solidFill>
                  <a:schemeClr val="tx1"/>
                </a:solidFill>
                <a:latin typeface="微软雅黑" panose="020B0503020204020204" pitchFamily="34" charset="-122"/>
                <a:ea typeface="微软雅黑" panose="020B0503020204020204" pitchFamily="34" charset="-122"/>
              </a:rPr>
              <a:t>owered  his  head </a:t>
            </a:r>
            <a:r>
              <a:rPr lang="en-US" altLang="zh-CN" sz="5000" dirty="0" smtClean="0">
                <a:solidFill>
                  <a:schemeClr val="tx1"/>
                </a:solidFill>
                <a:latin typeface="微软雅黑" panose="020B0503020204020204" pitchFamily="34" charset="-122"/>
                <a:ea typeface="微软雅黑" panose="020B0503020204020204" pitchFamily="34" charset="-122"/>
              </a:rPr>
              <a:t> and </a:t>
            </a:r>
            <a:r>
              <a:rPr lang="en-US" altLang="zh-CN" sz="5000" b="1" dirty="0" smtClean="0">
                <a:solidFill>
                  <a:schemeClr val="tx1"/>
                </a:solidFill>
                <a:latin typeface="微软雅黑" panose="020B0503020204020204" pitchFamily="34" charset="-122"/>
                <a:ea typeface="微软雅黑" panose="020B0503020204020204" pitchFamily="34" charset="-122"/>
              </a:rPr>
              <a:t>muttered</a:t>
            </a:r>
            <a:r>
              <a:rPr lang="en-US" altLang="zh-CN" sz="5000" dirty="0" smtClean="0">
                <a:solidFill>
                  <a:schemeClr val="tx1"/>
                </a:solidFill>
                <a:latin typeface="微软雅黑" panose="020B0503020204020204" pitchFamily="34" charset="-122"/>
                <a:ea typeface="微软雅黑" panose="020B0503020204020204" pitchFamily="34" charset="-122"/>
              </a:rPr>
              <a:t> </a:t>
            </a:r>
            <a:r>
              <a:rPr lang="en-US" altLang="zh-CN" sz="5000" dirty="0">
                <a:solidFill>
                  <a:schemeClr val="tx1"/>
                </a:solidFill>
                <a:latin typeface="微软雅黑" panose="020B0503020204020204" pitchFamily="34" charset="-122"/>
                <a:ea typeface="微软雅黑" panose="020B0503020204020204" pitchFamily="34" charset="-122"/>
              </a:rPr>
              <a:t>a thank you. Surprisingly, the mother took out another chocolate and pressed it into his hand. “This one is for the delicate repair work you did to the broken vase.” At these </a:t>
            </a:r>
            <a:r>
              <a:rPr lang="en-US" altLang="zh-CN" sz="5000" b="1" dirty="0">
                <a:solidFill>
                  <a:schemeClr val="tx1"/>
                </a:solidFill>
                <a:latin typeface="微软雅黑" panose="020B0503020204020204" pitchFamily="34" charset="-122"/>
                <a:ea typeface="微软雅黑" panose="020B0503020204020204" pitchFamily="34" charset="-122"/>
              </a:rPr>
              <a:t>hearty</a:t>
            </a:r>
            <a:r>
              <a:rPr lang="en-US" altLang="zh-CN" sz="5000" dirty="0">
                <a:solidFill>
                  <a:schemeClr val="tx1"/>
                </a:solidFill>
                <a:latin typeface="微软雅黑" panose="020B0503020204020204" pitchFamily="34" charset="-122"/>
                <a:ea typeface="微软雅黑" panose="020B0503020204020204" pitchFamily="34" charset="-122"/>
              </a:rPr>
              <a:t> remarks, Ben felt </a:t>
            </a:r>
            <a:r>
              <a:rPr lang="en-US" altLang="zh-CN" sz="5000" b="1" dirty="0">
                <a:solidFill>
                  <a:schemeClr val="tx1"/>
                </a:solidFill>
                <a:latin typeface="微软雅黑" panose="020B0503020204020204" pitchFamily="34" charset="-122"/>
                <a:ea typeface="微软雅黑" panose="020B0503020204020204" pitchFamily="34" charset="-122"/>
              </a:rPr>
              <a:t>a flow of shame</a:t>
            </a:r>
            <a:r>
              <a:rPr lang="en-US" altLang="zh-CN" sz="5000" dirty="0">
                <a:solidFill>
                  <a:schemeClr val="tx1"/>
                </a:solidFill>
                <a:latin typeface="微软雅黑" panose="020B0503020204020204" pitchFamily="34" charset="-122"/>
                <a:ea typeface="微软雅黑" panose="020B0503020204020204" pitchFamily="34" charset="-122"/>
              </a:rPr>
              <a:t> through his</a:t>
            </a:r>
            <a:r>
              <a:rPr lang="en-US" altLang="zh-CN" sz="5000" u="sng" dirty="0">
                <a:solidFill>
                  <a:schemeClr val="tx1"/>
                </a:solidFill>
                <a:latin typeface="微软雅黑" panose="020B0503020204020204" pitchFamily="34" charset="-122"/>
                <a:ea typeface="微软雅黑" panose="020B0503020204020204" pitchFamily="34" charset="-122"/>
              </a:rPr>
              <a:t> veins(</a:t>
            </a:r>
            <a:r>
              <a:rPr lang="zh-CN" altLang="en-US" sz="5000" u="sng" dirty="0">
                <a:solidFill>
                  <a:schemeClr val="tx1"/>
                </a:solidFill>
                <a:latin typeface="微软雅黑" panose="020B0503020204020204" pitchFamily="34" charset="-122"/>
                <a:ea typeface="微软雅黑" panose="020B0503020204020204" pitchFamily="34" charset="-122"/>
              </a:rPr>
              <a:t>血管</a:t>
            </a:r>
            <a:r>
              <a:rPr lang="en-US" altLang="zh-CN" sz="5000" u="sng" dirty="0">
                <a:solidFill>
                  <a:schemeClr val="tx1"/>
                </a:solidFill>
                <a:latin typeface="微软雅黑" panose="020B0503020204020204" pitchFamily="34" charset="-122"/>
                <a:ea typeface="微软雅黑" panose="020B0503020204020204" pitchFamily="34" charset="-122"/>
              </a:rPr>
              <a:t>)</a:t>
            </a:r>
            <a:r>
              <a:rPr lang="en-US" altLang="zh-CN" sz="5000" dirty="0">
                <a:solidFill>
                  <a:schemeClr val="tx1"/>
                </a:solidFill>
                <a:latin typeface="微软雅黑" panose="020B0503020204020204" pitchFamily="34" charset="-122"/>
                <a:ea typeface="微软雅黑" panose="020B0503020204020204" pitchFamily="34" charset="-122"/>
              </a:rPr>
              <a:t>, and naturally </a:t>
            </a:r>
            <a:r>
              <a:rPr lang="en-US" altLang="zh-CN" sz="5000" b="1" dirty="0">
                <a:solidFill>
                  <a:schemeClr val="tx1"/>
                </a:solidFill>
                <a:latin typeface="微软雅黑" panose="020B0503020204020204" pitchFamily="34" charset="-122"/>
                <a:ea typeface="微软雅黑" panose="020B0503020204020204" pitchFamily="34" charset="-122"/>
              </a:rPr>
              <a:t>ducked his head even lower.</a:t>
            </a:r>
            <a:endParaRPr lang="en-US" altLang="zh-CN" sz="5000" dirty="0">
              <a:solidFill>
                <a:schemeClr val="tx1"/>
              </a:solidFill>
              <a:latin typeface="微软雅黑" panose="020B0503020204020204" pitchFamily="34" charset="-122"/>
              <a:ea typeface="微软雅黑" panose="020B0503020204020204" pitchFamily="34" charset="-122"/>
            </a:endParaRPr>
          </a:p>
          <a:p>
            <a:pPr indent="457200">
              <a:lnSpc>
                <a:spcPct val="150000"/>
              </a:lnSpc>
            </a:pPr>
            <a:r>
              <a:rPr lang="en-US" altLang="zh-CN" sz="5000" dirty="0">
                <a:solidFill>
                  <a:srgbClr val="CC0000"/>
                </a:solidFill>
                <a:latin typeface="微软雅黑" panose="020B0503020204020204" pitchFamily="34" charset="-122"/>
                <a:ea typeface="微软雅黑" panose="020B0503020204020204" pitchFamily="34" charset="-122"/>
              </a:rPr>
              <a:t>  </a:t>
            </a:r>
            <a:r>
              <a:rPr lang="en-US" altLang="zh-CN" sz="5000" dirty="0">
                <a:solidFill>
                  <a:schemeClr val="tx1"/>
                </a:solidFill>
                <a:latin typeface="微软雅黑" panose="020B0503020204020204" pitchFamily="34" charset="-122"/>
                <a:ea typeface="微软雅黑" panose="020B0503020204020204" pitchFamily="34" charset="-122"/>
              </a:rPr>
              <a:t> 妈妈说：“这种巧克力是对你想象力的奖励：一只</a:t>
            </a:r>
            <a:r>
              <a:rPr lang="zh-CN" altLang="en-US" sz="5000" dirty="0">
                <a:solidFill>
                  <a:schemeClr val="tx1"/>
                </a:solidFill>
                <a:latin typeface="微软雅黑" panose="020B0503020204020204" pitchFamily="34" charset="-122"/>
                <a:ea typeface="微软雅黑" panose="020B0503020204020204" pitchFamily="34" charset="-122"/>
              </a:rPr>
              <a:t>会</a:t>
            </a:r>
            <a:r>
              <a:rPr lang="en-US" altLang="zh-CN" sz="5000" dirty="0">
                <a:solidFill>
                  <a:schemeClr val="tx1"/>
                </a:solidFill>
                <a:latin typeface="微软雅黑" panose="020B0503020204020204" pitchFamily="34" charset="-122"/>
                <a:ea typeface="微软雅黑" panose="020B0503020204020204" pitchFamily="34" charset="-122"/>
              </a:rPr>
              <a:t>开窗户的猫！”听到她真诚的感激，Ben</a:t>
            </a:r>
            <a:r>
              <a:rPr lang="zh-CN" altLang="en-US" sz="5000" dirty="0">
                <a:solidFill>
                  <a:schemeClr val="tx1"/>
                </a:solidFill>
                <a:latin typeface="微软雅黑" panose="020B0503020204020204" pitchFamily="34" charset="-122"/>
                <a:ea typeface="微软雅黑" panose="020B0503020204020204" pitchFamily="34" charset="-122"/>
              </a:rPr>
              <a:t>脸</a:t>
            </a:r>
            <a:r>
              <a:rPr lang="en-US" altLang="zh-CN" sz="5000" dirty="0">
                <a:solidFill>
                  <a:schemeClr val="tx1"/>
                </a:solidFill>
                <a:latin typeface="微软雅黑" panose="020B0503020204020204" pitchFamily="34" charset="-122"/>
                <a:ea typeface="微软雅黑" panose="020B0503020204020204" pitchFamily="34" charset="-122"/>
              </a:rPr>
              <a:t>涨得通红，低下头，喃喃地说了声谢谢。令人惊讶的是，母亲又拿出了一块巧克力，塞进了他的手里。“这</a:t>
            </a:r>
            <a:r>
              <a:rPr lang="zh-CN" altLang="en-US" sz="5000" dirty="0">
                <a:solidFill>
                  <a:schemeClr val="tx1"/>
                </a:solidFill>
                <a:latin typeface="微软雅黑" panose="020B0503020204020204" pitchFamily="34" charset="-122"/>
                <a:ea typeface="微软雅黑" panose="020B0503020204020204" pitchFamily="34" charset="-122"/>
              </a:rPr>
              <a:t>个</a:t>
            </a:r>
            <a:r>
              <a:rPr lang="en-US" altLang="zh-CN" sz="5000" dirty="0">
                <a:solidFill>
                  <a:schemeClr val="tx1"/>
                </a:solidFill>
                <a:latin typeface="微软雅黑" panose="020B0503020204020204" pitchFamily="34" charset="-122"/>
                <a:ea typeface="微软雅黑" panose="020B0503020204020204" pitchFamily="34" charset="-122"/>
              </a:rPr>
              <a:t>是</a:t>
            </a:r>
            <a:r>
              <a:rPr lang="zh-CN" altLang="en-US" sz="5000" dirty="0">
                <a:solidFill>
                  <a:schemeClr val="tx1"/>
                </a:solidFill>
                <a:latin typeface="微软雅黑" panose="020B0503020204020204" pitchFamily="34" charset="-122"/>
                <a:ea typeface="微软雅黑" panose="020B0503020204020204" pitchFamily="34" charset="-122"/>
              </a:rPr>
              <a:t>奖励</a:t>
            </a:r>
            <a:r>
              <a:rPr lang="en-US" altLang="zh-CN" sz="5000" dirty="0">
                <a:solidFill>
                  <a:schemeClr val="tx1"/>
                </a:solidFill>
                <a:latin typeface="微软雅黑" panose="020B0503020204020204" pitchFamily="34" charset="-122"/>
                <a:ea typeface="微软雅黑" panose="020B0503020204020204" pitchFamily="34" charset="-122"/>
              </a:rPr>
              <a:t>你</a:t>
            </a:r>
            <a:r>
              <a:rPr lang="zh-CN" altLang="en-US" sz="5000" dirty="0">
                <a:solidFill>
                  <a:schemeClr val="tx1"/>
                </a:solidFill>
                <a:latin typeface="微软雅黑" panose="020B0503020204020204" pitchFamily="34" charset="-122"/>
                <a:ea typeface="微软雅黑" panose="020B0503020204020204" pitchFamily="34" charset="-122"/>
              </a:rPr>
              <a:t>对</a:t>
            </a:r>
            <a:r>
              <a:rPr lang="en-US" altLang="zh-CN" sz="5000" dirty="0">
                <a:solidFill>
                  <a:schemeClr val="tx1"/>
                </a:solidFill>
                <a:latin typeface="微软雅黑" panose="020B0503020204020204" pitchFamily="34" charset="-122"/>
                <a:ea typeface="微软雅黑" panose="020B0503020204020204" pitchFamily="34" charset="-122"/>
              </a:rPr>
              <a:t>破花瓶做的精细修理工作。”听到这些衷心的话，Ben</a:t>
            </a:r>
            <a:r>
              <a:rPr lang="zh-CN" altLang="en-US" sz="5000" dirty="0">
                <a:solidFill>
                  <a:schemeClr val="tx1"/>
                </a:solidFill>
                <a:latin typeface="微软雅黑" panose="020B0503020204020204" pitchFamily="34" charset="-122"/>
                <a:ea typeface="微软雅黑" panose="020B0503020204020204" pitchFamily="34" charset="-122"/>
              </a:rPr>
              <a:t>浑身</a:t>
            </a:r>
            <a:r>
              <a:rPr lang="en-US" altLang="zh-CN" sz="5000" dirty="0">
                <a:solidFill>
                  <a:schemeClr val="tx1"/>
                </a:solidFill>
                <a:latin typeface="微软雅黑" panose="020B0503020204020204" pitchFamily="34" charset="-122"/>
                <a:ea typeface="微软雅黑" panose="020B0503020204020204" pitchFamily="34" charset="-122"/>
              </a:rPr>
              <a:t>感到一阵羞愧，自然地头更低了。</a:t>
            </a:r>
            <a:endParaRPr lang="en-US" altLang="zh-CN" sz="5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3">
                                            <p:txEl>
                                              <p:pRg st="1" end="1"/>
                                            </p:txEl>
                                          </p:spTgt>
                                        </p:tgtEl>
                                      </p:cBhvr>
                                    </p:animEffect>
                                    <p:set>
                                      <p:cBhvr>
                                        <p:cTn id="7" dur="1" fill="hold">
                                          <p:stCondLst>
                                            <p:cond delay="499"/>
                                          </p:stCondLst>
                                        </p:cTn>
                                        <p:tgtEl>
                                          <p:spTgt spid="1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13030" y="168275"/>
            <a:ext cx="23374985" cy="14172565"/>
          </a:xfrm>
          <a:prstGeom prst="rect">
            <a:avLst/>
          </a:prstGeom>
        </p:spPr>
        <p:txBody>
          <a:bodyPr wrap="square">
            <a:spAutoFit/>
          </a:bodyPr>
          <a:lstStyle/>
          <a:p>
            <a:pPr indent="457200">
              <a:lnSpc>
                <a:spcPct val="120000"/>
              </a:lnSpc>
            </a:pPr>
            <a:r>
              <a:rPr lang="en-US" altLang="zh-CN" sz="5000" dirty="0" smtClean="0">
                <a:solidFill>
                  <a:schemeClr val="tx1"/>
                </a:solidFill>
                <a:latin typeface="微软雅黑" panose="020B0503020204020204" pitchFamily="34" charset="-122"/>
                <a:ea typeface="微软雅黑" panose="020B0503020204020204" pitchFamily="34" charset="-122"/>
              </a:rPr>
              <a:t>    </a:t>
            </a:r>
            <a:r>
              <a:rPr lang="en-US" altLang="zh-CN" sz="5000" i="1" dirty="0" smtClean="0">
                <a:solidFill>
                  <a:srgbClr val="0070C0"/>
                </a:solidFill>
                <a:latin typeface="微软雅黑" panose="020B0503020204020204" pitchFamily="34" charset="-122"/>
                <a:ea typeface="微软雅黑" panose="020B0503020204020204" pitchFamily="34" charset="-122"/>
              </a:rPr>
              <a:t>Now  with  some  chocolates  in  hand</a:t>
            </a:r>
            <a:r>
              <a:rPr lang="en-US" altLang="zh-CN" sz="5000" i="1" dirty="0">
                <a:solidFill>
                  <a:srgbClr val="0070C0"/>
                </a:solidFill>
                <a:latin typeface="微软雅黑" panose="020B0503020204020204" pitchFamily="34" charset="-122"/>
                <a:ea typeface="微软雅黑" panose="020B0503020204020204" pitchFamily="34" charset="-122"/>
              </a:rPr>
              <a:t>, the </a:t>
            </a:r>
            <a:r>
              <a:rPr lang="en-US" altLang="zh-CN" sz="5000" i="1" dirty="0" smtClean="0">
                <a:solidFill>
                  <a:srgbClr val="0070C0"/>
                </a:solidFill>
                <a:latin typeface="微软雅黑" panose="020B0503020204020204" pitchFamily="34" charset="-122"/>
                <a:ea typeface="微软雅黑" panose="020B0503020204020204" pitchFamily="34" charset="-122"/>
              </a:rPr>
              <a:t> boy's  bad  attitude </a:t>
            </a:r>
            <a:r>
              <a:rPr lang="en-US" altLang="zh-CN" sz="5000" i="1" dirty="0">
                <a:solidFill>
                  <a:srgbClr val="0070C0"/>
                </a:solidFill>
                <a:latin typeface="微软雅黑" panose="020B0503020204020204" pitchFamily="34" charset="-122"/>
                <a:ea typeface="微软雅黑" panose="020B0503020204020204" pitchFamily="34" charset="-122"/>
              </a:rPr>
              <a:t>disappeared.</a:t>
            </a:r>
            <a:r>
              <a:rPr lang="en-US" altLang="zh-CN" sz="5000" dirty="0">
                <a:solidFill>
                  <a:srgbClr val="0070C0"/>
                </a:solidFill>
                <a:latin typeface="微软雅黑" panose="020B0503020204020204" pitchFamily="34" charset="-122"/>
                <a:ea typeface="微软雅黑" panose="020B0503020204020204" pitchFamily="34" charset="-122"/>
              </a:rPr>
              <a:t> </a:t>
            </a:r>
            <a:r>
              <a:rPr lang="en-US" altLang="zh-CN" sz="5000" dirty="0">
                <a:solidFill>
                  <a:schemeClr val="tx1"/>
                </a:solidFill>
                <a:latin typeface="微软雅黑" panose="020B0503020204020204" pitchFamily="34" charset="-122"/>
                <a:ea typeface="微软雅黑" panose="020B0503020204020204" pitchFamily="34" charset="-122"/>
              </a:rPr>
              <a:t>His palm and forehead</a:t>
            </a:r>
            <a:r>
              <a:rPr lang="en-US" altLang="zh-CN" sz="5000" b="1" dirty="0">
                <a:solidFill>
                  <a:schemeClr val="tx1"/>
                </a:solidFill>
                <a:latin typeface="微软雅黑" panose="020B0503020204020204" pitchFamily="34" charset="-122"/>
                <a:ea typeface="微软雅黑" panose="020B0503020204020204" pitchFamily="34" charset="-122"/>
              </a:rPr>
              <a:t> sweating</a:t>
            </a:r>
            <a:r>
              <a:rPr lang="en-US" altLang="zh-CN" sz="5000" dirty="0">
                <a:solidFill>
                  <a:schemeClr val="tx1"/>
                </a:solidFill>
                <a:latin typeface="微软雅黑" panose="020B0503020204020204" pitchFamily="34" charset="-122"/>
                <a:ea typeface="微软雅黑" panose="020B0503020204020204" pitchFamily="34" charset="-122"/>
              </a:rPr>
              <a:t>, nervousness</a:t>
            </a:r>
            <a:r>
              <a:rPr lang="en-US" altLang="zh-CN" sz="5000" b="1" dirty="0">
                <a:solidFill>
                  <a:schemeClr val="tx1"/>
                </a:solidFill>
                <a:latin typeface="微软雅黑" panose="020B0503020204020204" pitchFamily="34" charset="-122"/>
                <a:ea typeface="微软雅黑" panose="020B0503020204020204" pitchFamily="34" charset="-122"/>
              </a:rPr>
              <a:t> welled up </a:t>
            </a:r>
            <a:r>
              <a:rPr lang="en-US" altLang="zh-CN" sz="5000" dirty="0">
                <a:solidFill>
                  <a:schemeClr val="tx1"/>
                </a:solidFill>
                <a:latin typeface="微软雅黑" panose="020B0503020204020204" pitchFamily="34" charset="-122"/>
                <a:ea typeface="微软雅黑" panose="020B0503020204020204" pitchFamily="34" charset="-122"/>
              </a:rPr>
              <a:t>inside </a:t>
            </a:r>
            <a:r>
              <a:rPr lang="en-US" altLang="zh-CN" sz="5000" dirty="0" smtClean="0">
                <a:solidFill>
                  <a:schemeClr val="tx1"/>
                </a:solidFill>
                <a:latin typeface="微软雅黑" panose="020B0503020204020204" pitchFamily="34" charset="-122"/>
                <a:ea typeface="微软雅黑" panose="020B0503020204020204" pitchFamily="34" charset="-122"/>
              </a:rPr>
              <a:t> him</a:t>
            </a:r>
            <a:r>
              <a:rPr lang="en-US" altLang="zh-CN" sz="5000" dirty="0">
                <a:solidFill>
                  <a:schemeClr val="tx1"/>
                </a:solidFill>
                <a:latin typeface="微软雅黑" panose="020B0503020204020204" pitchFamily="34" charset="-122"/>
                <a:ea typeface="微软雅黑" panose="020B0503020204020204" pitchFamily="34" charset="-122"/>
              </a:rPr>
              <a:t>. </a:t>
            </a:r>
            <a:r>
              <a:rPr lang="en-US" altLang="zh-CN" sz="5000" dirty="0" smtClean="0">
                <a:solidFill>
                  <a:schemeClr val="tx1"/>
                </a:solidFill>
                <a:latin typeface="微软雅黑" panose="020B0503020204020204" pitchFamily="34" charset="-122"/>
                <a:ea typeface="微软雅黑" panose="020B0503020204020204" pitchFamily="34" charset="-122"/>
              </a:rPr>
              <a:t> </a:t>
            </a:r>
            <a:r>
              <a:rPr lang="en-US" altLang="zh-CN" sz="5000" b="1" dirty="0" smtClean="0">
                <a:solidFill>
                  <a:schemeClr val="tx1"/>
                </a:solidFill>
                <a:latin typeface="微软雅黑" panose="020B0503020204020204" pitchFamily="34" charset="-122"/>
                <a:ea typeface="微软雅黑" panose="020B0503020204020204" pitchFamily="34" charset="-122"/>
              </a:rPr>
              <a:t>After  what  </a:t>
            </a:r>
            <a:r>
              <a:rPr lang="en-US" altLang="zh-CN" sz="5000" b="1" dirty="0">
                <a:solidFill>
                  <a:schemeClr val="tx1"/>
                </a:solidFill>
                <a:latin typeface="微软雅黑" panose="020B0503020204020204" pitchFamily="34" charset="-122"/>
                <a:ea typeface="微软雅黑" panose="020B0503020204020204" pitchFamily="34" charset="-122"/>
              </a:rPr>
              <a:t>seemed </a:t>
            </a:r>
            <a:r>
              <a:rPr lang="en-US" altLang="zh-CN" sz="5000" b="1" dirty="0" smtClean="0">
                <a:solidFill>
                  <a:schemeClr val="tx1"/>
                </a:solidFill>
                <a:latin typeface="微软雅黑" panose="020B0503020204020204" pitchFamily="34" charset="-122"/>
                <a:ea typeface="微软雅黑" panose="020B0503020204020204" pitchFamily="34" charset="-122"/>
              </a:rPr>
              <a:t> a  long  </a:t>
            </a:r>
            <a:r>
              <a:rPr lang="en-US" altLang="zh-CN" sz="5000" b="1" dirty="0">
                <a:solidFill>
                  <a:schemeClr val="tx1"/>
                </a:solidFill>
                <a:latin typeface="微软雅黑" panose="020B0503020204020204" pitchFamily="34" charset="-122"/>
                <a:ea typeface="微软雅黑" panose="020B0503020204020204" pitchFamily="34" charset="-122"/>
              </a:rPr>
              <a:t>time</a:t>
            </a:r>
            <a:r>
              <a:rPr lang="en-US" altLang="zh-CN" sz="5000" b="1" dirty="0" smtClean="0">
                <a:solidFill>
                  <a:schemeClr val="tx1"/>
                </a:solidFill>
                <a:latin typeface="微软雅黑" panose="020B0503020204020204" pitchFamily="34" charset="-122"/>
                <a:ea typeface="微软雅黑" panose="020B0503020204020204" pitchFamily="34" charset="-122"/>
              </a:rPr>
              <a:t>,</a:t>
            </a:r>
            <a:r>
              <a:rPr lang="en-US" altLang="zh-CN" sz="5000" dirty="0" smtClean="0">
                <a:solidFill>
                  <a:schemeClr val="tx1"/>
                </a:solidFill>
                <a:latin typeface="微软雅黑" panose="020B0503020204020204" pitchFamily="34" charset="-122"/>
                <a:ea typeface="微软雅黑" panose="020B0503020204020204" pitchFamily="34" charset="-122"/>
              </a:rPr>
              <a:t>  he  </a:t>
            </a:r>
            <a:r>
              <a:rPr lang="en-US" altLang="zh-CN" sz="5000" dirty="0">
                <a:solidFill>
                  <a:schemeClr val="tx1"/>
                </a:solidFill>
                <a:latin typeface="微软雅黑" panose="020B0503020204020204" pitchFamily="34" charset="-122"/>
                <a:ea typeface="微软雅黑" panose="020B0503020204020204" pitchFamily="34" charset="-122"/>
              </a:rPr>
              <a:t>looked </a:t>
            </a:r>
            <a:r>
              <a:rPr lang="en-US" altLang="zh-CN" sz="5000" dirty="0" smtClean="0">
                <a:solidFill>
                  <a:schemeClr val="tx1"/>
                </a:solidFill>
                <a:latin typeface="微软雅黑" panose="020B0503020204020204" pitchFamily="34" charset="-122"/>
                <a:ea typeface="微软雅黑" panose="020B0503020204020204" pitchFamily="34" charset="-122"/>
              </a:rPr>
              <a:t> up  and admitted  </a:t>
            </a:r>
            <a:r>
              <a:rPr lang="en-US" altLang="zh-CN" sz="5000" dirty="0">
                <a:solidFill>
                  <a:schemeClr val="tx1"/>
                </a:solidFill>
                <a:latin typeface="微软雅黑" panose="020B0503020204020204" pitchFamily="34" charset="-122"/>
                <a:ea typeface="微软雅黑" panose="020B0503020204020204" pitchFamily="34" charset="-122"/>
              </a:rPr>
              <a:t>that </a:t>
            </a:r>
            <a:r>
              <a:rPr lang="en-US" altLang="zh-CN" sz="5000" dirty="0" smtClean="0">
                <a:solidFill>
                  <a:schemeClr val="tx1"/>
                </a:solidFill>
                <a:latin typeface="微软雅黑" panose="020B0503020204020204" pitchFamily="34" charset="-122"/>
                <a:ea typeface="微软雅黑" panose="020B0503020204020204" pitchFamily="34" charset="-122"/>
              </a:rPr>
              <a:t> it  was  not  the  cat  but he that had  broken </a:t>
            </a:r>
            <a:r>
              <a:rPr lang="en-US" altLang="zh-CN" sz="5000" dirty="0">
                <a:solidFill>
                  <a:schemeClr val="tx1"/>
                </a:solidFill>
                <a:latin typeface="微软雅黑" panose="020B0503020204020204" pitchFamily="34" charset="-122"/>
                <a:ea typeface="微软雅黑" panose="020B0503020204020204" pitchFamily="34" charset="-122"/>
              </a:rPr>
              <a:t>the vase accidentally. “</a:t>
            </a:r>
            <a:r>
              <a:rPr lang="en-US" altLang="zh-CN" sz="5000" dirty="0" smtClean="0">
                <a:solidFill>
                  <a:schemeClr val="tx1"/>
                </a:solidFill>
                <a:latin typeface="微软雅黑" panose="020B0503020204020204" pitchFamily="34" charset="-122"/>
                <a:ea typeface="微软雅黑" panose="020B0503020204020204" pitchFamily="34" charset="-122"/>
              </a:rPr>
              <a:t>I'm  sorry  </a:t>
            </a:r>
            <a:r>
              <a:rPr lang="en-US" altLang="zh-CN" sz="5000" dirty="0">
                <a:solidFill>
                  <a:schemeClr val="tx1"/>
                </a:solidFill>
                <a:latin typeface="微软雅黑" panose="020B0503020204020204" pitchFamily="34" charset="-122"/>
                <a:ea typeface="微软雅黑" panose="020B0503020204020204" pitchFamily="34" charset="-122"/>
              </a:rPr>
              <a:t>I </a:t>
            </a:r>
            <a:r>
              <a:rPr lang="en-US" altLang="zh-CN" sz="5000" dirty="0" smtClean="0">
                <a:solidFill>
                  <a:schemeClr val="tx1"/>
                </a:solidFill>
                <a:latin typeface="微软雅黑" panose="020B0503020204020204" pitchFamily="34" charset="-122"/>
                <a:ea typeface="微软雅黑" panose="020B0503020204020204" pitchFamily="34" charset="-122"/>
              </a:rPr>
              <a:t> lied  to  you</a:t>
            </a:r>
            <a:r>
              <a:rPr lang="en-US" altLang="zh-CN" sz="5000" dirty="0">
                <a:solidFill>
                  <a:schemeClr val="tx1"/>
                </a:solidFill>
                <a:latin typeface="微软雅黑" panose="020B0503020204020204" pitchFamily="34" charset="-122"/>
                <a:ea typeface="微软雅黑" panose="020B0503020204020204" pitchFamily="34" charset="-122"/>
              </a:rPr>
              <a:t>, mum. </a:t>
            </a:r>
            <a:r>
              <a:rPr lang="en-US" altLang="zh-CN" sz="5000" dirty="0" smtClean="0">
                <a:solidFill>
                  <a:schemeClr val="tx1"/>
                </a:solidFill>
                <a:latin typeface="微软雅黑" panose="020B0503020204020204" pitchFamily="34" charset="-122"/>
                <a:ea typeface="微软雅黑" panose="020B0503020204020204" pitchFamily="34" charset="-122"/>
              </a:rPr>
              <a:t> Please  take  back  </a:t>
            </a:r>
            <a:r>
              <a:rPr lang="en-US" altLang="zh-CN" sz="5000" dirty="0">
                <a:solidFill>
                  <a:schemeClr val="tx1"/>
                </a:solidFill>
                <a:latin typeface="微软雅黑" panose="020B0503020204020204" pitchFamily="34" charset="-122"/>
                <a:ea typeface="微软雅黑" panose="020B0503020204020204" pitchFamily="34" charset="-122"/>
              </a:rPr>
              <a:t>the chocolates.” Feeling so ashamed, Ben opened his palm wide, ready to return the chocolates. </a:t>
            </a:r>
            <a:r>
              <a:rPr lang="en-US" altLang="zh-CN" sz="5000" b="1" dirty="0">
                <a:solidFill>
                  <a:schemeClr val="tx1"/>
                </a:solidFill>
                <a:latin typeface="微软雅黑" panose="020B0503020204020204" pitchFamily="34" charset="-122"/>
                <a:ea typeface="微软雅黑" panose="020B0503020204020204" pitchFamily="34" charset="-122"/>
              </a:rPr>
              <a:t>To his surprise, however, his mother placed the whole box of chocolates in his hand, smiling, “Honesty deserves the best reward, my dear.”</a:t>
            </a:r>
            <a:endParaRPr lang="en-US" altLang="zh-CN" sz="5000" b="1" dirty="0">
              <a:solidFill>
                <a:schemeClr val="tx1"/>
              </a:solidFill>
              <a:latin typeface="微软雅黑" panose="020B0503020204020204" pitchFamily="34" charset="-122"/>
              <a:ea typeface="微软雅黑" panose="020B0503020204020204" pitchFamily="34" charset="-122"/>
            </a:endParaRPr>
          </a:p>
          <a:p>
            <a:pPr indent="457200">
              <a:lnSpc>
                <a:spcPct val="120000"/>
              </a:lnSpc>
            </a:pPr>
            <a:r>
              <a:rPr lang="en-US" altLang="zh-CN" sz="5000" dirty="0">
                <a:solidFill>
                  <a:schemeClr val="tx1"/>
                </a:solidFill>
                <a:latin typeface="微软雅黑" panose="020B0503020204020204" pitchFamily="34" charset="-122"/>
                <a:ea typeface="微软雅黑" panose="020B0503020204020204" pitchFamily="34" charset="-122"/>
              </a:rPr>
              <a:t>现在手里拿着一些巧克力，这个男孩的坏态度消失了。他的手掌和前额都在出汗，紧张的情绪在他的内心膨胀起来。似乎过了很长一段时间后，他抬起头来，承认不是猫，而是他不小心打碎了花瓶。“对不起，我骗了你，妈妈。请拿回巧克力。”Ben感到非常羞愧，他张开手掌，准备归还巧克力。然而，令他吃惊的是，他的母亲把整盒巧克力放在他手里，微笑着说:“诚实应该得到最好的回报,亲爱的。”</a:t>
            </a:r>
            <a:endParaRPr lang="en-US" altLang="zh-CN" sz="5000" dirty="0">
              <a:solidFill>
                <a:schemeClr val="tx1"/>
              </a:solidFill>
              <a:latin typeface="微软雅黑" panose="020B0503020204020204" pitchFamily="34" charset="-122"/>
              <a:ea typeface="微软雅黑" panose="020B0503020204020204" pitchFamily="34" charset="-122"/>
            </a:endParaRPr>
          </a:p>
          <a:p>
            <a:pPr indent="457200">
              <a:lnSpc>
                <a:spcPct val="150000"/>
              </a:lnSpc>
            </a:pPr>
            <a:endParaRPr lang="en-US" altLang="zh-CN" sz="5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3">
                                            <p:txEl>
                                              <p:pRg st="0" end="0"/>
                                            </p:txEl>
                                          </p:spTgt>
                                        </p:tgtEl>
                                      </p:cBhvr>
                                    </p:animEffect>
                                    <p:set>
                                      <p:cBhvr>
                                        <p:cTn id="7" dur="1" fill="hold">
                                          <p:stCondLst>
                                            <p:cond delay="499"/>
                                          </p:stCondLst>
                                        </p:cTn>
                                        <p:tgtEl>
                                          <p:spTgt spid="1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503988" y="396552"/>
            <a:ext cx="21367187" cy="5863144"/>
          </a:xfrm>
          <a:prstGeom prst="rect">
            <a:avLst/>
          </a:prstGeom>
        </p:spPr>
        <p:txBody>
          <a:bodyPr wrap="square">
            <a:spAutoFit/>
          </a:bodyPr>
          <a:lstStyle/>
          <a:p>
            <a:pPr>
              <a:lnSpc>
                <a:spcPct val="150000"/>
              </a:lnSpc>
            </a:pPr>
            <a:r>
              <a:rPr lang="zh-CN" altLang="en-US" sz="5000" b="1" dirty="0" smtClean="0">
                <a:solidFill>
                  <a:srgbClr val="9D234F"/>
                </a:solidFill>
                <a:latin typeface="微软雅黑" panose="020B0503020204020204" pitchFamily="34" charset="-122"/>
                <a:ea typeface="微软雅黑" panose="020B0503020204020204" pitchFamily="34" charset="-122"/>
              </a:rPr>
              <a:t>【辨风格】</a:t>
            </a:r>
            <a:endParaRPr lang="en-US" altLang="zh-CN" sz="5000" b="1" dirty="0">
              <a:solidFill>
                <a:srgbClr val="9D234F"/>
              </a:solidFill>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rPr>
              <a:t>    本文</a:t>
            </a:r>
            <a:r>
              <a:rPr lang="zh-CN" altLang="en-US" sz="5000" dirty="0">
                <a:latin typeface="微软雅黑" panose="020B0503020204020204" pitchFamily="34" charset="-122"/>
                <a:ea typeface="微软雅黑" panose="020B0503020204020204" pitchFamily="34" charset="-122"/>
              </a:rPr>
              <a:t>是一篇记叙文。文章以人物为线索展开</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讲述了</a:t>
            </a:r>
            <a:r>
              <a:rPr lang="en-US" altLang="zh-CN" sz="5000" dirty="0">
                <a:latin typeface="微软雅黑" panose="020B0503020204020204" pitchFamily="34" charset="-122"/>
                <a:ea typeface="微软雅黑" panose="020B0503020204020204" pitchFamily="34" charset="-122"/>
              </a:rPr>
              <a:t>Ben</a:t>
            </a:r>
            <a:r>
              <a:rPr lang="zh-CN" altLang="en-US" sz="5000" dirty="0">
                <a:latin typeface="微软雅黑" panose="020B0503020204020204" pitchFamily="34" charset="-122"/>
                <a:ea typeface="微软雅黑" panose="020B0503020204020204" pitchFamily="34" charset="-122"/>
              </a:rPr>
              <a:t>不小心打碎花瓶</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并对妈妈撒谎说是猫打碎的</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妈妈并没有责备他</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而是拿出巧克力引导他做一个诚实的人</a:t>
            </a:r>
            <a:r>
              <a:rPr lang="en-US" altLang="zh-CN" sz="5000" dirty="0">
                <a:latin typeface="微软雅黑" panose="020B0503020204020204" pitchFamily="34" charset="-122"/>
                <a:ea typeface="微软雅黑" panose="020B0503020204020204" pitchFamily="34" charset="-122"/>
              </a:rPr>
              <a:t>,Ben</a:t>
            </a:r>
            <a:r>
              <a:rPr lang="zh-CN" altLang="en-US" sz="5000" dirty="0">
                <a:latin typeface="微软雅黑" panose="020B0503020204020204" pitchFamily="34" charset="-122"/>
                <a:ea typeface="微软雅黑" panose="020B0503020204020204" pitchFamily="34" charset="-122"/>
              </a:rPr>
              <a:t>最后说出了真相</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得到了妈妈的奖励。文章是按照事件发展的顺序展开的</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对主要人物的动作、神态和心理活动进行了形象的描述</a:t>
            </a:r>
            <a:r>
              <a:rPr lang="zh-CN" altLang="en-US" sz="5000" dirty="0" smtClean="0">
                <a:latin typeface="微软雅黑" panose="020B0503020204020204" pitchFamily="34" charset="-122"/>
                <a:ea typeface="微软雅黑" panose="020B0503020204020204" pitchFamily="34" charset="-122"/>
              </a:rPr>
              <a:t>。</a:t>
            </a:r>
            <a:endParaRPr lang="zh-CN" altLang="en-US"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371475" y="260350"/>
            <a:ext cx="22292310" cy="11633200"/>
          </a:xfrm>
          <a:prstGeom prst="rect">
            <a:avLst/>
          </a:prstGeom>
        </p:spPr>
        <p:txBody>
          <a:bodyPr wrap="square">
            <a:spAutoFit/>
          </a:bodyPr>
          <a:lstStyle/>
          <a:p>
            <a:pPr indent="457200">
              <a:lnSpc>
                <a:spcPct val="150000"/>
              </a:lnSpc>
            </a:pPr>
            <a:r>
              <a:rPr lang="en-US" altLang="zh-CN" sz="5000" dirty="0">
                <a:latin typeface="微软雅黑" panose="020B0503020204020204" pitchFamily="34" charset="-122"/>
                <a:ea typeface="微软雅黑" panose="020B0503020204020204" pitchFamily="34" charset="-122"/>
                <a:sym typeface="+mn-ea"/>
              </a:rPr>
              <a:t>1.</a:t>
            </a:r>
            <a:r>
              <a:rPr lang="zh-CN" altLang="en-US" sz="5000" dirty="0">
                <a:latin typeface="微软雅黑" panose="020B0503020204020204" pitchFamily="34" charset="-122"/>
                <a:ea typeface="微软雅黑" panose="020B0503020204020204" pitchFamily="34" charset="-122"/>
                <a:sym typeface="+mn-ea"/>
              </a:rPr>
              <a:t>为了掩盖他的莽撞行为</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这个受惊的男孩儿匆忙用胶水把碎片粘在一起</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并且把花瓶放回到原来的位置</a:t>
            </a:r>
            <a:r>
              <a:rPr lang="zh-CN" altLang="en-US" sz="5000" dirty="0" smtClean="0">
                <a:latin typeface="微软雅黑" panose="020B0503020204020204" pitchFamily="34" charset="-122"/>
                <a:ea typeface="微软雅黑" panose="020B0503020204020204" pitchFamily="34" charset="-122"/>
                <a:sym typeface="+mn-ea"/>
              </a:rPr>
              <a:t>。 </a:t>
            </a:r>
            <a:r>
              <a:rPr lang="zh-CN" altLang="en-US" sz="5000" b="1" dirty="0" smtClean="0">
                <a:solidFill>
                  <a:srgbClr val="0070C0"/>
                </a:solidFill>
                <a:latin typeface="微软雅黑" panose="020B0503020204020204" pitchFamily="34" charset="-122"/>
                <a:ea typeface="微软雅黑" panose="020B0503020204020204" pitchFamily="34" charset="-122"/>
                <a:sym typeface="+mn-ea"/>
              </a:rPr>
              <a:t>（动作</a:t>
            </a:r>
            <a:r>
              <a:rPr lang="zh-CN" altLang="en-US" sz="5000" b="1" dirty="0">
                <a:solidFill>
                  <a:srgbClr val="0070C0"/>
                </a:solidFill>
                <a:latin typeface="微软雅黑" panose="020B0503020204020204" pitchFamily="34" charset="-122"/>
                <a:ea typeface="微软雅黑" panose="020B0503020204020204" pitchFamily="34" charset="-122"/>
                <a:sym typeface="+mn-ea"/>
              </a:rPr>
              <a:t>描写）</a:t>
            </a:r>
            <a:endParaRPr lang="zh-CN" altLang="en-US" sz="5000" b="1" dirty="0" smtClean="0">
              <a:solidFill>
                <a:srgbClr val="0070C0"/>
              </a:solidFill>
              <a:latin typeface="微软雅黑" panose="020B0503020204020204" pitchFamily="34" charset="-122"/>
              <a:ea typeface="微软雅黑" panose="020B0503020204020204" pitchFamily="34" charset="-122"/>
              <a:sym typeface="+mn-ea"/>
            </a:endParaRPr>
          </a:p>
          <a:p>
            <a:pPr indent="457200">
              <a:lnSpc>
                <a:spcPct val="150000"/>
              </a:lnSpc>
            </a:pPr>
            <a:r>
              <a:rPr lang="en-US" altLang="zh-CN" sz="5000" dirty="0">
                <a:latin typeface="微软雅黑" panose="020B0503020204020204" pitchFamily="34" charset="-122"/>
                <a:ea typeface="微软雅黑" panose="020B0503020204020204" pitchFamily="34" charset="-122"/>
              </a:rPr>
              <a:t>To </a:t>
            </a:r>
            <a:r>
              <a:rPr lang="en-US" altLang="zh-CN" sz="5000" b="1" dirty="0">
                <a:latin typeface="微软雅黑" panose="020B0503020204020204" pitchFamily="34" charset="-122"/>
                <a:ea typeface="微软雅黑" panose="020B0503020204020204" pitchFamily="34" charset="-122"/>
              </a:rPr>
              <a:t>cover</a:t>
            </a:r>
            <a:r>
              <a:rPr lang="en-US" altLang="zh-CN" sz="5000" dirty="0">
                <a:latin typeface="微软雅黑" panose="020B0503020204020204" pitchFamily="34" charset="-122"/>
                <a:ea typeface="微软雅黑" panose="020B0503020204020204" pitchFamily="34" charset="-122"/>
              </a:rPr>
              <a:t> his terrible action, the terrified boy </a:t>
            </a:r>
            <a:r>
              <a:rPr lang="en-US" altLang="zh-CN" sz="5000" b="1" dirty="0">
                <a:latin typeface="微软雅黑" panose="020B0503020204020204" pitchFamily="34" charset="-122"/>
                <a:ea typeface="微软雅黑" panose="020B0503020204020204" pitchFamily="34" charset="-122"/>
              </a:rPr>
              <a:t>glued</a:t>
            </a:r>
            <a:r>
              <a:rPr lang="en-US" altLang="zh-CN" sz="5000" dirty="0">
                <a:latin typeface="微软雅黑" panose="020B0503020204020204" pitchFamily="34" charset="-122"/>
                <a:ea typeface="微软雅黑" panose="020B0503020204020204" pitchFamily="34" charset="-122"/>
              </a:rPr>
              <a:t> the pieces together hastily and </a:t>
            </a:r>
            <a:r>
              <a:rPr lang="en-US" altLang="zh-CN" sz="5000" b="1" dirty="0">
                <a:latin typeface="微软雅黑" panose="020B0503020204020204" pitchFamily="34" charset="-122"/>
                <a:ea typeface="微软雅黑" panose="020B0503020204020204" pitchFamily="34" charset="-122"/>
              </a:rPr>
              <a:t>put</a:t>
            </a:r>
            <a:r>
              <a:rPr lang="en-US" altLang="zh-CN" sz="5000" dirty="0">
                <a:latin typeface="微软雅黑" panose="020B0503020204020204" pitchFamily="34" charset="-122"/>
                <a:ea typeface="微软雅黑" panose="020B0503020204020204" pitchFamily="34" charset="-122"/>
              </a:rPr>
              <a:t> the vase back to its place. </a:t>
            </a:r>
            <a:endParaRPr lang="en-US" altLang="zh-CN" sz="5000" dirty="0">
              <a:latin typeface="微软雅黑" panose="020B0503020204020204" pitchFamily="34" charset="-122"/>
              <a:ea typeface="微软雅黑" panose="020B0503020204020204" pitchFamily="34" charset="-122"/>
            </a:endParaRPr>
          </a:p>
          <a:p>
            <a:pPr indent="457200">
              <a:lnSpc>
                <a:spcPct val="150000"/>
              </a:lnSpc>
            </a:pPr>
            <a:endParaRPr lang="en-US" altLang="zh-CN" sz="5000" dirty="0">
              <a:latin typeface="微软雅黑" panose="020B0503020204020204" pitchFamily="34" charset="-122"/>
              <a:ea typeface="微软雅黑" panose="020B0503020204020204" pitchFamily="34" charset="-122"/>
            </a:endParaRPr>
          </a:p>
          <a:p>
            <a:pPr indent="457200">
              <a:lnSpc>
                <a:spcPct val="150000"/>
              </a:lnSpc>
            </a:pPr>
            <a:r>
              <a:rPr lang="en-US" altLang="zh-CN" sz="5000" dirty="0" smtClean="0">
                <a:latin typeface="微软雅黑" panose="020B0503020204020204" pitchFamily="34" charset="-122"/>
                <a:ea typeface="微软雅黑" panose="020B0503020204020204" pitchFamily="34" charset="-122"/>
                <a:sym typeface="+mn-ea"/>
              </a:rPr>
              <a:t>2. </a:t>
            </a:r>
            <a:r>
              <a:rPr lang="en-US" altLang="zh-CN" sz="5000" dirty="0">
                <a:latin typeface="微软雅黑" panose="020B0503020204020204" pitchFamily="34" charset="-122"/>
                <a:ea typeface="微软雅黑" panose="020B0503020204020204" pitchFamily="34" charset="-122"/>
                <a:sym typeface="+mn-ea"/>
              </a:rPr>
              <a:t> </a:t>
            </a:r>
            <a:r>
              <a:rPr lang="en-US" altLang="zh-CN" sz="5000" dirty="0">
                <a:latin typeface="微软雅黑" panose="020B0503020204020204" pitchFamily="34" charset="-122"/>
                <a:ea typeface="微软雅黑" panose="020B0503020204020204" pitchFamily="34" charset="-122"/>
                <a:sym typeface="+mn-ea"/>
              </a:rPr>
              <a:t> </a:t>
            </a:r>
            <a:r>
              <a:rPr lang="zh-CN" altLang="en-US" sz="5000" dirty="0">
                <a:latin typeface="微软雅黑" panose="020B0503020204020204" pitchFamily="34" charset="-122"/>
                <a:ea typeface="微软雅黑" panose="020B0503020204020204" pitchFamily="34" charset="-122"/>
                <a:sym typeface="+mn-ea"/>
              </a:rPr>
              <a:t>然而</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面对儿子紧张的眼神和家里其他成员怀疑的表情</a:t>
            </a:r>
            <a:r>
              <a:rPr lang="en-US" altLang="zh-CN" sz="5000" dirty="0">
                <a:latin typeface="微软雅黑" panose="020B0503020204020204" pitchFamily="34" charset="-122"/>
                <a:ea typeface="微软雅黑" panose="020B0503020204020204" pitchFamily="34" charset="-122"/>
                <a:sym typeface="+mn-ea"/>
              </a:rPr>
              <a:t>,Ben</a:t>
            </a:r>
            <a:r>
              <a:rPr lang="zh-CN" altLang="en-US" sz="5000" dirty="0">
                <a:latin typeface="微软雅黑" panose="020B0503020204020204" pitchFamily="34" charset="-122"/>
                <a:ea typeface="微软雅黑" panose="020B0503020204020204" pitchFamily="34" charset="-122"/>
                <a:sym typeface="+mn-ea"/>
              </a:rPr>
              <a:t>的妈妈依旧很平静</a:t>
            </a:r>
            <a:r>
              <a:rPr lang="zh-CN" altLang="en-US" sz="5000" dirty="0" smtClean="0">
                <a:latin typeface="微软雅黑" panose="020B0503020204020204" pitchFamily="34" charset="-122"/>
                <a:ea typeface="微软雅黑" panose="020B0503020204020204" pitchFamily="34" charset="-122"/>
                <a:sym typeface="+mn-ea"/>
              </a:rPr>
              <a:t>。</a:t>
            </a:r>
            <a:r>
              <a:rPr lang="zh-CN" altLang="en-US" sz="5000" b="1" dirty="0" smtClean="0">
                <a:solidFill>
                  <a:srgbClr val="0070C0"/>
                </a:solidFill>
                <a:latin typeface="微软雅黑" panose="020B0503020204020204" pitchFamily="34" charset="-122"/>
                <a:ea typeface="微软雅黑" panose="020B0503020204020204" pitchFamily="34" charset="-122"/>
                <a:sym typeface="+mn-ea"/>
              </a:rPr>
              <a:t>（神态</a:t>
            </a:r>
            <a:r>
              <a:rPr lang="zh-CN" altLang="en-US" sz="5000" b="1" dirty="0">
                <a:solidFill>
                  <a:srgbClr val="0070C0"/>
                </a:solidFill>
                <a:latin typeface="微软雅黑" panose="020B0503020204020204" pitchFamily="34" charset="-122"/>
                <a:ea typeface="微软雅黑" panose="020B0503020204020204" pitchFamily="34" charset="-122"/>
                <a:sym typeface="+mn-ea"/>
              </a:rPr>
              <a:t>描写</a:t>
            </a:r>
            <a:r>
              <a:rPr lang="en-US" altLang="zh-CN" sz="5000" b="1" dirty="0">
                <a:solidFill>
                  <a:srgbClr val="0070C0"/>
                </a:solidFill>
                <a:latin typeface="微软雅黑" panose="020B0503020204020204" pitchFamily="34" charset="-122"/>
                <a:ea typeface="微软雅黑" panose="020B0503020204020204" pitchFamily="34" charset="-122"/>
                <a:sym typeface="+mn-ea"/>
              </a:rPr>
              <a:t>)</a:t>
            </a:r>
            <a:endParaRPr lang="en-US" altLang="zh-CN" sz="5000" b="1" dirty="0">
              <a:solidFill>
                <a:srgbClr val="0070C0"/>
              </a:solidFill>
              <a:latin typeface="微软雅黑" panose="020B0503020204020204" pitchFamily="34" charset="-122"/>
              <a:ea typeface="微软雅黑" panose="020B0503020204020204" pitchFamily="34" charset="-122"/>
            </a:endParaRPr>
          </a:p>
          <a:p>
            <a:pPr indent="457200">
              <a:lnSpc>
                <a:spcPct val="150000"/>
              </a:lnSpc>
            </a:pPr>
            <a:r>
              <a:rPr lang="en-US" altLang="zh-CN" sz="5000" dirty="0">
                <a:latin typeface="微软雅黑" panose="020B0503020204020204" pitchFamily="34" charset="-122"/>
                <a:ea typeface="微软雅黑" panose="020B0503020204020204" pitchFamily="34" charset="-122"/>
                <a:sym typeface="+mn-ea"/>
              </a:rPr>
              <a:t>However, in the face of her </a:t>
            </a:r>
            <a:r>
              <a:rPr lang="en-US" altLang="zh-CN" sz="5000" dirty="0" smtClean="0">
                <a:latin typeface="微软雅黑" panose="020B0503020204020204" pitchFamily="34" charset="-122"/>
                <a:ea typeface="微软雅黑" panose="020B0503020204020204" pitchFamily="34" charset="-122"/>
                <a:sym typeface="+mn-ea"/>
              </a:rPr>
              <a:t>son's </a:t>
            </a:r>
            <a:r>
              <a:rPr lang="en-US" altLang="zh-CN" sz="5000" b="1" dirty="0">
                <a:latin typeface="微软雅黑" panose="020B0503020204020204" pitchFamily="34" charset="-122"/>
                <a:ea typeface="微软雅黑" panose="020B0503020204020204" pitchFamily="34" charset="-122"/>
                <a:sym typeface="+mn-ea"/>
              </a:rPr>
              <a:t>nervous</a:t>
            </a:r>
            <a:r>
              <a:rPr lang="en-US" altLang="zh-CN" sz="5000" dirty="0">
                <a:latin typeface="微软雅黑" panose="020B0503020204020204" pitchFamily="34" charset="-122"/>
                <a:ea typeface="微软雅黑" panose="020B0503020204020204" pitchFamily="34" charset="-122"/>
                <a:sym typeface="+mn-ea"/>
              </a:rPr>
              <a:t> eyes and the </a:t>
            </a:r>
            <a:r>
              <a:rPr lang="en-US" altLang="zh-CN" sz="5000" b="1" dirty="0">
                <a:latin typeface="微软雅黑" panose="020B0503020204020204" pitchFamily="34" charset="-122"/>
                <a:ea typeface="微软雅黑" panose="020B0503020204020204" pitchFamily="34" charset="-122"/>
                <a:sym typeface="+mn-ea"/>
              </a:rPr>
              <a:t>suspicious</a:t>
            </a:r>
            <a:r>
              <a:rPr lang="en-US" altLang="zh-CN" sz="5000" dirty="0">
                <a:latin typeface="微软雅黑" panose="020B0503020204020204" pitchFamily="34" charset="-122"/>
                <a:ea typeface="微软雅黑" panose="020B0503020204020204" pitchFamily="34" charset="-122"/>
                <a:sym typeface="+mn-ea"/>
              </a:rPr>
              <a:t> </a:t>
            </a:r>
            <a:r>
              <a:rPr lang="en-US" altLang="zh-CN" sz="5000" dirty="0" smtClean="0">
                <a:latin typeface="微软雅黑" panose="020B0503020204020204" pitchFamily="34" charset="-122"/>
                <a:ea typeface="微软雅黑" panose="020B0503020204020204" pitchFamily="34" charset="-122"/>
                <a:sym typeface="+mn-ea"/>
              </a:rPr>
              <a:t>looks of the other family members</a:t>
            </a:r>
            <a:r>
              <a:rPr lang="en-US" altLang="zh-CN" sz="5000" dirty="0">
                <a:latin typeface="微软雅黑" panose="020B0503020204020204" pitchFamily="34" charset="-122"/>
                <a:ea typeface="微软雅黑" panose="020B0503020204020204" pitchFamily="34" charset="-122"/>
                <a:sym typeface="+mn-ea"/>
              </a:rPr>
              <a:t>, </a:t>
            </a:r>
            <a:r>
              <a:rPr lang="en-US" altLang="zh-CN" sz="5000" dirty="0" smtClean="0">
                <a:latin typeface="微软雅黑" panose="020B0503020204020204" pitchFamily="34" charset="-122"/>
                <a:ea typeface="微软雅黑" panose="020B0503020204020204" pitchFamily="34" charset="-122"/>
                <a:sym typeface="+mn-ea"/>
              </a:rPr>
              <a:t>Ben's mother </a:t>
            </a:r>
            <a:r>
              <a:rPr lang="en-US" altLang="zh-CN" sz="5000" dirty="0">
                <a:latin typeface="微软雅黑" panose="020B0503020204020204" pitchFamily="34" charset="-122"/>
                <a:ea typeface="微软雅黑" panose="020B0503020204020204" pitchFamily="34" charset="-122"/>
                <a:sym typeface="+mn-ea"/>
              </a:rPr>
              <a:t>remained </a:t>
            </a:r>
            <a:r>
              <a:rPr lang="en-US" altLang="zh-CN" sz="5000" b="1" dirty="0">
                <a:latin typeface="微软雅黑" panose="020B0503020204020204" pitchFamily="34" charset="-122"/>
                <a:ea typeface="微软雅黑" panose="020B0503020204020204" pitchFamily="34" charset="-122"/>
                <a:sym typeface="+mn-ea"/>
              </a:rPr>
              <a:t>calm</a:t>
            </a:r>
            <a:r>
              <a:rPr lang="en-US" altLang="zh-CN" sz="5000" dirty="0">
                <a:latin typeface="微软雅黑" panose="020B0503020204020204" pitchFamily="34" charset="-122"/>
                <a:ea typeface="微软雅黑" panose="020B0503020204020204" pitchFamily="34" charset="-122"/>
                <a:sym typeface="+mn-ea"/>
              </a:rPr>
              <a:t>.</a:t>
            </a:r>
            <a:endParaRPr lang="en-US" altLang="zh-CN" sz="5000" dirty="0" smtClean="0">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sym typeface="+mn-ea"/>
              </a:rPr>
              <a:t> </a:t>
            </a:r>
            <a:r>
              <a:rPr lang="zh-CN" altLang="en-US" sz="5000" dirty="0">
                <a:latin typeface="微软雅黑" panose="020B0503020204020204" pitchFamily="34" charset="-122"/>
                <a:ea typeface="微软雅黑" panose="020B0503020204020204" pitchFamily="34" charset="-122"/>
              </a:rPr>
              <a:t> </a:t>
            </a:r>
            <a:r>
              <a:rPr lang="zh-CN" altLang="en-US" sz="5000" dirty="0" smtClean="0">
                <a:latin typeface="微软雅黑" panose="020B0503020204020204" pitchFamily="34" charset="-122"/>
                <a:ea typeface="微软雅黑" panose="020B0503020204020204" pitchFamily="34" charset="-122"/>
              </a:rPr>
              <a:t> </a:t>
            </a:r>
            <a:endParaRPr lang="zh-CN" altLang="en-US"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4" end="4"/>
                                            </p:txEl>
                                          </p:spTgt>
                                        </p:tgtEl>
                                        <p:attrNameLst>
                                          <p:attrName>style.visibility</p:attrName>
                                        </p:attrNameLst>
                                      </p:cBhvr>
                                      <p:to>
                                        <p:strVal val="visible"/>
                                      </p:to>
                                    </p:set>
                                    <p:animEffect transition="in" filter="blinds(horizontal)">
                                      <p:cBhvr>
                                        <p:cTn id="12" dur="500"/>
                                        <p:tgtEl>
                                          <p:spTgt spid="13">
                                            <p:txEl>
                                              <p:pRg st="4" end="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3">
                                            <p:txEl>
                                              <p:pRg st="5" end="5"/>
                                            </p:txEl>
                                          </p:spTgt>
                                        </p:tgtEl>
                                        <p:attrNameLst>
                                          <p:attrName>style.visibility</p:attrName>
                                        </p:attrNameLst>
                                      </p:cBhvr>
                                      <p:to>
                                        <p:strVal val="visible"/>
                                      </p:to>
                                    </p:set>
                                    <p:animEffect transition="in" filter="blinds(horizontal)">
                                      <p:cBhvr>
                                        <p:cTn id="15"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371475" y="260350"/>
            <a:ext cx="22292310" cy="11633200"/>
          </a:xfrm>
          <a:prstGeom prst="rect">
            <a:avLst/>
          </a:prstGeom>
        </p:spPr>
        <p:txBody>
          <a:bodyPr wrap="square">
            <a:spAutoFit/>
          </a:bodyPr>
          <a:lstStyle/>
          <a:p>
            <a:pPr indent="457200">
              <a:lnSpc>
                <a:spcPct val="150000"/>
              </a:lnSpc>
            </a:pPr>
            <a:r>
              <a:rPr lang="zh-CN" altLang="en-US" sz="5000" dirty="0" smtClean="0">
                <a:latin typeface="微软雅黑" panose="020B0503020204020204" pitchFamily="34" charset="-122"/>
                <a:ea typeface="微软雅黑" panose="020B0503020204020204" pitchFamily="34" charset="-122"/>
                <a:sym typeface="+mn-ea"/>
              </a:rPr>
              <a:t> </a:t>
            </a:r>
            <a:r>
              <a:rPr lang="en-US" altLang="zh-CN" sz="5000" dirty="0">
                <a:latin typeface="微软雅黑" panose="020B0503020204020204" pitchFamily="34" charset="-122"/>
                <a:ea typeface="微软雅黑" panose="020B0503020204020204" pitchFamily="34" charset="-122"/>
                <a:sym typeface="+mn-ea"/>
              </a:rPr>
              <a:t>3. </a:t>
            </a:r>
            <a:r>
              <a:rPr lang="zh-CN" altLang="en-US" sz="5000" dirty="0">
                <a:latin typeface="微软雅黑" panose="020B0503020204020204" pitchFamily="34" charset="-122"/>
                <a:ea typeface="微软雅黑" panose="020B0503020204020204" pitchFamily="34" charset="-122"/>
                <a:sym typeface="+mn-ea"/>
              </a:rPr>
              <a:t>这个小男孩认为现在他将会受到惩罚了</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但是</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因为他已经撒了谎</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所以他决定无论他的妈妈多么生气</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他都会否认所有的事情直至最后。</a:t>
            </a:r>
            <a:r>
              <a:rPr lang="en-US" altLang="zh-CN" sz="5000" b="1" dirty="0">
                <a:solidFill>
                  <a:srgbClr val="0070C0"/>
                </a:solidFill>
                <a:latin typeface="微软雅黑" panose="020B0503020204020204" pitchFamily="34" charset="-122"/>
                <a:ea typeface="微软雅黑" panose="020B0503020204020204" pitchFamily="34" charset="-122"/>
                <a:sym typeface="+mn-ea"/>
              </a:rPr>
              <a:t>(</a:t>
            </a:r>
            <a:r>
              <a:rPr lang="zh-CN" altLang="en-US" sz="5000" b="1" dirty="0" smtClean="0">
                <a:solidFill>
                  <a:srgbClr val="0070C0"/>
                </a:solidFill>
                <a:latin typeface="微软雅黑" panose="020B0503020204020204" pitchFamily="34" charset="-122"/>
                <a:ea typeface="微软雅黑" panose="020B0503020204020204" pitchFamily="34" charset="-122"/>
                <a:sym typeface="+mn-ea"/>
              </a:rPr>
              <a:t>心理活动</a:t>
            </a:r>
            <a:r>
              <a:rPr lang="zh-CN" altLang="en-US" sz="5000" b="1" dirty="0">
                <a:solidFill>
                  <a:srgbClr val="0070C0"/>
                </a:solidFill>
                <a:latin typeface="微软雅黑" panose="020B0503020204020204" pitchFamily="34" charset="-122"/>
                <a:ea typeface="微软雅黑" panose="020B0503020204020204" pitchFamily="34" charset="-122"/>
                <a:sym typeface="+mn-ea"/>
              </a:rPr>
              <a:t>描写</a:t>
            </a:r>
            <a:r>
              <a:rPr lang="en-US" altLang="zh-CN" sz="5000" b="1" dirty="0">
                <a:solidFill>
                  <a:srgbClr val="0070C0"/>
                </a:solidFill>
                <a:latin typeface="微软雅黑" panose="020B0503020204020204" pitchFamily="34" charset="-122"/>
                <a:ea typeface="微软雅黑" panose="020B0503020204020204" pitchFamily="34" charset="-122"/>
                <a:sym typeface="+mn-ea"/>
              </a:rPr>
              <a:t>)</a:t>
            </a:r>
            <a:endParaRPr lang="en-US" altLang="zh-CN" sz="5000" b="1" dirty="0">
              <a:solidFill>
                <a:srgbClr val="0070C0"/>
              </a:solidFill>
              <a:latin typeface="微软雅黑" panose="020B0503020204020204" pitchFamily="34" charset="-122"/>
              <a:ea typeface="微软雅黑" panose="020B0503020204020204" pitchFamily="34" charset="-122"/>
              <a:sym typeface="+mn-ea"/>
            </a:endParaRPr>
          </a:p>
          <a:p>
            <a:pPr indent="457200">
              <a:lnSpc>
                <a:spcPct val="150000"/>
              </a:lnSpc>
            </a:pPr>
            <a:r>
              <a:rPr lang="en-US" altLang="zh-CN" sz="5000" dirty="0">
                <a:latin typeface="微软雅黑" panose="020B0503020204020204" pitchFamily="34" charset="-122"/>
                <a:ea typeface="微软雅黑" panose="020B0503020204020204" pitchFamily="34" charset="-122"/>
                <a:sym typeface="+mn-ea"/>
              </a:rPr>
              <a:t>The boy </a:t>
            </a:r>
            <a:r>
              <a:rPr lang="en-US" altLang="zh-CN" sz="5000" b="1" dirty="0">
                <a:latin typeface="微软雅黑" panose="020B0503020204020204" pitchFamily="34" charset="-122"/>
                <a:ea typeface="微软雅黑" panose="020B0503020204020204" pitchFamily="34" charset="-122"/>
                <a:sym typeface="+mn-ea"/>
              </a:rPr>
              <a:t>thought</a:t>
            </a:r>
            <a:r>
              <a:rPr lang="en-US" altLang="zh-CN" sz="5000" dirty="0">
                <a:latin typeface="微软雅黑" panose="020B0503020204020204" pitchFamily="34" charset="-122"/>
                <a:ea typeface="微软雅黑" panose="020B0503020204020204" pitchFamily="34" charset="-122"/>
                <a:sym typeface="+mn-ea"/>
              </a:rPr>
              <a:t> he would now be punished but, as he had already lied, he </a:t>
            </a:r>
            <a:r>
              <a:rPr lang="en-US" altLang="zh-CN" sz="5000" b="1" dirty="0">
                <a:latin typeface="微软雅黑" panose="020B0503020204020204" pitchFamily="34" charset="-122"/>
                <a:ea typeface="微软雅黑" panose="020B0503020204020204" pitchFamily="34" charset="-122"/>
                <a:sym typeface="+mn-ea"/>
              </a:rPr>
              <a:t>was determined to </a:t>
            </a:r>
            <a:r>
              <a:rPr lang="en-US" altLang="zh-CN" sz="5000" dirty="0">
                <a:latin typeface="微软雅黑" panose="020B0503020204020204" pitchFamily="34" charset="-122"/>
                <a:ea typeface="微软雅黑" panose="020B0503020204020204" pitchFamily="34" charset="-122"/>
                <a:sym typeface="+mn-ea"/>
              </a:rPr>
              <a:t>deny everything to the end, no matter how angry his mum became. </a:t>
            </a:r>
            <a:endParaRPr lang="en-US" altLang="zh-CN" sz="5000" dirty="0">
              <a:latin typeface="微软雅黑" panose="020B0503020204020204" pitchFamily="34" charset="-122"/>
              <a:ea typeface="微软雅黑" panose="020B0503020204020204" pitchFamily="34" charset="-122"/>
              <a:sym typeface="+mn-ea"/>
            </a:endParaRPr>
          </a:p>
          <a:p>
            <a:pPr indent="457200">
              <a:lnSpc>
                <a:spcPct val="150000"/>
              </a:lnSpc>
            </a:pPr>
            <a:endParaRPr lang="en-US" altLang="zh-CN" sz="5000" dirty="0">
              <a:latin typeface="微软雅黑" panose="020B0503020204020204" pitchFamily="34" charset="-122"/>
              <a:ea typeface="微软雅黑" panose="020B0503020204020204" pitchFamily="34" charset="-122"/>
              <a:sym typeface="+mn-ea"/>
            </a:endParaRPr>
          </a:p>
          <a:p>
            <a:pPr indent="457200">
              <a:lnSpc>
                <a:spcPct val="150000"/>
              </a:lnSpc>
            </a:pPr>
            <a:r>
              <a:rPr lang="en-US" altLang="zh-CN" sz="5000" dirty="0">
                <a:latin typeface="微软雅黑" panose="020B0503020204020204" pitchFamily="34" charset="-122"/>
                <a:ea typeface="微软雅黑" panose="020B0503020204020204" pitchFamily="34" charset="-122"/>
                <a:sym typeface="+mn-ea"/>
              </a:rPr>
              <a:t>4. </a:t>
            </a:r>
            <a:r>
              <a:rPr lang="zh-CN" altLang="en-US" sz="5000" dirty="0">
                <a:latin typeface="微软雅黑" panose="020B0503020204020204" pitchFamily="34" charset="-122"/>
                <a:ea typeface="微软雅黑" panose="020B0503020204020204" pitchFamily="34" charset="-122"/>
                <a:sym typeface="+mn-ea"/>
              </a:rPr>
              <a:t>听到妈妈真诚的赞赏</a:t>
            </a:r>
            <a:r>
              <a:rPr lang="en-US" altLang="zh-CN" sz="5000" dirty="0">
                <a:latin typeface="微软雅黑" panose="020B0503020204020204" pitchFamily="34" charset="-122"/>
                <a:ea typeface="微软雅黑" panose="020B0503020204020204" pitchFamily="34" charset="-122"/>
                <a:sym typeface="+mn-ea"/>
              </a:rPr>
              <a:t>,Ben</a:t>
            </a:r>
            <a:r>
              <a:rPr lang="zh-CN" altLang="en-US" sz="5000" dirty="0">
                <a:latin typeface="微软雅黑" panose="020B0503020204020204" pitchFamily="34" charset="-122"/>
                <a:ea typeface="微软雅黑" panose="020B0503020204020204" pitchFamily="34" charset="-122"/>
                <a:sym typeface="+mn-ea"/>
              </a:rPr>
              <a:t>脸红了</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低下头</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喃喃地说了声谢谢。</a:t>
            </a:r>
            <a:r>
              <a:rPr lang="en-US" altLang="zh-CN" sz="5000" b="1" dirty="0">
                <a:solidFill>
                  <a:srgbClr val="0070C0"/>
                </a:solidFill>
                <a:latin typeface="微软雅黑" panose="020B0503020204020204" pitchFamily="34" charset="-122"/>
                <a:ea typeface="微软雅黑" panose="020B0503020204020204" pitchFamily="34" charset="-122"/>
                <a:sym typeface="+mn-ea"/>
              </a:rPr>
              <a:t>(</a:t>
            </a:r>
            <a:r>
              <a:rPr lang="zh-CN" altLang="en-US" sz="5000" b="1" dirty="0" smtClean="0">
                <a:solidFill>
                  <a:srgbClr val="0070C0"/>
                </a:solidFill>
                <a:latin typeface="微软雅黑" panose="020B0503020204020204" pitchFamily="34" charset="-122"/>
                <a:ea typeface="微软雅黑" panose="020B0503020204020204" pitchFamily="34" charset="-122"/>
                <a:sym typeface="+mn-ea"/>
              </a:rPr>
              <a:t>动作</a:t>
            </a:r>
            <a:r>
              <a:rPr lang="zh-CN" altLang="en-US" sz="5000" b="1" dirty="0">
                <a:solidFill>
                  <a:srgbClr val="0070C0"/>
                </a:solidFill>
                <a:latin typeface="微软雅黑" panose="020B0503020204020204" pitchFamily="34" charset="-122"/>
                <a:ea typeface="微软雅黑" panose="020B0503020204020204" pitchFamily="34" charset="-122"/>
                <a:sym typeface="+mn-ea"/>
              </a:rPr>
              <a:t>描写</a:t>
            </a:r>
            <a:r>
              <a:rPr lang="en-US" altLang="zh-CN" sz="5000" b="1" dirty="0">
                <a:solidFill>
                  <a:srgbClr val="0070C0"/>
                </a:solidFill>
                <a:latin typeface="微软雅黑" panose="020B0503020204020204" pitchFamily="34" charset="-122"/>
                <a:ea typeface="微软雅黑" panose="020B0503020204020204" pitchFamily="34" charset="-122"/>
                <a:sym typeface="+mn-ea"/>
              </a:rPr>
              <a:t>)</a:t>
            </a:r>
            <a:endParaRPr lang="en-US" altLang="zh-CN" sz="5000" b="1" dirty="0">
              <a:solidFill>
                <a:srgbClr val="0070C0"/>
              </a:solidFill>
              <a:latin typeface="微软雅黑" panose="020B0503020204020204" pitchFamily="34" charset="-122"/>
              <a:ea typeface="微软雅黑" panose="020B0503020204020204" pitchFamily="34" charset="-122"/>
            </a:endParaRPr>
          </a:p>
          <a:p>
            <a:pPr indent="457200">
              <a:lnSpc>
                <a:spcPct val="150000"/>
              </a:lnSpc>
            </a:pPr>
            <a:r>
              <a:rPr lang="en-US" altLang="zh-CN" sz="5000" dirty="0">
                <a:latin typeface="微软雅黑" panose="020B0503020204020204" pitchFamily="34" charset="-122"/>
                <a:ea typeface="微软雅黑" panose="020B0503020204020204" pitchFamily="34" charset="-122"/>
                <a:sym typeface="+mn-ea"/>
              </a:rPr>
              <a:t> </a:t>
            </a:r>
            <a:r>
              <a:rPr lang="en-US" altLang="zh-CN" sz="5000" b="1" dirty="0">
                <a:latin typeface="微软雅黑" panose="020B0503020204020204" pitchFamily="34" charset="-122"/>
                <a:ea typeface="微软雅黑" panose="020B0503020204020204" pitchFamily="34" charset="-122"/>
                <a:sym typeface="+mn-ea"/>
              </a:rPr>
              <a:t>Hearing</a:t>
            </a:r>
            <a:r>
              <a:rPr lang="en-US" altLang="zh-CN" sz="5000" dirty="0">
                <a:latin typeface="微软雅黑" panose="020B0503020204020204" pitchFamily="34" charset="-122"/>
                <a:ea typeface="微软雅黑" panose="020B0503020204020204" pitchFamily="34" charset="-122"/>
                <a:sym typeface="+mn-ea"/>
              </a:rPr>
              <a:t> her sincere appreciation, Ben </a:t>
            </a:r>
            <a:r>
              <a:rPr lang="en-US" altLang="zh-CN" sz="5000" b="1" dirty="0">
                <a:latin typeface="微软雅黑" panose="020B0503020204020204" pitchFamily="34" charset="-122"/>
                <a:ea typeface="微软雅黑" panose="020B0503020204020204" pitchFamily="34" charset="-122"/>
                <a:sym typeface="+mn-ea"/>
              </a:rPr>
              <a:t>flushed</a:t>
            </a:r>
            <a:r>
              <a:rPr lang="en-US" altLang="zh-CN" sz="5000" dirty="0">
                <a:latin typeface="微软雅黑" panose="020B0503020204020204" pitchFamily="34" charset="-122"/>
                <a:ea typeface="微软雅黑" panose="020B0503020204020204" pitchFamily="34" charset="-122"/>
                <a:sym typeface="+mn-ea"/>
              </a:rPr>
              <a:t>, </a:t>
            </a:r>
            <a:r>
              <a:rPr lang="en-US" altLang="zh-CN" sz="5000" b="1" dirty="0">
                <a:latin typeface="微软雅黑" panose="020B0503020204020204" pitchFamily="34" charset="-122"/>
                <a:ea typeface="微软雅黑" panose="020B0503020204020204" pitchFamily="34" charset="-122"/>
                <a:sym typeface="+mn-ea"/>
              </a:rPr>
              <a:t>lowered</a:t>
            </a:r>
            <a:r>
              <a:rPr lang="en-US" altLang="zh-CN" sz="5000" dirty="0">
                <a:latin typeface="微软雅黑" panose="020B0503020204020204" pitchFamily="34" charset="-122"/>
                <a:ea typeface="微软雅黑" panose="020B0503020204020204" pitchFamily="34" charset="-122"/>
                <a:sym typeface="+mn-ea"/>
              </a:rPr>
              <a:t> his head and </a:t>
            </a:r>
            <a:r>
              <a:rPr lang="en-US" altLang="zh-CN" sz="5000" b="1" dirty="0">
                <a:latin typeface="微软雅黑" panose="020B0503020204020204" pitchFamily="34" charset="-122"/>
                <a:ea typeface="微软雅黑" panose="020B0503020204020204" pitchFamily="34" charset="-122"/>
                <a:sym typeface="+mn-ea"/>
              </a:rPr>
              <a:t>muttered</a:t>
            </a:r>
            <a:r>
              <a:rPr lang="en-US" altLang="zh-CN" sz="5000" dirty="0">
                <a:latin typeface="微软雅黑" panose="020B0503020204020204" pitchFamily="34" charset="-122"/>
                <a:ea typeface="微软雅黑" panose="020B0503020204020204" pitchFamily="34" charset="-122"/>
                <a:sym typeface="+mn-ea"/>
              </a:rPr>
              <a:t> a thank you. </a:t>
            </a:r>
            <a:endParaRPr lang="en-US" altLang="zh-CN" sz="5000" dirty="0" smtClean="0">
              <a:latin typeface="微软雅黑" panose="020B0503020204020204" pitchFamily="34" charset="-122"/>
              <a:ea typeface="微软雅黑" panose="020B0503020204020204" pitchFamily="34" charset="-122"/>
            </a:endParaRPr>
          </a:p>
          <a:p>
            <a:pPr indent="457200">
              <a:lnSpc>
                <a:spcPct val="150000"/>
              </a:lnSpc>
            </a:pPr>
            <a:r>
              <a:rPr lang="zh-CN" altLang="en-US" sz="5000" dirty="0">
                <a:latin typeface="微软雅黑" panose="020B0503020204020204" pitchFamily="34" charset="-122"/>
                <a:ea typeface="微软雅黑" panose="020B0503020204020204" pitchFamily="34" charset="-122"/>
              </a:rPr>
              <a:t> </a:t>
            </a:r>
            <a:r>
              <a:rPr lang="zh-CN" altLang="en-US" sz="5000" dirty="0" smtClean="0">
                <a:latin typeface="微软雅黑" panose="020B0503020204020204" pitchFamily="34" charset="-122"/>
                <a:ea typeface="微软雅黑" panose="020B0503020204020204" pitchFamily="34" charset="-122"/>
              </a:rPr>
              <a:t> </a:t>
            </a:r>
            <a:endParaRPr lang="zh-CN" altLang="en-US"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4" end="4"/>
                                            </p:txEl>
                                          </p:spTgt>
                                        </p:tgtEl>
                                        <p:attrNameLst>
                                          <p:attrName>style.visibility</p:attrName>
                                        </p:attrNameLst>
                                      </p:cBhvr>
                                      <p:to>
                                        <p:strVal val="visible"/>
                                      </p:to>
                                    </p:set>
                                    <p:animEffect transition="in" filter="blinds(horizontal)">
                                      <p:cBhvr>
                                        <p:cTn id="12"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245745" y="274955"/>
            <a:ext cx="23086060" cy="11633200"/>
          </a:xfrm>
          <a:prstGeom prst="rect">
            <a:avLst/>
          </a:prstGeom>
        </p:spPr>
        <p:txBody>
          <a:bodyPr wrap="square">
            <a:spAutoFit/>
          </a:bodyPr>
          <a:lstStyle/>
          <a:p>
            <a:pPr indent="457200">
              <a:lnSpc>
                <a:spcPct val="150000"/>
              </a:lnSpc>
            </a:pPr>
            <a:r>
              <a:rPr lang="en-US" altLang="zh-CN" sz="5000" dirty="0" smtClean="0">
                <a:latin typeface="微软雅黑" panose="020B0503020204020204" pitchFamily="34" charset="-122"/>
                <a:ea typeface="微软雅黑" panose="020B0503020204020204" pitchFamily="34" charset="-122"/>
              </a:rPr>
              <a:t>5. </a:t>
            </a:r>
            <a:r>
              <a:rPr lang="zh-CN" altLang="en-US" sz="5000" dirty="0" smtClean="0">
                <a:latin typeface="微软雅黑" panose="020B0503020204020204" pitchFamily="34" charset="-122"/>
                <a:ea typeface="微软雅黑" panose="020B0503020204020204" pitchFamily="34" charset="-122"/>
              </a:rPr>
              <a:t> </a:t>
            </a:r>
            <a:r>
              <a:rPr lang="zh-CN" altLang="en-US" sz="5000" dirty="0" smtClean="0">
                <a:latin typeface="微软雅黑" panose="020B0503020204020204" pitchFamily="34" charset="-122"/>
                <a:ea typeface="微软雅黑" panose="020B0503020204020204" pitchFamily="34" charset="-122"/>
                <a:sym typeface="+mn-ea"/>
              </a:rPr>
              <a:t>他</a:t>
            </a:r>
            <a:r>
              <a:rPr lang="zh-CN" altLang="en-US" sz="5000" dirty="0">
                <a:latin typeface="微软雅黑" panose="020B0503020204020204" pitchFamily="34" charset="-122"/>
                <a:ea typeface="微软雅黑" panose="020B0503020204020204" pitchFamily="34" charset="-122"/>
                <a:sym typeface="+mn-ea"/>
              </a:rPr>
              <a:t>的手掌和前额都在冒汗</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内心十分紧张。</a:t>
            </a:r>
            <a:r>
              <a:rPr lang="en-US" altLang="zh-CN" sz="5000" b="1" dirty="0">
                <a:solidFill>
                  <a:srgbClr val="0070C0"/>
                </a:solidFill>
                <a:latin typeface="微软雅黑" panose="020B0503020204020204" pitchFamily="34" charset="-122"/>
                <a:ea typeface="微软雅黑" panose="020B0503020204020204" pitchFamily="34" charset="-122"/>
                <a:sym typeface="+mn-ea"/>
              </a:rPr>
              <a:t>(</a:t>
            </a:r>
            <a:r>
              <a:rPr lang="zh-CN" altLang="en-US" sz="5000" b="1" dirty="0" smtClean="0">
                <a:solidFill>
                  <a:srgbClr val="0070C0"/>
                </a:solidFill>
                <a:latin typeface="微软雅黑" panose="020B0503020204020204" pitchFamily="34" charset="-122"/>
                <a:ea typeface="微软雅黑" panose="020B0503020204020204" pitchFamily="34" charset="-122"/>
                <a:sym typeface="+mn-ea"/>
              </a:rPr>
              <a:t>神态</a:t>
            </a:r>
            <a:r>
              <a:rPr lang="zh-CN" altLang="en-US" sz="5000" b="1" dirty="0">
                <a:solidFill>
                  <a:srgbClr val="0070C0"/>
                </a:solidFill>
                <a:latin typeface="微软雅黑" panose="020B0503020204020204" pitchFamily="34" charset="-122"/>
                <a:ea typeface="微软雅黑" panose="020B0503020204020204" pitchFamily="34" charset="-122"/>
                <a:sym typeface="+mn-ea"/>
              </a:rPr>
              <a:t>描写</a:t>
            </a:r>
            <a:r>
              <a:rPr lang="en-US" altLang="zh-CN" sz="5000" b="1" dirty="0">
                <a:solidFill>
                  <a:srgbClr val="0070C0"/>
                </a:solidFill>
                <a:latin typeface="微软雅黑" panose="020B0503020204020204" pitchFamily="34" charset="-122"/>
                <a:ea typeface="微软雅黑" panose="020B0503020204020204" pitchFamily="34" charset="-122"/>
                <a:sym typeface="+mn-ea"/>
              </a:rPr>
              <a:t>)</a:t>
            </a:r>
            <a:endParaRPr lang="zh-CN" altLang="en-US" sz="5000" dirty="0">
              <a:latin typeface="微软雅黑" panose="020B0503020204020204" pitchFamily="34" charset="-122"/>
              <a:ea typeface="微软雅黑" panose="020B0503020204020204" pitchFamily="34" charset="-122"/>
              <a:sym typeface="+mn-ea"/>
            </a:endParaRPr>
          </a:p>
          <a:p>
            <a:pPr indent="457200">
              <a:lnSpc>
                <a:spcPct val="150000"/>
              </a:lnSpc>
            </a:pPr>
            <a:r>
              <a:rPr lang="en-US" altLang="zh-CN" sz="5000" dirty="0">
                <a:latin typeface="微软雅黑" panose="020B0503020204020204" pitchFamily="34" charset="-122"/>
                <a:ea typeface="微软雅黑" panose="020B0503020204020204" pitchFamily="34" charset="-122"/>
              </a:rPr>
              <a:t>His </a:t>
            </a:r>
            <a:r>
              <a:rPr lang="en-US" altLang="zh-CN" sz="5000" dirty="0" smtClean="0">
                <a:latin typeface="微软雅黑" panose="020B0503020204020204" pitchFamily="34" charset="-122"/>
                <a:ea typeface="微软雅黑" panose="020B0503020204020204" pitchFamily="34" charset="-122"/>
              </a:rPr>
              <a:t> palm  and  forehead  </a:t>
            </a:r>
            <a:r>
              <a:rPr lang="en-US" altLang="zh-CN" sz="5000" b="1" dirty="0" smtClean="0">
                <a:latin typeface="微软雅黑" panose="020B0503020204020204" pitchFamily="34" charset="-122"/>
                <a:ea typeface="微软雅黑" panose="020B0503020204020204" pitchFamily="34" charset="-122"/>
              </a:rPr>
              <a:t>sweating</a:t>
            </a:r>
            <a:r>
              <a:rPr lang="en-US" altLang="zh-CN" sz="5000" dirty="0">
                <a:latin typeface="微软雅黑" panose="020B0503020204020204" pitchFamily="34" charset="-122"/>
                <a:ea typeface="微软雅黑" panose="020B0503020204020204" pitchFamily="34" charset="-122"/>
              </a:rPr>
              <a:t>, </a:t>
            </a:r>
            <a:r>
              <a:rPr lang="en-US" altLang="zh-CN" sz="5000" dirty="0" smtClean="0">
                <a:latin typeface="微软雅黑" panose="020B0503020204020204" pitchFamily="34" charset="-122"/>
                <a:ea typeface="微软雅黑" panose="020B0503020204020204" pitchFamily="34" charset="-122"/>
              </a:rPr>
              <a:t> nervousness  </a:t>
            </a:r>
            <a:r>
              <a:rPr lang="en-US" altLang="zh-CN" sz="5000" b="1" dirty="0">
                <a:latin typeface="微软雅黑" panose="020B0503020204020204" pitchFamily="34" charset="-122"/>
                <a:ea typeface="微软雅黑" panose="020B0503020204020204" pitchFamily="34" charset="-122"/>
              </a:rPr>
              <a:t>welled </a:t>
            </a:r>
            <a:r>
              <a:rPr lang="en-US" altLang="zh-CN" sz="5000" b="1" dirty="0" smtClean="0">
                <a:latin typeface="微软雅黑" panose="020B0503020204020204" pitchFamily="34" charset="-122"/>
                <a:ea typeface="微软雅黑" panose="020B0503020204020204" pitchFamily="34" charset="-122"/>
              </a:rPr>
              <a:t> up </a:t>
            </a:r>
            <a:r>
              <a:rPr lang="en-US" altLang="zh-CN" sz="5000" dirty="0">
                <a:latin typeface="微软雅黑" panose="020B0503020204020204" pitchFamily="34" charset="-122"/>
                <a:ea typeface="微软雅黑" panose="020B0503020204020204" pitchFamily="34" charset="-122"/>
              </a:rPr>
              <a:t>inside him</a:t>
            </a:r>
            <a:r>
              <a:rPr lang="en-US" altLang="zh-CN" sz="5000" dirty="0" smtClean="0">
                <a:latin typeface="微软雅黑" panose="020B0503020204020204" pitchFamily="34" charset="-122"/>
                <a:ea typeface="微软雅黑" panose="020B0503020204020204" pitchFamily="34" charset="-122"/>
              </a:rPr>
              <a:t>.</a:t>
            </a:r>
            <a:endParaRPr lang="en-US" altLang="zh-CN" sz="5000" dirty="0" smtClean="0">
              <a:latin typeface="微软雅黑" panose="020B0503020204020204" pitchFamily="34" charset="-122"/>
              <a:ea typeface="微软雅黑" panose="020B0503020204020204" pitchFamily="34" charset="-122"/>
            </a:endParaRPr>
          </a:p>
          <a:p>
            <a:pPr indent="457200">
              <a:lnSpc>
                <a:spcPct val="150000"/>
              </a:lnSpc>
            </a:pPr>
            <a:endParaRPr lang="en-US" altLang="zh-CN" sz="5000" dirty="0" smtClean="0">
              <a:latin typeface="微软雅黑" panose="020B0503020204020204" pitchFamily="34" charset="-122"/>
              <a:ea typeface="微软雅黑" panose="020B0503020204020204" pitchFamily="34" charset="-122"/>
            </a:endParaRPr>
          </a:p>
          <a:p>
            <a:pPr indent="457200">
              <a:lnSpc>
                <a:spcPct val="150000"/>
              </a:lnSpc>
            </a:pPr>
            <a:r>
              <a:rPr lang="en-US" altLang="zh-CN" sz="5000" dirty="0" smtClean="0">
                <a:latin typeface="微软雅黑" panose="020B0503020204020204" pitchFamily="34" charset="-122"/>
                <a:ea typeface="微软雅黑" panose="020B0503020204020204" pitchFamily="34" charset="-122"/>
              </a:rPr>
              <a:t> </a:t>
            </a:r>
            <a:r>
              <a:rPr lang="en-US" altLang="zh-CN" sz="5000" dirty="0">
                <a:latin typeface="微软雅黑" panose="020B0503020204020204" pitchFamily="34" charset="-122"/>
                <a:ea typeface="微软雅黑" panose="020B0503020204020204" pitchFamily="34" charset="-122"/>
                <a:sym typeface="+mn-ea"/>
              </a:rPr>
              <a:t>6. </a:t>
            </a:r>
            <a:r>
              <a:rPr lang="zh-CN" altLang="en-US" sz="5000" dirty="0">
                <a:latin typeface="微软雅黑" panose="020B0503020204020204" pitchFamily="34" charset="-122"/>
                <a:ea typeface="微软雅黑" panose="020B0503020204020204" pitchFamily="34" charset="-122"/>
                <a:sym typeface="+mn-ea"/>
              </a:rPr>
              <a:t>听到这些亲切的话语</a:t>
            </a:r>
            <a:r>
              <a:rPr lang="en-US" altLang="zh-CN" sz="5000" dirty="0">
                <a:latin typeface="微软雅黑" panose="020B0503020204020204" pitchFamily="34" charset="-122"/>
                <a:ea typeface="微软雅黑" panose="020B0503020204020204" pitchFamily="34" charset="-122"/>
                <a:sym typeface="+mn-ea"/>
              </a:rPr>
              <a:t>,Ben</a:t>
            </a:r>
            <a:r>
              <a:rPr lang="zh-CN" altLang="en-US" sz="5000" dirty="0">
                <a:latin typeface="微软雅黑" panose="020B0503020204020204" pitchFamily="34" charset="-122"/>
                <a:ea typeface="微软雅黑" panose="020B0503020204020204" pitchFamily="34" charset="-122"/>
                <a:sym typeface="+mn-ea"/>
              </a:rPr>
              <a:t>感到一阵羞愧</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只得把头低得更低。</a:t>
            </a:r>
            <a:r>
              <a:rPr lang="en-US" altLang="zh-CN" sz="5000" b="1" dirty="0">
                <a:solidFill>
                  <a:srgbClr val="0070C0"/>
                </a:solidFill>
                <a:latin typeface="微软雅黑" panose="020B0503020204020204" pitchFamily="34" charset="-122"/>
                <a:ea typeface="微软雅黑" panose="020B0503020204020204" pitchFamily="34" charset="-122"/>
                <a:sym typeface="+mn-ea"/>
              </a:rPr>
              <a:t>(</a:t>
            </a:r>
            <a:r>
              <a:rPr lang="zh-CN" altLang="en-US" sz="5000" b="1" dirty="0" smtClean="0">
                <a:solidFill>
                  <a:srgbClr val="0070C0"/>
                </a:solidFill>
                <a:latin typeface="微软雅黑" panose="020B0503020204020204" pitchFamily="34" charset="-122"/>
                <a:ea typeface="微软雅黑" panose="020B0503020204020204" pitchFamily="34" charset="-122"/>
                <a:sym typeface="+mn-ea"/>
              </a:rPr>
              <a:t>心理活动</a:t>
            </a:r>
            <a:r>
              <a:rPr lang="zh-CN" altLang="en-US" sz="5000" b="1" dirty="0">
                <a:solidFill>
                  <a:srgbClr val="0070C0"/>
                </a:solidFill>
                <a:latin typeface="微软雅黑" panose="020B0503020204020204" pitchFamily="34" charset="-122"/>
                <a:ea typeface="微软雅黑" panose="020B0503020204020204" pitchFamily="34" charset="-122"/>
                <a:sym typeface="+mn-ea"/>
              </a:rPr>
              <a:t>描写</a:t>
            </a:r>
            <a:r>
              <a:rPr lang="en-US" altLang="zh-CN" sz="5000" b="1" dirty="0">
                <a:solidFill>
                  <a:srgbClr val="0070C0"/>
                </a:solidFill>
                <a:latin typeface="微软雅黑" panose="020B0503020204020204" pitchFamily="34" charset="-122"/>
                <a:ea typeface="微软雅黑" panose="020B0503020204020204" pitchFamily="34" charset="-122"/>
                <a:sym typeface="+mn-ea"/>
              </a:rPr>
              <a:t>)</a:t>
            </a:r>
            <a:endParaRPr lang="zh-CN" altLang="en-US" sz="5000" b="1" dirty="0">
              <a:solidFill>
                <a:srgbClr val="0070C0"/>
              </a:solidFill>
              <a:latin typeface="微软雅黑" panose="020B0503020204020204" pitchFamily="34" charset="-122"/>
              <a:ea typeface="微软雅黑" panose="020B0503020204020204" pitchFamily="34" charset="-122"/>
            </a:endParaRPr>
          </a:p>
          <a:p>
            <a:pPr indent="457200">
              <a:lnSpc>
                <a:spcPct val="150000"/>
              </a:lnSpc>
            </a:pPr>
            <a:r>
              <a:rPr lang="en-US" altLang="zh-CN" sz="5000" dirty="0">
                <a:latin typeface="微软雅黑" panose="020B0503020204020204" pitchFamily="34" charset="-122"/>
                <a:ea typeface="微软雅黑" panose="020B0503020204020204" pitchFamily="34" charset="-122"/>
                <a:sym typeface="+mn-ea"/>
              </a:rPr>
              <a:t>At these </a:t>
            </a:r>
            <a:r>
              <a:rPr lang="en-US" altLang="zh-CN" sz="5000" b="1" dirty="0">
                <a:latin typeface="微软雅黑" panose="020B0503020204020204" pitchFamily="34" charset="-122"/>
                <a:ea typeface="微软雅黑" panose="020B0503020204020204" pitchFamily="34" charset="-122"/>
                <a:sym typeface="+mn-ea"/>
              </a:rPr>
              <a:t>hearty</a:t>
            </a:r>
            <a:r>
              <a:rPr lang="en-US" altLang="zh-CN" sz="5000" dirty="0">
                <a:latin typeface="微软雅黑" panose="020B0503020204020204" pitchFamily="34" charset="-122"/>
                <a:ea typeface="微软雅黑" panose="020B0503020204020204" pitchFamily="34" charset="-122"/>
                <a:sym typeface="+mn-ea"/>
              </a:rPr>
              <a:t> remarks, Ben </a:t>
            </a:r>
            <a:r>
              <a:rPr lang="en-US" altLang="zh-CN" sz="5000" b="1" dirty="0">
                <a:latin typeface="微软雅黑" panose="020B0503020204020204" pitchFamily="34" charset="-122"/>
                <a:ea typeface="微软雅黑" panose="020B0503020204020204" pitchFamily="34" charset="-122"/>
                <a:sym typeface="+mn-ea"/>
              </a:rPr>
              <a:t>felt a flow of shame through his veins</a:t>
            </a:r>
            <a:r>
              <a:rPr lang="en-US" altLang="zh-CN" sz="5000" dirty="0">
                <a:latin typeface="微软雅黑" panose="020B0503020204020204" pitchFamily="34" charset="-122"/>
                <a:ea typeface="微软雅黑" panose="020B0503020204020204" pitchFamily="34" charset="-122"/>
                <a:sym typeface="+mn-ea"/>
              </a:rPr>
              <a:t>, and naturally </a:t>
            </a:r>
            <a:r>
              <a:rPr lang="en-US" altLang="zh-CN" sz="5000" b="1" dirty="0">
                <a:latin typeface="微软雅黑" panose="020B0503020204020204" pitchFamily="34" charset="-122"/>
                <a:ea typeface="微软雅黑" panose="020B0503020204020204" pitchFamily="34" charset="-122"/>
                <a:sym typeface="+mn-ea"/>
              </a:rPr>
              <a:t>ducked his head even lower</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smtClean="0">
                <a:latin typeface="微软雅黑" panose="020B0503020204020204" pitchFamily="34" charset="-122"/>
                <a:ea typeface="微软雅黑" panose="020B0503020204020204" pitchFamily="34" charset="-122"/>
                <a:sym typeface="+mn-ea"/>
              </a:rPr>
              <a:t>   </a:t>
            </a:r>
            <a:endParaRPr lang="zh-CN" altLang="en-US" sz="5000" dirty="0" smtClean="0">
              <a:latin typeface="微软雅黑" panose="020B0503020204020204" pitchFamily="34" charset="-122"/>
              <a:ea typeface="微软雅黑" panose="020B0503020204020204" pitchFamily="34" charset="-122"/>
              <a:sym typeface="+mn-ea"/>
            </a:endParaRPr>
          </a:p>
          <a:p>
            <a:pPr indent="457200">
              <a:lnSpc>
                <a:spcPct val="150000"/>
              </a:lnSpc>
            </a:pPr>
            <a:endParaRPr lang="zh-CN" altLang="en-US" sz="5000" dirty="0" smtClean="0">
              <a:latin typeface="微软雅黑" panose="020B0503020204020204" pitchFamily="34" charset="-122"/>
              <a:ea typeface="微软雅黑" panose="020B0503020204020204" pitchFamily="34" charset="-122"/>
              <a:sym typeface="+mn-ea"/>
            </a:endParaRPr>
          </a:p>
          <a:p>
            <a:pPr indent="457200">
              <a:lnSpc>
                <a:spcPct val="150000"/>
              </a:lnSpc>
            </a:pPr>
            <a:endParaRPr lang="zh-CN" altLang="en-US" sz="5000" dirty="0">
              <a:latin typeface="微软雅黑" panose="020B0503020204020204" pitchFamily="34" charset="-122"/>
              <a:ea typeface="微软雅黑" panose="020B0503020204020204" pitchFamily="34" charset="-122"/>
            </a:endParaRPr>
          </a:p>
          <a:p>
            <a:pPr indent="457200">
              <a:lnSpc>
                <a:spcPct val="150000"/>
              </a:lnSpc>
            </a:pPr>
            <a:endParaRPr lang="zh-CN" altLang="en-US" sz="5000" dirty="0">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rPr>
              <a:t>  </a:t>
            </a:r>
            <a:endParaRPr lang="zh-CN" altLang="en-US"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4" end="4"/>
                                            </p:txEl>
                                          </p:spTgt>
                                        </p:tgtEl>
                                        <p:attrNameLst>
                                          <p:attrName>style.visibility</p:attrName>
                                        </p:attrNameLst>
                                      </p:cBhvr>
                                      <p:to>
                                        <p:strVal val="visible"/>
                                      </p:to>
                                    </p:set>
                                    <p:animEffect transition="in" filter="blinds(horizontal)">
                                      <p:cBhvr>
                                        <p:cTn id="12"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70485" y="-107315"/>
            <a:ext cx="23414990" cy="13941425"/>
          </a:xfrm>
          <a:prstGeom prst="rect">
            <a:avLst/>
          </a:prstGeom>
        </p:spPr>
        <p:txBody>
          <a:bodyPr wrap="square">
            <a:spAutoFit/>
          </a:bodyPr>
          <a:lstStyle/>
          <a:p>
            <a:pPr indent="457200">
              <a:lnSpc>
                <a:spcPct val="150000"/>
              </a:lnSpc>
            </a:pPr>
            <a:r>
              <a:rPr lang="en-US" altLang="zh-CN" sz="5000" dirty="0" smtClean="0">
                <a:latin typeface="微软雅黑" panose="020B0503020204020204" pitchFamily="34" charset="-122"/>
                <a:ea typeface="微软雅黑" panose="020B0503020204020204" pitchFamily="34" charset="-122"/>
                <a:sym typeface="+mn-ea"/>
              </a:rPr>
              <a:t>7. </a:t>
            </a:r>
            <a:r>
              <a:rPr lang="zh-CN" altLang="en-US" sz="5000" dirty="0" smtClean="0">
                <a:latin typeface="微软雅黑" panose="020B0503020204020204" pitchFamily="34" charset="-122"/>
                <a:ea typeface="微软雅黑" panose="020B0503020204020204" pitchFamily="34" charset="-122"/>
                <a:sym typeface="+mn-ea"/>
              </a:rPr>
              <a:t> </a:t>
            </a:r>
            <a:r>
              <a:rPr lang="zh-CN" altLang="en-US" sz="5000" b="1" dirty="0" smtClean="0">
                <a:solidFill>
                  <a:srgbClr val="9D234F"/>
                </a:solidFill>
                <a:latin typeface="微软雅黑" panose="020B0503020204020204" pitchFamily="34" charset="-122"/>
                <a:ea typeface="微软雅黑" panose="020B0503020204020204" pitchFamily="34" charset="-122"/>
                <a:sym typeface="+mn-ea"/>
              </a:rPr>
              <a:t>【优语言】</a:t>
            </a:r>
            <a:r>
              <a:rPr lang="en-US" altLang="zh-CN" sz="5000" dirty="0" smtClean="0">
                <a:latin typeface="微软雅黑" panose="020B0503020204020204" pitchFamily="34" charset="-122"/>
                <a:ea typeface="微软雅黑" panose="020B0503020204020204" pitchFamily="34" charset="-122"/>
                <a:sym typeface="+mn-ea"/>
              </a:rPr>
              <a:t>  </a:t>
            </a:r>
            <a:endParaRPr lang="en-US" altLang="zh-CN" sz="5000" dirty="0" smtClean="0">
              <a:latin typeface="微软雅黑" panose="020B0503020204020204" pitchFamily="34" charset="-122"/>
              <a:ea typeface="微软雅黑" panose="020B0503020204020204" pitchFamily="34" charset="-122"/>
              <a:sym typeface="+mn-ea"/>
            </a:endParaRPr>
          </a:p>
          <a:p>
            <a:pPr indent="457200">
              <a:lnSpc>
                <a:spcPct val="150000"/>
              </a:lnSpc>
            </a:pPr>
            <a:r>
              <a:rPr lang="en-US" altLang="zh-CN" sz="5000" dirty="0">
                <a:latin typeface="微软雅黑" panose="020B0503020204020204" pitchFamily="34" charset="-122"/>
                <a:ea typeface="微软雅黑" panose="020B0503020204020204" pitchFamily="34" charset="-122"/>
                <a:sym typeface="+mn-ea"/>
              </a:rPr>
              <a:t>似乎过了很长一段时间后，他抬起头来，承认不是猫，而是他不小心打碎了花瓶。</a:t>
            </a:r>
            <a:endParaRPr lang="en-US" altLang="zh-CN" sz="5000" dirty="0">
              <a:latin typeface="微软雅黑" panose="020B0503020204020204" pitchFamily="34" charset="-122"/>
              <a:ea typeface="微软雅黑" panose="020B0503020204020204" pitchFamily="34" charset="-122"/>
              <a:sym typeface="+mn-ea"/>
            </a:endParaRPr>
          </a:p>
          <a:p>
            <a:pPr indent="457200">
              <a:lnSpc>
                <a:spcPct val="150000"/>
              </a:lnSpc>
            </a:pPr>
            <a:r>
              <a:rPr lang="en-US" altLang="zh-CN" sz="5000" b="1" dirty="0" smtClean="0">
                <a:latin typeface="微软雅黑" panose="020B0503020204020204" pitchFamily="34" charset="-122"/>
                <a:ea typeface="微软雅黑" panose="020B0503020204020204" pitchFamily="34" charset="-122"/>
                <a:sym typeface="+mn-ea"/>
              </a:rPr>
              <a:t>After </a:t>
            </a:r>
            <a:r>
              <a:rPr lang="en-US" altLang="zh-CN" sz="5000" b="1" dirty="0">
                <a:latin typeface="微软雅黑" panose="020B0503020204020204" pitchFamily="34" charset="-122"/>
                <a:ea typeface="微软雅黑" panose="020B0503020204020204" pitchFamily="34" charset="-122"/>
                <a:sym typeface="+mn-ea"/>
              </a:rPr>
              <a:t>what seemed a long time</a:t>
            </a:r>
            <a:r>
              <a:rPr lang="en-US" altLang="zh-CN" sz="5000" dirty="0">
                <a:latin typeface="微软雅黑" panose="020B0503020204020204" pitchFamily="34" charset="-122"/>
                <a:ea typeface="微软雅黑" panose="020B0503020204020204" pitchFamily="34" charset="-122"/>
                <a:sym typeface="+mn-ea"/>
              </a:rPr>
              <a:t>, he looked up and admitted that </a:t>
            </a:r>
            <a:r>
              <a:rPr lang="en-US" altLang="zh-CN" sz="5000" b="1" dirty="0">
                <a:latin typeface="微软雅黑" panose="020B0503020204020204" pitchFamily="34" charset="-122"/>
                <a:ea typeface="微软雅黑" panose="020B0503020204020204" pitchFamily="34" charset="-122"/>
                <a:sym typeface="+mn-ea"/>
              </a:rPr>
              <a:t>it was</a:t>
            </a:r>
            <a:r>
              <a:rPr lang="en-US" altLang="zh-CN" sz="5000" dirty="0">
                <a:latin typeface="微软雅黑" panose="020B0503020204020204" pitchFamily="34" charset="-122"/>
                <a:ea typeface="微软雅黑" panose="020B0503020204020204" pitchFamily="34" charset="-122"/>
                <a:sym typeface="+mn-ea"/>
              </a:rPr>
              <a:t> not the cat but he </a:t>
            </a:r>
            <a:r>
              <a:rPr lang="en-US" altLang="zh-CN" sz="5000" b="1" dirty="0">
                <a:latin typeface="微软雅黑" panose="020B0503020204020204" pitchFamily="34" charset="-122"/>
                <a:ea typeface="微软雅黑" panose="020B0503020204020204" pitchFamily="34" charset="-122"/>
                <a:sym typeface="+mn-ea"/>
              </a:rPr>
              <a:t>that</a:t>
            </a:r>
            <a:r>
              <a:rPr lang="en-US" altLang="zh-CN" sz="5000" dirty="0">
                <a:latin typeface="微软雅黑" panose="020B0503020204020204" pitchFamily="34" charset="-122"/>
                <a:ea typeface="微软雅黑" panose="020B0503020204020204" pitchFamily="34" charset="-122"/>
                <a:sym typeface="+mn-ea"/>
              </a:rPr>
              <a:t> had broken the vase accidentally.</a:t>
            </a:r>
            <a:endParaRPr lang="en-US" altLang="zh-CN" sz="5000" dirty="0">
              <a:latin typeface="微软雅黑" panose="020B0503020204020204" pitchFamily="34" charset="-122"/>
              <a:ea typeface="微软雅黑" panose="020B0503020204020204" pitchFamily="34" charset="-122"/>
              <a:sym typeface="+mn-ea"/>
            </a:endParaRPr>
          </a:p>
          <a:p>
            <a:pPr indent="457200">
              <a:lnSpc>
                <a:spcPct val="150000"/>
              </a:lnSpc>
            </a:pPr>
            <a:endParaRPr lang="en-US" altLang="zh-CN" sz="5000" dirty="0">
              <a:latin typeface="微软雅黑" panose="020B0503020204020204" pitchFamily="34" charset="-122"/>
              <a:ea typeface="微软雅黑" panose="020B0503020204020204" pitchFamily="34" charset="-122"/>
              <a:sym typeface="+mn-ea"/>
            </a:endParaRPr>
          </a:p>
          <a:p>
            <a:pPr indent="457200">
              <a:lnSpc>
                <a:spcPct val="150000"/>
              </a:lnSpc>
            </a:pPr>
            <a:r>
              <a:rPr lang="en-US" altLang="zh-CN" sz="5000" dirty="0">
                <a:latin typeface="微软雅黑" panose="020B0503020204020204" pitchFamily="34" charset="-122"/>
                <a:ea typeface="微软雅黑" panose="020B0503020204020204" pitchFamily="34" charset="-122"/>
                <a:sym typeface="+mn-ea"/>
              </a:rPr>
              <a:t>8. </a:t>
            </a:r>
            <a:r>
              <a:rPr lang="zh-CN" altLang="en-US" sz="5000" b="1" dirty="0" smtClean="0">
                <a:solidFill>
                  <a:srgbClr val="9D234F"/>
                </a:solidFill>
                <a:latin typeface="微软雅黑" panose="020B0503020204020204" pitchFamily="34" charset="-122"/>
                <a:ea typeface="微软雅黑" panose="020B0503020204020204" pitchFamily="34" charset="-122"/>
              </a:rPr>
              <a:t>【妙结尾】</a:t>
            </a:r>
            <a:endParaRPr lang="en-US" altLang="zh-CN" sz="5000" b="1" dirty="0">
              <a:solidFill>
                <a:srgbClr val="9D234F"/>
              </a:solidFill>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rPr>
              <a:t> </a:t>
            </a:r>
            <a:r>
              <a:rPr lang="en-US" altLang="zh-CN" sz="5000" dirty="0">
                <a:latin typeface="微软雅黑" panose="020B0503020204020204" pitchFamily="34" charset="-122"/>
                <a:ea typeface="微软雅黑" panose="020B0503020204020204" pitchFamily="34" charset="-122"/>
                <a:sym typeface="+mn-ea"/>
              </a:rPr>
              <a:t>然而，令他吃惊的是，他的母亲把整盒巧克力放在他手里，微笑着说:“诚实应该得到最好的回报,亲爱的。”</a:t>
            </a:r>
            <a:r>
              <a:rPr lang="zh-CN" altLang="en-US" sz="5000" dirty="0" smtClean="0">
                <a:latin typeface="微软雅黑" panose="020B0503020204020204" pitchFamily="34" charset="-122"/>
                <a:ea typeface="微软雅黑" panose="020B0503020204020204" pitchFamily="34" charset="-122"/>
              </a:rPr>
              <a:t>  </a:t>
            </a:r>
            <a:endParaRPr lang="zh-CN" altLang="en-US" sz="5000" dirty="0" smtClean="0">
              <a:latin typeface="微软雅黑" panose="020B0503020204020204" pitchFamily="34" charset="-122"/>
              <a:ea typeface="微软雅黑" panose="020B0503020204020204" pitchFamily="34" charset="-122"/>
            </a:endParaRPr>
          </a:p>
          <a:p>
            <a:pPr indent="457200">
              <a:lnSpc>
                <a:spcPct val="150000"/>
              </a:lnSpc>
            </a:pPr>
            <a:r>
              <a:rPr lang="zh-CN" altLang="en-US" sz="5000" b="1" dirty="0" smtClean="0">
                <a:latin typeface="微软雅黑" panose="020B0503020204020204" pitchFamily="34" charset="-122"/>
                <a:ea typeface="微软雅黑" panose="020B0503020204020204" pitchFamily="34" charset="-122"/>
              </a:rPr>
              <a:t> </a:t>
            </a:r>
            <a:r>
              <a:rPr lang="en-US" altLang="zh-CN" sz="5000" b="1" dirty="0" smtClean="0">
                <a:latin typeface="微软雅黑" panose="020B0503020204020204" pitchFamily="34" charset="-122"/>
                <a:ea typeface="微软雅黑" panose="020B0503020204020204" pitchFamily="34" charset="-122"/>
              </a:rPr>
              <a:t> To  his  </a:t>
            </a:r>
            <a:r>
              <a:rPr lang="en-US" altLang="zh-CN" sz="5000" b="1" dirty="0">
                <a:latin typeface="微软雅黑" panose="020B0503020204020204" pitchFamily="34" charset="-122"/>
                <a:ea typeface="微软雅黑" panose="020B0503020204020204" pitchFamily="34" charset="-122"/>
              </a:rPr>
              <a:t>surprise,</a:t>
            </a:r>
            <a:r>
              <a:rPr lang="en-US" altLang="zh-CN" sz="5000" dirty="0">
                <a:latin typeface="微软雅黑" panose="020B0503020204020204" pitchFamily="34" charset="-122"/>
                <a:ea typeface="微软雅黑" panose="020B0503020204020204" pitchFamily="34" charset="-122"/>
              </a:rPr>
              <a:t> </a:t>
            </a:r>
            <a:r>
              <a:rPr lang="en-US" altLang="zh-CN" sz="5000" dirty="0" smtClean="0">
                <a:latin typeface="微软雅黑" panose="020B0503020204020204" pitchFamily="34" charset="-122"/>
                <a:ea typeface="微软雅黑" panose="020B0503020204020204" pitchFamily="34" charset="-122"/>
              </a:rPr>
              <a:t> however</a:t>
            </a:r>
            <a:r>
              <a:rPr lang="en-US" altLang="zh-CN" sz="5000" dirty="0">
                <a:latin typeface="微软雅黑" panose="020B0503020204020204" pitchFamily="34" charset="-122"/>
                <a:ea typeface="微软雅黑" panose="020B0503020204020204" pitchFamily="34" charset="-122"/>
              </a:rPr>
              <a:t>, </a:t>
            </a:r>
            <a:r>
              <a:rPr lang="en-US" altLang="zh-CN" sz="5000" dirty="0" smtClean="0">
                <a:latin typeface="微软雅黑" panose="020B0503020204020204" pitchFamily="34" charset="-122"/>
                <a:ea typeface="微软雅黑" panose="020B0503020204020204" pitchFamily="34" charset="-122"/>
              </a:rPr>
              <a:t> his  mother  placed the whole </a:t>
            </a:r>
            <a:r>
              <a:rPr lang="en-US" altLang="zh-CN" sz="5000" dirty="0">
                <a:latin typeface="微软雅黑" panose="020B0503020204020204" pitchFamily="34" charset="-122"/>
                <a:ea typeface="微软雅黑" panose="020B0503020204020204" pitchFamily="34" charset="-122"/>
              </a:rPr>
              <a:t>box of chocolates in his hand, smiling. </a:t>
            </a:r>
            <a:r>
              <a:rPr lang="en-US" altLang="zh-CN" sz="5000" b="1" dirty="0">
                <a:latin typeface="微软雅黑" panose="020B0503020204020204" pitchFamily="34" charset="-122"/>
                <a:ea typeface="微软雅黑" panose="020B0503020204020204" pitchFamily="34" charset="-122"/>
              </a:rPr>
              <a:t>“Honesty deserves the best reward</a:t>
            </a:r>
            <a:r>
              <a:rPr lang="en-US" altLang="zh-CN" sz="5000" dirty="0">
                <a:latin typeface="微软雅黑" panose="020B0503020204020204" pitchFamily="34" charset="-122"/>
                <a:ea typeface="微软雅黑" panose="020B0503020204020204" pitchFamily="34" charset="-122"/>
              </a:rPr>
              <a:t>, my dear.”</a:t>
            </a:r>
            <a:endParaRPr lang="en-US" altLang="zh-CN" sz="5000" dirty="0">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rPr>
              <a:t>   </a:t>
            </a:r>
            <a:endParaRPr lang="zh-CN" altLang="en-US"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animEffect transition="in" filter="blinds(horizontal)">
                                      <p:cBhvr>
                                        <p:cTn id="7" dur="500"/>
                                        <p:tgtEl>
                                          <p:spTgt spid="1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6" end="6"/>
                                            </p:txEl>
                                          </p:spTgt>
                                        </p:tgtEl>
                                        <p:attrNameLst>
                                          <p:attrName>style.visibility</p:attrName>
                                        </p:attrNameLst>
                                      </p:cBhvr>
                                      <p:to>
                                        <p:strVal val="visible"/>
                                      </p:to>
                                    </p:set>
                                    <p:animEffect transition="in" filter="blinds(horizontal)">
                                      <p:cBhvr>
                                        <p:cTn id="12" dur="5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2" name="矩形 11"/>
          <p:cNvSpPr/>
          <p:nvPr/>
        </p:nvSpPr>
        <p:spPr>
          <a:xfrm>
            <a:off x="8281244" y="5322322"/>
            <a:ext cx="12376444" cy="2677656"/>
          </a:xfrm>
          <a:prstGeom prst="rect">
            <a:avLst/>
          </a:prstGeom>
        </p:spPr>
        <p:txBody>
          <a:bodyPr wrap="square">
            <a:spAutoFit/>
          </a:bodyPr>
          <a:lstStyle/>
          <a:p>
            <a:r>
              <a:rPr lang="zh-CN" altLang="en-US" sz="7200" b="1" spc="300" dirty="0" smtClean="0">
                <a:solidFill>
                  <a:srgbClr val="9D234F"/>
                </a:solidFill>
                <a:latin typeface="微软雅黑" panose="020B0503020204020204" pitchFamily="34" charset="-122"/>
                <a:ea typeface="微软雅黑" panose="020B0503020204020204" pitchFamily="34" charset="-122"/>
              </a:rPr>
              <a:t>第一部分</a:t>
            </a:r>
            <a:endParaRPr lang="en-US" altLang="zh-CN" sz="7200" b="1" spc="300" dirty="0">
              <a:solidFill>
                <a:srgbClr val="9D234F"/>
              </a:solidFill>
              <a:latin typeface="微软雅黑" panose="020B0503020204020204" pitchFamily="34" charset="-122"/>
              <a:ea typeface="微软雅黑" panose="020B0503020204020204" pitchFamily="34" charset="-122"/>
            </a:endParaRPr>
          </a:p>
          <a:p>
            <a:r>
              <a:rPr lang="zh-CN" altLang="en-US" sz="9600" b="1" spc="300" dirty="0" smtClean="0">
                <a:solidFill>
                  <a:srgbClr val="DC6690"/>
                </a:solidFill>
                <a:latin typeface="微软雅黑" panose="020B0503020204020204" pitchFamily="34" charset="-122"/>
                <a:ea typeface="微软雅黑" panose="020B0503020204020204" pitchFamily="34" charset="-122"/>
              </a:rPr>
              <a:t>谋</a:t>
            </a:r>
            <a:r>
              <a:rPr lang="zh-CN" altLang="en-US" sz="9600" b="1" spc="300" dirty="0">
                <a:solidFill>
                  <a:srgbClr val="DC6690"/>
                </a:solidFill>
                <a:latin typeface="微软雅黑" panose="020B0503020204020204" pitchFamily="34" charset="-122"/>
                <a:ea typeface="微软雅黑" panose="020B0503020204020204" pitchFamily="34" charset="-122"/>
              </a:rPr>
              <a:t>篇布局</a:t>
            </a:r>
            <a:endParaRPr lang="zh-CN" altLang="en-US" sz="9600" b="1" spc="300" dirty="0">
              <a:solidFill>
                <a:srgbClr val="DC6690"/>
              </a:solidFill>
              <a:latin typeface="微软雅黑" panose="020B0503020204020204" pitchFamily="34" charset="-122"/>
              <a:ea typeface="微软雅黑" panose="020B0503020204020204" pitchFamily="34" charset="-122"/>
            </a:endParaRPr>
          </a:p>
        </p:txBody>
      </p:sp>
      <p:sp>
        <p:nvSpPr>
          <p:cNvPr id="4" name="矩形 3"/>
          <p:cNvSpPr/>
          <p:nvPr/>
        </p:nvSpPr>
        <p:spPr>
          <a:xfrm>
            <a:off x="8281244" y="8605366"/>
            <a:ext cx="14401600" cy="1192634"/>
          </a:xfrm>
          <a:prstGeom prst="rect">
            <a:avLst/>
          </a:prstGeom>
        </p:spPr>
        <p:txBody>
          <a:bodyPr wrap="square">
            <a:spAutoFit/>
          </a:bodyPr>
          <a:lstStyle/>
          <a:p>
            <a:pPr>
              <a:lnSpc>
                <a:spcPct val="130000"/>
              </a:lnSpc>
            </a:pPr>
            <a:r>
              <a:rPr lang="zh-CN" altLang="en-US" sz="5500" dirty="0" smtClean="0">
                <a:solidFill>
                  <a:srgbClr val="671734"/>
                </a:solidFill>
                <a:latin typeface="微软雅黑" panose="020B0503020204020204" pitchFamily="34" charset="-122"/>
                <a:ea typeface="微软雅黑" panose="020B0503020204020204" pitchFamily="34" charset="-122"/>
                <a:hlinkClick r:id="rId2" action="ppaction://hlinksldjump"/>
              </a:rPr>
              <a:t>微技能</a:t>
            </a:r>
            <a:r>
              <a:rPr lang="en-US" altLang="zh-CN" sz="5500" dirty="0" smtClean="0">
                <a:solidFill>
                  <a:srgbClr val="671734"/>
                </a:solidFill>
                <a:latin typeface="微软雅黑" panose="020B0503020204020204" pitchFamily="34" charset="-122"/>
                <a:ea typeface="微软雅黑" panose="020B0503020204020204" pitchFamily="34" charset="-122"/>
                <a:hlinkClick r:id="rId2" action="ppaction://hlinksldjump"/>
              </a:rPr>
              <a:t>1</a:t>
            </a:r>
            <a:r>
              <a:rPr lang="en-US" altLang="zh-CN" sz="5500" dirty="0" smtClean="0">
                <a:solidFill>
                  <a:srgbClr val="671734"/>
                </a:solidFill>
                <a:latin typeface="微软雅黑" panose="020B0503020204020204" pitchFamily="34" charset="-122"/>
                <a:ea typeface="微软雅黑" panose="020B0503020204020204" pitchFamily="34" charset="-122"/>
              </a:rPr>
              <a:t>    </a:t>
            </a:r>
            <a:r>
              <a:rPr lang="zh-CN" altLang="en-US" sz="5500" dirty="0" smtClean="0">
                <a:solidFill>
                  <a:srgbClr val="671734"/>
                </a:solidFill>
                <a:latin typeface="微软雅黑" panose="020B0503020204020204" pitchFamily="34" charset="-122"/>
                <a:ea typeface="微软雅黑" panose="020B0503020204020204" pitchFamily="34" charset="-122"/>
                <a:hlinkClick r:id="rId3" action="ppaction://hlinksldjump"/>
              </a:rPr>
              <a:t>微技能</a:t>
            </a:r>
            <a:r>
              <a:rPr lang="en-US" altLang="zh-CN" sz="5500" dirty="0" smtClean="0">
                <a:solidFill>
                  <a:srgbClr val="671734"/>
                </a:solidFill>
                <a:latin typeface="微软雅黑" panose="020B0503020204020204" pitchFamily="34" charset="-122"/>
                <a:ea typeface="微软雅黑" panose="020B0503020204020204" pitchFamily="34" charset="-122"/>
                <a:hlinkClick r:id="rId3" action="ppaction://hlinksldjump"/>
              </a:rPr>
              <a:t>2</a:t>
            </a:r>
            <a:r>
              <a:rPr lang="zh-CN" altLang="en-US" sz="5500" dirty="0" smtClean="0">
                <a:solidFill>
                  <a:srgbClr val="671734"/>
                </a:solidFill>
                <a:latin typeface="微软雅黑" panose="020B0503020204020204" pitchFamily="34" charset="-122"/>
                <a:ea typeface="微软雅黑" panose="020B0503020204020204" pitchFamily="34" charset="-122"/>
              </a:rPr>
              <a:t>    </a:t>
            </a:r>
            <a:r>
              <a:rPr lang="zh-CN" altLang="en-US" sz="5500" dirty="0" smtClean="0">
                <a:solidFill>
                  <a:srgbClr val="671734"/>
                </a:solidFill>
                <a:latin typeface="微软雅黑" panose="020B0503020204020204" pitchFamily="34" charset="-122"/>
                <a:ea typeface="微软雅黑" panose="020B0503020204020204" pitchFamily="34" charset="-122"/>
                <a:hlinkClick r:id="rId4" action="ppaction://hlinksldjump"/>
              </a:rPr>
              <a:t>微技能</a:t>
            </a:r>
            <a:r>
              <a:rPr lang="en-US" altLang="zh-CN" sz="5500" dirty="0" smtClean="0">
                <a:solidFill>
                  <a:srgbClr val="671734"/>
                </a:solidFill>
                <a:latin typeface="微软雅黑" panose="020B0503020204020204" pitchFamily="34" charset="-122"/>
                <a:ea typeface="微软雅黑" panose="020B0503020204020204" pitchFamily="34" charset="-122"/>
                <a:hlinkClick r:id="rId4" action="ppaction://hlinksldjump"/>
              </a:rPr>
              <a:t>3</a:t>
            </a:r>
            <a:r>
              <a:rPr lang="en-US" altLang="zh-CN" sz="5500" dirty="0" smtClean="0">
                <a:solidFill>
                  <a:srgbClr val="671734"/>
                </a:solidFill>
                <a:latin typeface="微软雅黑" panose="020B0503020204020204" pitchFamily="34" charset="-122"/>
                <a:ea typeface="微软雅黑" panose="020B0503020204020204" pitchFamily="34" charset="-122"/>
              </a:rPr>
              <a:t>    </a:t>
            </a:r>
            <a:r>
              <a:rPr lang="zh-CN" altLang="en-US" sz="5500" dirty="0" smtClean="0">
                <a:solidFill>
                  <a:srgbClr val="671734"/>
                </a:solidFill>
                <a:latin typeface="微软雅黑" panose="020B0503020204020204" pitchFamily="34" charset="-122"/>
                <a:ea typeface="微软雅黑" panose="020B0503020204020204" pitchFamily="34" charset="-122"/>
                <a:hlinkClick r:id="rId5" action="ppaction://hlinksldjump"/>
              </a:rPr>
              <a:t>微技能</a:t>
            </a:r>
            <a:r>
              <a:rPr lang="en-US" altLang="zh-CN" sz="5500" dirty="0" smtClean="0">
                <a:solidFill>
                  <a:srgbClr val="671734"/>
                </a:solidFill>
                <a:latin typeface="微软雅黑" panose="020B0503020204020204" pitchFamily="34" charset="-122"/>
                <a:ea typeface="微软雅黑" panose="020B0503020204020204" pitchFamily="34" charset="-122"/>
                <a:hlinkClick r:id="rId5" action="ppaction://hlinksldjump"/>
              </a:rPr>
              <a:t>4</a:t>
            </a:r>
            <a:endParaRPr lang="zh-CN" altLang="zh-CN" sz="5500" dirty="0">
              <a:solidFill>
                <a:srgbClr val="671734"/>
              </a:solidFill>
              <a:latin typeface="微软雅黑" panose="020B0503020204020204" pitchFamily="34" charset="-122"/>
              <a:ea typeface="微软雅黑" panose="020B0503020204020204" pitchFamily="34" charset="-122"/>
            </a:endParaRPr>
          </a:p>
        </p:txBody>
      </p:sp>
      <p:sp>
        <p:nvSpPr>
          <p:cNvPr id="2" name="矩形 1"/>
          <p:cNvSpPr/>
          <p:nvPr/>
        </p:nvSpPr>
        <p:spPr>
          <a:xfrm>
            <a:off x="10945495" y="1764665"/>
            <a:ext cx="5080000" cy="1568450"/>
          </a:xfrm>
          <a:prstGeom prst="rect">
            <a:avLst/>
          </a:prstGeom>
          <a:noFill/>
          <a:ln>
            <a:noFill/>
          </a:ln>
        </p:spPr>
        <p:txBody>
          <a:bodyPr wrap="none" rtlCol="0" anchor="t">
            <a:spAutoFit/>
            <a:scene3d>
              <a:camera prst="orthographicFront"/>
              <a:lightRig rig="threePt" dir="t"/>
            </a:scene3d>
          </a:bodyPr>
          <a:p>
            <a:pPr algn="ctr"/>
            <a:r>
              <a:rPr lang="zh-CN" altLang="en-US" sz="9600" b="1">
                <a:ln w="22225">
                  <a:solidFill>
                    <a:schemeClr val="accent2"/>
                  </a:solidFill>
                  <a:prstDash val="solid"/>
                </a:ln>
                <a:solidFill>
                  <a:schemeClr val="accent2">
                    <a:lumMod val="40000"/>
                    <a:lumOff val="60000"/>
                  </a:schemeClr>
                </a:solidFill>
                <a:effectLst/>
              </a:rPr>
              <a:t>读后续写</a:t>
            </a:r>
            <a:endParaRPr lang="zh-CN" altLang="en-US" sz="9600" b="1">
              <a:ln w="22225">
                <a:solidFill>
                  <a:schemeClr val="accent2"/>
                </a:solidFill>
                <a:prstDash val="solid"/>
              </a:ln>
              <a:solidFill>
                <a:schemeClr val="accent2">
                  <a:lumMod val="40000"/>
                  <a:lumOff val="60000"/>
                </a:schemeClr>
              </a:solidFill>
              <a:effectLst/>
            </a:endParaRPr>
          </a:p>
        </p:txBody>
      </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8" name="矩形 27"/>
          <p:cNvSpPr/>
          <p:nvPr/>
        </p:nvSpPr>
        <p:spPr>
          <a:xfrm>
            <a:off x="509270" y="221615"/>
            <a:ext cx="22910165" cy="6092825"/>
          </a:xfrm>
          <a:prstGeom prst="rect">
            <a:avLst/>
          </a:prstGeom>
        </p:spPr>
        <p:txBody>
          <a:bodyPr wrap="square">
            <a:spAutoFit/>
          </a:bodyPr>
          <a:lstStyle/>
          <a:p>
            <a:pPr indent="457200" algn="ctr">
              <a:lnSpc>
                <a:spcPct val="150000"/>
              </a:lnSpc>
            </a:pPr>
            <a:r>
              <a:rPr lang="zh-CN" altLang="en-US" sz="6000" b="1" dirty="0">
                <a:solidFill>
                  <a:srgbClr val="9D234F"/>
                </a:solidFill>
                <a:latin typeface="微软雅黑" panose="020B0503020204020204" pitchFamily="34" charset="-122"/>
                <a:ea typeface="微软雅黑" panose="020B0503020204020204" pitchFamily="34" charset="-122"/>
              </a:rPr>
              <a:t>微技能</a:t>
            </a:r>
            <a:r>
              <a:rPr lang="en-US" altLang="zh-CN" sz="6000" b="1" dirty="0">
                <a:solidFill>
                  <a:srgbClr val="9D234F"/>
                </a:solidFill>
                <a:latin typeface="微软雅黑" panose="020B0503020204020204" pitchFamily="34" charset="-122"/>
                <a:ea typeface="微软雅黑" panose="020B0503020204020204" pitchFamily="34" charset="-122"/>
              </a:rPr>
              <a:t>1   </a:t>
            </a:r>
            <a:r>
              <a:rPr lang="zh-CN" altLang="en-US" sz="6000" b="1" dirty="0" smtClean="0">
                <a:solidFill>
                  <a:srgbClr val="9D234F"/>
                </a:solidFill>
                <a:latin typeface="微软雅黑" panose="020B0503020204020204" pitchFamily="34" charset="-122"/>
                <a:ea typeface="微软雅黑" panose="020B0503020204020204" pitchFamily="34" charset="-122"/>
              </a:rPr>
              <a:t>读</a:t>
            </a:r>
            <a:r>
              <a:rPr lang="zh-CN" altLang="en-US" sz="6000" b="1" dirty="0">
                <a:solidFill>
                  <a:srgbClr val="9D234F"/>
                </a:solidFill>
                <a:latin typeface="微软雅黑" panose="020B0503020204020204" pitchFamily="34" charset="-122"/>
                <a:ea typeface="微软雅黑" panose="020B0503020204020204" pitchFamily="34" charset="-122"/>
              </a:rPr>
              <a:t>原文 理情节 悟主题</a:t>
            </a:r>
            <a:endParaRPr lang="zh-CN" altLang="zh-CN" sz="6000" b="1" dirty="0">
              <a:solidFill>
                <a:srgbClr val="9D234F"/>
              </a:solidFill>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rPr>
              <a:t>   </a:t>
            </a:r>
            <a:r>
              <a:rPr lang="zh-CN" altLang="en-US" sz="5000" dirty="0">
                <a:latin typeface="微软雅黑" panose="020B0503020204020204" pitchFamily="34" charset="-122"/>
                <a:ea typeface="微软雅黑" panose="020B0503020204020204" pitchFamily="34" charset="-122"/>
              </a:rPr>
              <a:t>准确找到</a:t>
            </a:r>
            <a:r>
              <a:rPr lang="en-US" altLang="zh-CN" sz="5000" dirty="0">
                <a:latin typeface="微软雅黑" panose="020B0503020204020204" pitchFamily="34" charset="-122"/>
                <a:ea typeface="微软雅黑" panose="020B0503020204020204" pitchFamily="34" charset="-122"/>
              </a:rPr>
              <a:t>5W1H---</a:t>
            </a:r>
            <a:r>
              <a:rPr lang="zh-CN" altLang="en-US" sz="5000" dirty="0">
                <a:latin typeface="微软雅黑" panose="020B0503020204020204" pitchFamily="34" charset="-122"/>
                <a:ea typeface="微软雅黑" panose="020B0503020204020204" pitchFamily="34" charset="-122"/>
                <a:sym typeface="+mn-ea"/>
              </a:rPr>
              <a:t>时间</a:t>
            </a:r>
            <a:r>
              <a:rPr lang="en-US" altLang="zh-CN" sz="5000" dirty="0">
                <a:latin typeface="微软雅黑" panose="020B0503020204020204" pitchFamily="34" charset="-122"/>
                <a:ea typeface="微软雅黑" panose="020B0503020204020204" pitchFamily="34" charset="-122"/>
                <a:sym typeface="+mn-ea"/>
              </a:rPr>
              <a:t>(when)</a:t>
            </a:r>
            <a:r>
              <a:rPr lang="zh-CN" altLang="en-US" sz="5000" dirty="0">
                <a:latin typeface="微软雅黑" panose="020B0503020204020204" pitchFamily="34" charset="-122"/>
                <a:ea typeface="微软雅黑" panose="020B0503020204020204" pitchFamily="34" charset="-122"/>
                <a:sym typeface="+mn-ea"/>
              </a:rPr>
              <a:t>、</a:t>
            </a:r>
            <a:r>
              <a:rPr lang="zh-CN" altLang="en-US" sz="5000" dirty="0" smtClean="0">
                <a:latin typeface="微软雅黑" panose="020B0503020204020204" pitchFamily="34" charset="-122"/>
                <a:ea typeface="微软雅黑" panose="020B0503020204020204" pitchFamily="34" charset="-122"/>
                <a:sym typeface="+mn-ea"/>
              </a:rPr>
              <a:t>地</a:t>
            </a:r>
            <a:r>
              <a:rPr lang="zh-CN" altLang="en-US" sz="5000" dirty="0">
                <a:latin typeface="微软雅黑" panose="020B0503020204020204" pitchFamily="34" charset="-122"/>
                <a:ea typeface="微软雅黑" panose="020B0503020204020204" pitchFamily="34" charset="-122"/>
                <a:sym typeface="+mn-ea"/>
              </a:rPr>
              <a:t>点</a:t>
            </a:r>
            <a:r>
              <a:rPr lang="en-US" altLang="zh-CN" sz="5000" dirty="0">
                <a:latin typeface="微软雅黑" panose="020B0503020204020204" pitchFamily="34" charset="-122"/>
                <a:ea typeface="微软雅黑" panose="020B0503020204020204" pitchFamily="34" charset="-122"/>
                <a:sym typeface="+mn-ea"/>
              </a:rPr>
              <a:t>(where)</a:t>
            </a:r>
            <a:r>
              <a:rPr lang="zh-CN" altLang="en-US" sz="5000" dirty="0">
                <a:latin typeface="微软雅黑" panose="020B0503020204020204" pitchFamily="34" charset="-122"/>
                <a:ea typeface="微软雅黑" panose="020B0503020204020204" pitchFamily="34" charset="-122"/>
                <a:sym typeface="+mn-ea"/>
              </a:rPr>
              <a:t>、人物</a:t>
            </a:r>
            <a:r>
              <a:rPr lang="en-US" altLang="zh-CN" sz="5000" dirty="0">
                <a:latin typeface="微软雅黑" panose="020B0503020204020204" pitchFamily="34" charset="-122"/>
                <a:ea typeface="微软雅黑" panose="020B0503020204020204" pitchFamily="34" charset="-122"/>
                <a:sym typeface="+mn-ea"/>
              </a:rPr>
              <a:t>(who)</a:t>
            </a:r>
            <a:r>
              <a:rPr lang="zh-CN" altLang="en-US" sz="5000" dirty="0">
                <a:latin typeface="微软雅黑" panose="020B0503020204020204" pitchFamily="34" charset="-122"/>
                <a:ea typeface="微软雅黑" panose="020B0503020204020204" pitchFamily="34" charset="-122"/>
                <a:sym typeface="+mn-ea"/>
              </a:rPr>
              <a:t>、事件</a:t>
            </a:r>
            <a:r>
              <a:rPr lang="en-US" altLang="zh-CN" sz="5000" dirty="0">
                <a:latin typeface="微软雅黑" panose="020B0503020204020204" pitchFamily="34" charset="-122"/>
                <a:ea typeface="微软雅黑" panose="020B0503020204020204" pitchFamily="34" charset="-122"/>
                <a:sym typeface="+mn-ea"/>
              </a:rPr>
              <a:t>(what)</a:t>
            </a:r>
            <a:r>
              <a:rPr lang="zh-CN" altLang="en-US" sz="5000" dirty="0">
                <a:latin typeface="微软雅黑" panose="020B0503020204020204" pitchFamily="34" charset="-122"/>
                <a:ea typeface="微软雅黑" panose="020B0503020204020204" pitchFamily="34" charset="-122"/>
                <a:sym typeface="+mn-ea"/>
              </a:rPr>
              <a:t>、原因</a:t>
            </a:r>
            <a:r>
              <a:rPr lang="en-US" altLang="zh-CN" sz="5000" dirty="0">
                <a:latin typeface="微软雅黑" panose="020B0503020204020204" pitchFamily="34" charset="-122"/>
                <a:ea typeface="微软雅黑" panose="020B0503020204020204" pitchFamily="34" charset="-122"/>
                <a:sym typeface="+mn-ea"/>
              </a:rPr>
              <a:t>(why)</a:t>
            </a:r>
            <a:r>
              <a:rPr lang="zh-CN" altLang="en-US" sz="5000" dirty="0">
                <a:latin typeface="微软雅黑" panose="020B0503020204020204" pitchFamily="34" charset="-122"/>
                <a:ea typeface="微软雅黑" panose="020B0503020204020204" pitchFamily="34" charset="-122"/>
                <a:sym typeface="+mn-ea"/>
              </a:rPr>
              <a:t>和进展</a:t>
            </a:r>
            <a:r>
              <a:rPr lang="en-US" altLang="zh-CN" sz="5000" dirty="0">
                <a:latin typeface="微软雅黑" panose="020B0503020204020204" pitchFamily="34" charset="-122"/>
                <a:ea typeface="微软雅黑" panose="020B0503020204020204" pitchFamily="34" charset="-122"/>
                <a:sym typeface="+mn-ea"/>
              </a:rPr>
              <a:t>(how)</a:t>
            </a:r>
            <a:r>
              <a:rPr lang="en-US" altLang="zh-CN" sz="5000" dirty="0">
                <a:latin typeface="微软雅黑" panose="020B0503020204020204" pitchFamily="34" charset="-122"/>
                <a:ea typeface="微软雅黑" panose="020B0503020204020204" pitchFamily="34" charset="-122"/>
              </a:rPr>
              <a:t>, </a:t>
            </a:r>
            <a:r>
              <a:rPr lang="zh-CN" altLang="en-US" sz="5000" dirty="0">
                <a:latin typeface="微软雅黑" panose="020B0503020204020204" pitchFamily="34" charset="-122"/>
                <a:ea typeface="微软雅黑" panose="020B0503020204020204" pitchFamily="34" charset="-122"/>
              </a:rPr>
              <a:t>并在此基础上理清文章的情节。</a:t>
            </a:r>
            <a:r>
              <a:rPr lang="zh-CN" altLang="en-US" sz="5000" dirty="0">
                <a:latin typeface="微软雅黑" panose="020B0503020204020204" pitchFamily="34" charset="-122"/>
                <a:ea typeface="微软雅黑" panose="020B0503020204020204" pitchFamily="34" charset="-122"/>
                <a:sym typeface="+mn-ea"/>
              </a:rPr>
              <a:t>领悟文章的主题</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保证续写和原文的高度一致性</a:t>
            </a:r>
            <a:r>
              <a:rPr lang="en-US" altLang="zh-CN" sz="5000" dirty="0" smtClean="0">
                <a:latin typeface="微软雅黑" panose="020B0503020204020204" pitchFamily="34" charset="-122"/>
                <a:ea typeface="微软雅黑" panose="020B0503020204020204" pitchFamily="34" charset="-122"/>
                <a:sym typeface="+mn-ea"/>
              </a:rPr>
              <a:t>!</a:t>
            </a:r>
            <a:endParaRPr lang="en-US" altLang="zh-CN" sz="5000" dirty="0">
              <a:latin typeface="微软雅黑" panose="020B0503020204020204" pitchFamily="34" charset="-122"/>
              <a:ea typeface="微软雅黑" panose="020B0503020204020204" pitchFamily="34" charset="-122"/>
            </a:endParaRPr>
          </a:p>
          <a:p>
            <a:pPr indent="457200">
              <a:lnSpc>
                <a:spcPct val="150000"/>
              </a:lnSpc>
            </a:pPr>
            <a:endParaRPr lang="zh-CN" altLang="en-US" sz="5000" dirty="0">
              <a:latin typeface="微软雅黑" panose="020B0503020204020204" pitchFamily="34" charset="-122"/>
              <a:ea typeface="微软雅黑" panose="020B0503020204020204" pitchFamily="34" charset="-122"/>
            </a:endParaRPr>
          </a:p>
        </p:txBody>
      </p:sp>
      <p:sp>
        <p:nvSpPr>
          <p:cNvPr id="13" name="矩形 12"/>
          <p:cNvSpPr/>
          <p:nvPr/>
        </p:nvSpPr>
        <p:spPr>
          <a:xfrm>
            <a:off x="719888" y="5436925"/>
            <a:ext cx="21367187" cy="8170545"/>
          </a:xfrm>
          <a:prstGeom prst="rect">
            <a:avLst/>
          </a:prstGeom>
        </p:spPr>
        <p:txBody>
          <a:bodyPr wrap="square">
            <a:spAutoFit/>
          </a:bodyPr>
          <a:p>
            <a:pPr indent="457200">
              <a:lnSpc>
                <a:spcPct val="150000"/>
              </a:lnSpc>
            </a:pPr>
            <a:r>
              <a:rPr lang="zh-CN" altLang="en-US" sz="5000" dirty="0" smtClean="0">
                <a:latin typeface="微软雅黑" panose="020B0503020204020204" pitchFamily="34" charset="-122"/>
                <a:ea typeface="微软雅黑" panose="020B0503020204020204" pitchFamily="34" charset="-122"/>
              </a:rPr>
              <a:t>    </a:t>
            </a:r>
            <a:r>
              <a:rPr lang="en-US" altLang="zh-CN" sz="5000" dirty="0">
                <a:latin typeface="微软雅黑" panose="020B0503020204020204" pitchFamily="34" charset="-122"/>
                <a:ea typeface="微软雅黑" panose="020B0503020204020204" pitchFamily="34" charset="-122"/>
                <a:sym typeface="+mn-ea"/>
              </a:rPr>
              <a:t>(when)</a:t>
            </a:r>
            <a:r>
              <a:rPr lang="zh-CN" altLang="en-US" sz="5000" dirty="0">
                <a:latin typeface="微软雅黑" panose="020B0503020204020204" pitchFamily="34" charset="-122"/>
                <a:ea typeface="微软雅黑" panose="020B0503020204020204" pitchFamily="34" charset="-122"/>
                <a:sym typeface="+mn-ea"/>
              </a:rPr>
              <a:t>、</a:t>
            </a:r>
            <a:r>
              <a:rPr lang="zh-CN" altLang="en-US" sz="5000" dirty="0" smtClean="0">
                <a:latin typeface="微软雅黑" panose="020B0503020204020204" pitchFamily="34" charset="-122"/>
                <a:ea typeface="微软雅黑" panose="020B0503020204020204" pitchFamily="34" charset="-122"/>
                <a:sym typeface="+mn-ea"/>
              </a:rPr>
              <a:t>地</a:t>
            </a:r>
            <a:r>
              <a:rPr lang="zh-CN" altLang="en-US" sz="5000" dirty="0">
                <a:latin typeface="微软雅黑" panose="020B0503020204020204" pitchFamily="34" charset="-122"/>
                <a:ea typeface="微软雅黑" panose="020B0503020204020204" pitchFamily="34" charset="-122"/>
                <a:sym typeface="+mn-ea"/>
              </a:rPr>
              <a:t>点</a:t>
            </a:r>
            <a:r>
              <a:rPr lang="en-US" altLang="zh-CN" sz="5000" dirty="0">
                <a:latin typeface="微软雅黑" panose="020B0503020204020204" pitchFamily="34" charset="-122"/>
                <a:ea typeface="微软雅黑" panose="020B0503020204020204" pitchFamily="34" charset="-122"/>
                <a:sym typeface="+mn-ea"/>
              </a:rPr>
              <a:t>(where)</a:t>
            </a:r>
            <a:r>
              <a:rPr lang="zh-CN" altLang="en-US" sz="5000" dirty="0">
                <a:latin typeface="微软雅黑" panose="020B0503020204020204" pitchFamily="34" charset="-122"/>
                <a:ea typeface="微软雅黑" panose="020B0503020204020204" pitchFamily="34" charset="-122"/>
                <a:sym typeface="+mn-ea"/>
              </a:rPr>
              <a:t>、人物</a:t>
            </a:r>
            <a:r>
              <a:rPr lang="en-US" altLang="zh-CN" sz="5000" dirty="0">
                <a:latin typeface="微软雅黑" panose="020B0503020204020204" pitchFamily="34" charset="-122"/>
                <a:ea typeface="微软雅黑" panose="020B0503020204020204" pitchFamily="34" charset="-122"/>
                <a:sym typeface="+mn-ea"/>
              </a:rPr>
              <a:t>(who)</a:t>
            </a:r>
            <a:r>
              <a:rPr lang="zh-CN" altLang="en-US" sz="5000" dirty="0">
                <a:latin typeface="微软雅黑" panose="020B0503020204020204" pitchFamily="34" charset="-122"/>
                <a:ea typeface="微软雅黑" panose="020B0503020204020204" pitchFamily="34" charset="-122"/>
              </a:rPr>
              <a:t>作为记叙文的三要素对于文章的发展有着至关重要的作用</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但是仅仅找到它们是远远不够的</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还应根据能捕捉到的其他信息</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为自己要续写的故事勾勒出一个大致的轮廓</a:t>
            </a:r>
            <a:r>
              <a:rPr lang="en-US" altLang="zh-CN" sz="5000" dirty="0">
                <a:latin typeface="微软雅黑" panose="020B0503020204020204" pitchFamily="34" charset="-122"/>
                <a:ea typeface="微软雅黑" panose="020B0503020204020204" pitchFamily="34" charset="-122"/>
              </a:rPr>
              <a:t> : </a:t>
            </a:r>
            <a:r>
              <a:rPr lang="zh-CN" altLang="en-US" sz="5000" dirty="0">
                <a:latin typeface="微软雅黑" panose="020B0503020204020204" pitchFamily="34" charset="-122"/>
                <a:ea typeface="微软雅黑" panose="020B0503020204020204" pitchFamily="34" charset="-122"/>
              </a:rPr>
              <a:t>故事要发生在什么时间</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什么地点</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新人物出场方式是什么</a:t>
            </a:r>
            <a:r>
              <a:rPr lang="en-US" altLang="zh-CN" sz="5000" dirty="0">
                <a:latin typeface="微软雅黑" panose="020B0503020204020204" pitchFamily="34" charset="-122"/>
                <a:ea typeface="微软雅黑" panose="020B0503020204020204" pitchFamily="34" charset="-122"/>
              </a:rPr>
              <a:t>? </a:t>
            </a:r>
            <a:r>
              <a:rPr lang="zh-CN" altLang="en-US" sz="5000" dirty="0">
                <a:latin typeface="微软雅黑" panose="020B0503020204020204" pitchFamily="34" charset="-122"/>
                <a:ea typeface="微软雅黑" panose="020B0503020204020204" pitchFamily="34" charset="-122"/>
              </a:rPr>
              <a:t>和原文中的人物的结合点在哪里</a:t>
            </a:r>
            <a:r>
              <a:rPr lang="en-US" altLang="zh-CN" sz="5000" dirty="0">
                <a:latin typeface="微软雅黑" panose="020B0503020204020204" pitchFamily="34" charset="-122"/>
                <a:ea typeface="微软雅黑" panose="020B0503020204020204" pitchFamily="34" charset="-122"/>
              </a:rPr>
              <a:t>?</a:t>
            </a:r>
            <a:endParaRPr lang="en-US" altLang="zh-CN" sz="5000" dirty="0">
              <a:latin typeface="微软雅黑" panose="020B0503020204020204" pitchFamily="34" charset="-122"/>
              <a:ea typeface="微软雅黑" panose="020B0503020204020204" pitchFamily="34" charset="-122"/>
            </a:endParaRPr>
          </a:p>
          <a:p>
            <a:pPr indent="457200">
              <a:lnSpc>
                <a:spcPct val="150000"/>
              </a:lnSpc>
            </a:pPr>
            <a:endParaRPr lang="zh-CN" altLang="en-US" sz="5000" dirty="0">
              <a:latin typeface="微软雅黑" panose="020B0503020204020204" pitchFamily="34" charset="-122"/>
              <a:ea typeface="微软雅黑" panose="020B0503020204020204" pitchFamily="34" charset="-122"/>
            </a:endParaRPr>
          </a:p>
          <a:p>
            <a:pPr indent="457200">
              <a:lnSpc>
                <a:spcPct val="150000"/>
              </a:lnSpc>
            </a:pPr>
            <a:r>
              <a:rPr lang="en-US" altLang="zh-CN" sz="5000" dirty="0">
                <a:latin typeface="微软雅黑" panose="020B0503020204020204" pitchFamily="34" charset="-122"/>
                <a:ea typeface="微软雅黑" panose="020B0503020204020204" pitchFamily="34" charset="-122"/>
              </a:rPr>
              <a:t>   </a:t>
            </a:r>
            <a:r>
              <a:rPr lang="zh-CN" altLang="en-US" sz="5000" dirty="0" smtClean="0">
                <a:latin typeface="微软雅黑" panose="020B0503020204020204" pitchFamily="34" charset="-122"/>
                <a:ea typeface="微软雅黑" panose="020B0503020204020204" pitchFamily="34" charset="-122"/>
                <a:sym typeface="+mn-ea"/>
              </a:rPr>
              <a:t>后</a:t>
            </a:r>
            <a:r>
              <a:rPr lang="zh-CN" altLang="en-US" sz="5000" dirty="0">
                <a:latin typeface="微软雅黑" panose="020B0503020204020204" pitchFamily="34" charset="-122"/>
                <a:ea typeface="微软雅黑" panose="020B0503020204020204" pitchFamily="34" charset="-122"/>
                <a:sym typeface="+mn-ea"/>
              </a:rPr>
              <a:t>三个因素</a:t>
            </a:r>
            <a:r>
              <a:rPr lang="en-US" altLang="zh-CN" sz="5000" dirty="0">
                <a:latin typeface="微软雅黑" panose="020B0503020204020204" pitchFamily="34" charset="-122"/>
                <a:ea typeface="微软雅黑" panose="020B0503020204020204" pitchFamily="34" charset="-122"/>
                <a:sym typeface="+mn-ea"/>
              </a:rPr>
              <a:t>what, why, how</a:t>
            </a:r>
            <a:r>
              <a:rPr lang="zh-CN" altLang="en-US" sz="5000" dirty="0">
                <a:latin typeface="微软雅黑" panose="020B0503020204020204" pitchFamily="34" charset="-122"/>
                <a:ea typeface="微软雅黑" panose="020B0503020204020204" pitchFamily="34" charset="-122"/>
                <a:sym typeface="+mn-ea"/>
              </a:rPr>
              <a:t>则更多的是为主题服务。</a:t>
            </a:r>
            <a:endParaRPr lang="zh-CN" altLang="en-US" sz="5000" dirty="0">
              <a:latin typeface="微软雅黑" panose="020B0503020204020204" pitchFamily="34" charset="-122"/>
              <a:ea typeface="微软雅黑" panose="020B0503020204020204" pitchFamily="34" charset="-122"/>
            </a:endParaRPr>
          </a:p>
          <a:p>
            <a:pPr indent="457200">
              <a:lnSpc>
                <a:spcPct val="150000"/>
              </a:lnSpc>
            </a:pPr>
            <a:endParaRPr lang="en-US" altLang="zh-CN"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8" name="矩形 27"/>
          <p:cNvSpPr/>
          <p:nvPr/>
        </p:nvSpPr>
        <p:spPr>
          <a:xfrm>
            <a:off x="1243649" y="468462"/>
            <a:ext cx="21367187" cy="10709910"/>
          </a:xfrm>
          <a:prstGeom prst="rect">
            <a:avLst/>
          </a:prstGeom>
        </p:spPr>
        <p:txBody>
          <a:bodyPr wrap="square">
            <a:spAutoFit/>
          </a:bodyPr>
          <a:lstStyle/>
          <a:p>
            <a:pPr indent="457200" algn="ctr">
              <a:lnSpc>
                <a:spcPct val="150000"/>
              </a:lnSpc>
            </a:pPr>
            <a:r>
              <a:rPr lang="zh-CN" altLang="en-US" sz="6000" b="1" dirty="0">
                <a:solidFill>
                  <a:srgbClr val="9D234F"/>
                </a:solidFill>
                <a:latin typeface="微软雅黑" panose="020B0503020204020204" pitchFamily="34" charset="-122"/>
                <a:ea typeface="微软雅黑" panose="020B0503020204020204" pitchFamily="34" charset="-122"/>
              </a:rPr>
              <a:t>微</a:t>
            </a:r>
            <a:r>
              <a:rPr lang="zh-CN" altLang="en-US" sz="6000" b="1" dirty="0" smtClean="0">
                <a:solidFill>
                  <a:srgbClr val="9D234F"/>
                </a:solidFill>
                <a:latin typeface="微软雅黑" panose="020B0503020204020204" pitchFamily="34" charset="-122"/>
                <a:ea typeface="微软雅黑" panose="020B0503020204020204" pitchFamily="34" charset="-122"/>
              </a:rPr>
              <a:t>技能</a:t>
            </a:r>
            <a:r>
              <a:rPr lang="en-US" altLang="zh-CN" sz="6000" b="1" dirty="0" smtClean="0">
                <a:solidFill>
                  <a:srgbClr val="9D234F"/>
                </a:solidFill>
                <a:latin typeface="微软雅黑" panose="020B0503020204020204" pitchFamily="34" charset="-122"/>
                <a:ea typeface="微软雅黑" panose="020B0503020204020204" pitchFamily="34" charset="-122"/>
              </a:rPr>
              <a:t>2   </a:t>
            </a:r>
            <a:r>
              <a:rPr lang="zh-CN" altLang="en-US" sz="6000" b="1" dirty="0" smtClean="0">
                <a:solidFill>
                  <a:srgbClr val="9D234F"/>
                </a:solidFill>
                <a:latin typeface="微软雅黑" panose="020B0503020204020204" pitchFamily="34" charset="-122"/>
                <a:ea typeface="微软雅黑" panose="020B0503020204020204" pitchFamily="34" charset="-122"/>
              </a:rPr>
              <a:t>抓</a:t>
            </a:r>
            <a:r>
              <a:rPr lang="zh-CN" altLang="en-US" sz="6000" b="1" dirty="0">
                <a:solidFill>
                  <a:srgbClr val="9D234F"/>
                </a:solidFill>
                <a:latin typeface="微软雅黑" panose="020B0503020204020204" pitchFamily="34" charset="-122"/>
                <a:ea typeface="微软雅黑" panose="020B0503020204020204" pitchFamily="34" charset="-122"/>
              </a:rPr>
              <a:t>明线 展暗线 定发展</a:t>
            </a:r>
            <a:endParaRPr lang="zh-CN" altLang="zh-CN" sz="6000" b="1" dirty="0">
              <a:solidFill>
                <a:srgbClr val="9D234F"/>
              </a:solidFill>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rPr>
              <a:t> </a:t>
            </a:r>
            <a:r>
              <a:rPr lang="en-US" altLang="zh-CN" sz="5000" dirty="0" smtClean="0">
                <a:latin typeface="微软雅黑" panose="020B0503020204020204" pitchFamily="34" charset="-122"/>
                <a:ea typeface="微软雅黑" panose="020B0503020204020204" pitchFamily="34" charset="-122"/>
              </a:rPr>
              <a:t> </a:t>
            </a:r>
            <a:r>
              <a:rPr lang="zh-CN" altLang="en-US" sz="5000" dirty="0">
                <a:latin typeface="微软雅黑" panose="020B0503020204020204" pitchFamily="34" charset="-122"/>
                <a:ea typeface="微软雅黑" panose="020B0503020204020204" pitchFamily="34" charset="-122"/>
              </a:rPr>
              <a:t>在续写时要抓住</a:t>
            </a:r>
            <a:r>
              <a:rPr lang="zh-CN" altLang="en-US" sz="5000" dirty="0">
                <a:latin typeface="微软雅黑" panose="020B0503020204020204" pitchFamily="34" charset="-122"/>
                <a:ea typeface="微软雅黑" panose="020B0503020204020204" pitchFamily="34" charset="-122"/>
                <a:sym typeface="+mn-ea"/>
              </a:rPr>
              <a:t>文字描述的表象</a:t>
            </a:r>
            <a:r>
              <a:rPr lang="zh-CN" altLang="en-US" sz="5000" dirty="0">
                <a:latin typeface="微软雅黑" panose="020B0503020204020204" pitchFamily="34" charset="-122"/>
                <a:ea typeface="微软雅黑" panose="020B0503020204020204" pitchFamily="34" charset="-122"/>
              </a:rPr>
              <a:t>这条明线</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创设与原文相关联的场景、人物关系等</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以保证续写与原文的一致性和连贯性</a:t>
            </a:r>
            <a:r>
              <a:rPr lang="en-US" altLang="zh-CN" sz="5000" dirty="0">
                <a:latin typeface="微软雅黑" panose="020B0503020204020204" pitchFamily="34" charset="-122"/>
                <a:ea typeface="微软雅黑" panose="020B0503020204020204" pitchFamily="34" charset="-122"/>
              </a:rPr>
              <a:t>; </a:t>
            </a:r>
            <a:r>
              <a:rPr lang="zh-CN" altLang="en-US" sz="5000" dirty="0">
                <a:latin typeface="微软雅黑" panose="020B0503020204020204" pitchFamily="34" charset="-122"/>
                <a:ea typeface="微软雅黑" panose="020B0503020204020204" pitchFamily="34" charset="-122"/>
              </a:rPr>
              <a:t>同时</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还要特别关注隐藏在文字之后的言外之意</a:t>
            </a:r>
            <a:r>
              <a:rPr lang="en-US" altLang="zh-CN" sz="5000" dirty="0">
                <a:latin typeface="微软雅黑" panose="020B0503020204020204" pitchFamily="34" charset="-122"/>
                <a:ea typeface="微软雅黑" panose="020B0503020204020204" pitchFamily="34" charset="-122"/>
              </a:rPr>
              <a:t>, </a:t>
            </a:r>
            <a:r>
              <a:rPr lang="zh-CN" altLang="en-US" sz="5000" dirty="0">
                <a:latin typeface="微软雅黑" panose="020B0503020204020204" pitchFamily="34" charset="-122"/>
                <a:ea typeface="微软雅黑" panose="020B0503020204020204" pitchFamily="34" charset="-122"/>
              </a:rPr>
              <a:t>即暗线</a:t>
            </a:r>
            <a:r>
              <a:rPr lang="en-US" altLang="zh-CN" sz="5000" dirty="0">
                <a:latin typeface="微软雅黑" panose="020B0503020204020204" pitchFamily="34" charset="-122"/>
                <a:ea typeface="微软雅黑" panose="020B0503020204020204" pitchFamily="34" charset="-122"/>
              </a:rPr>
              <a:t>, </a:t>
            </a:r>
            <a:r>
              <a:rPr lang="zh-CN" altLang="en-US" sz="5000" dirty="0">
                <a:latin typeface="微软雅黑" panose="020B0503020204020204" pitchFamily="34" charset="-122"/>
                <a:ea typeface="微软雅黑" panose="020B0503020204020204" pitchFamily="34" charset="-122"/>
              </a:rPr>
              <a:t>去解决续写的关键问题</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人物的冲突是什么</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故事应该朝着哪个方向发展</a:t>
            </a:r>
            <a:r>
              <a:rPr lang="en-US" altLang="zh-CN" sz="5000" dirty="0">
                <a:latin typeface="微软雅黑" panose="020B0503020204020204" pitchFamily="34" charset="-122"/>
                <a:ea typeface="微软雅黑" panose="020B0503020204020204" pitchFamily="34" charset="-122"/>
              </a:rPr>
              <a:t>?</a:t>
            </a:r>
            <a:endParaRPr lang="en-US" altLang="zh-CN" sz="5000" dirty="0">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sym typeface="+mn-ea"/>
              </a:rPr>
              <a:t>    首先</a:t>
            </a:r>
            <a:r>
              <a:rPr lang="zh-CN" altLang="en-US" sz="5000" dirty="0">
                <a:latin typeface="微软雅黑" panose="020B0503020204020204" pitchFamily="34" charset="-122"/>
                <a:ea typeface="微软雅黑" panose="020B0503020204020204" pitchFamily="34" charset="-122"/>
                <a:sym typeface="+mn-ea"/>
              </a:rPr>
              <a:t>要关注的是环境设定</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即</a:t>
            </a:r>
            <a:r>
              <a:rPr lang="en-US" altLang="zh-CN" sz="5000" dirty="0">
                <a:latin typeface="微软雅黑" panose="020B0503020204020204" pitchFamily="34" charset="-122"/>
                <a:ea typeface="微软雅黑" panose="020B0503020204020204" pitchFamily="34" charset="-122"/>
                <a:sym typeface="+mn-ea"/>
              </a:rPr>
              <a:t>:“</a:t>
            </a:r>
            <a:r>
              <a:rPr lang="zh-CN" altLang="en-US" sz="5000" u="sng" dirty="0">
                <a:latin typeface="微软雅黑" panose="020B0503020204020204" pitchFamily="34" charset="-122"/>
                <a:ea typeface="微软雅黑" panose="020B0503020204020204" pitchFamily="34" charset="-122"/>
                <a:sym typeface="+mn-ea"/>
              </a:rPr>
              <a:t>自然环境 </a:t>
            </a:r>
            <a:r>
              <a:rPr lang="en-US" altLang="zh-CN" sz="5000" u="sng" dirty="0">
                <a:latin typeface="微软雅黑" panose="020B0503020204020204" pitchFamily="34" charset="-122"/>
                <a:ea typeface="微软雅黑" panose="020B0503020204020204" pitchFamily="34" charset="-122"/>
                <a:sym typeface="+mn-ea"/>
              </a:rPr>
              <a:t>(Natural setting) + </a:t>
            </a:r>
            <a:r>
              <a:rPr lang="zh-CN" altLang="en-US" sz="5000" u="sng" dirty="0">
                <a:latin typeface="微软雅黑" panose="020B0503020204020204" pitchFamily="34" charset="-122"/>
                <a:ea typeface="微软雅黑" panose="020B0503020204020204" pitchFamily="34" charset="-122"/>
                <a:sym typeface="+mn-ea"/>
              </a:rPr>
              <a:t>人文环境 </a:t>
            </a:r>
            <a:r>
              <a:rPr lang="en-US" altLang="zh-CN" sz="5000" u="sng" dirty="0">
                <a:latin typeface="微软雅黑" panose="020B0503020204020204" pitchFamily="34" charset="-122"/>
                <a:ea typeface="微软雅黑" panose="020B0503020204020204" pitchFamily="34" charset="-122"/>
                <a:sym typeface="+mn-ea"/>
              </a:rPr>
              <a:t>(Cultural setting)”</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其次是人物设定</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即</a:t>
            </a:r>
            <a:r>
              <a:rPr lang="en-US" altLang="zh-CN" sz="5000" dirty="0">
                <a:latin typeface="微软雅黑" panose="020B0503020204020204" pitchFamily="34" charset="-122"/>
                <a:ea typeface="微软雅黑" panose="020B0503020204020204" pitchFamily="34" charset="-122"/>
                <a:sym typeface="+mn-ea"/>
              </a:rPr>
              <a:t>Characterization ,</a:t>
            </a:r>
            <a:r>
              <a:rPr lang="zh-CN" altLang="en-US" sz="5000" dirty="0">
                <a:latin typeface="微软雅黑" panose="020B0503020204020204" pitchFamily="34" charset="-122"/>
                <a:ea typeface="微软雅黑" panose="020B0503020204020204" pitchFamily="34" charset="-122"/>
                <a:sym typeface="+mn-ea"/>
              </a:rPr>
              <a:t>主要包括对人物的</a:t>
            </a:r>
            <a:r>
              <a:rPr lang="zh-CN" altLang="en-US" sz="5000" u="sng" dirty="0">
                <a:latin typeface="微软雅黑" panose="020B0503020204020204" pitchFamily="34" charset="-122"/>
                <a:ea typeface="微软雅黑" panose="020B0503020204020204" pitchFamily="34" charset="-122"/>
                <a:sym typeface="+mn-ea"/>
              </a:rPr>
              <a:t>动作描写、心理描写、外貌描写、语言描写、外部评价</a:t>
            </a:r>
            <a:r>
              <a:rPr lang="zh-CN" altLang="en-US" sz="5000" dirty="0">
                <a:latin typeface="微软雅黑" panose="020B0503020204020204" pitchFamily="34" charset="-122"/>
                <a:ea typeface="微软雅黑" panose="020B0503020204020204" pitchFamily="34" charset="-122"/>
                <a:sym typeface="+mn-ea"/>
              </a:rPr>
              <a:t>等。</a:t>
            </a:r>
            <a:endParaRPr lang="zh-CN" altLang="en-US" sz="5000" dirty="0">
              <a:latin typeface="微软雅黑" panose="020B0503020204020204" pitchFamily="34" charset="-122"/>
              <a:ea typeface="微软雅黑" panose="020B0503020204020204" pitchFamily="34" charset="-122"/>
            </a:endParaRPr>
          </a:p>
          <a:p>
            <a:pPr indent="457200">
              <a:lnSpc>
                <a:spcPct val="150000"/>
              </a:lnSpc>
            </a:pPr>
            <a:endParaRPr lang="zh-CN" altLang="en-US"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8" name="矩形 27"/>
          <p:cNvSpPr/>
          <p:nvPr/>
        </p:nvSpPr>
        <p:spPr>
          <a:xfrm>
            <a:off x="1440499" y="972800"/>
            <a:ext cx="21367187" cy="10709910"/>
          </a:xfrm>
          <a:prstGeom prst="rect">
            <a:avLst/>
          </a:prstGeom>
        </p:spPr>
        <p:txBody>
          <a:bodyPr wrap="square">
            <a:spAutoFit/>
          </a:bodyPr>
          <a:lstStyle/>
          <a:p>
            <a:pPr indent="457200" algn="ctr">
              <a:lnSpc>
                <a:spcPct val="150000"/>
              </a:lnSpc>
            </a:pPr>
            <a:r>
              <a:rPr lang="zh-CN" altLang="en-US" sz="6000" b="1" dirty="0">
                <a:solidFill>
                  <a:srgbClr val="9D234F"/>
                </a:solidFill>
                <a:latin typeface="微软雅黑" panose="020B0503020204020204" pitchFamily="34" charset="-122"/>
                <a:ea typeface="微软雅黑" panose="020B0503020204020204" pitchFamily="34" charset="-122"/>
              </a:rPr>
              <a:t>微</a:t>
            </a:r>
            <a:r>
              <a:rPr lang="zh-CN" altLang="en-US" sz="6000" b="1" dirty="0" smtClean="0">
                <a:solidFill>
                  <a:srgbClr val="9D234F"/>
                </a:solidFill>
                <a:latin typeface="微软雅黑" panose="020B0503020204020204" pitchFamily="34" charset="-122"/>
                <a:ea typeface="微软雅黑" panose="020B0503020204020204" pitchFamily="34" charset="-122"/>
              </a:rPr>
              <a:t>技能</a:t>
            </a:r>
            <a:r>
              <a:rPr lang="en-US" altLang="zh-CN" sz="6000" b="1" dirty="0" smtClean="0">
                <a:solidFill>
                  <a:srgbClr val="9D234F"/>
                </a:solidFill>
                <a:latin typeface="微软雅黑" panose="020B0503020204020204" pitchFamily="34" charset="-122"/>
                <a:ea typeface="微软雅黑" panose="020B0503020204020204" pitchFamily="34" charset="-122"/>
              </a:rPr>
              <a:t>3   </a:t>
            </a:r>
            <a:r>
              <a:rPr lang="zh-CN" altLang="en-US" sz="6000" b="1" dirty="0" smtClean="0">
                <a:solidFill>
                  <a:srgbClr val="9D234F"/>
                </a:solidFill>
                <a:latin typeface="微软雅黑" panose="020B0503020204020204" pitchFamily="34" charset="-122"/>
                <a:ea typeface="微软雅黑" panose="020B0503020204020204" pitchFamily="34" charset="-122"/>
              </a:rPr>
              <a:t>密</a:t>
            </a:r>
            <a:r>
              <a:rPr lang="zh-CN" altLang="en-US" sz="6000" b="1" dirty="0">
                <a:solidFill>
                  <a:srgbClr val="9D234F"/>
                </a:solidFill>
                <a:latin typeface="微软雅黑" panose="020B0503020204020204" pitchFamily="34" charset="-122"/>
                <a:ea typeface="微软雅黑" panose="020B0503020204020204" pitchFamily="34" charset="-122"/>
              </a:rPr>
              <a:t>衔接 重连贯 合逻辑</a:t>
            </a:r>
            <a:endParaRPr lang="zh-CN" altLang="zh-CN" sz="6000" b="1" dirty="0">
              <a:solidFill>
                <a:srgbClr val="9D234F"/>
              </a:solidFill>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rPr>
              <a:t>    </a:t>
            </a:r>
            <a:r>
              <a:rPr lang="zh-CN" altLang="en-US" sz="5000" dirty="0">
                <a:latin typeface="微软雅黑" panose="020B0503020204020204" pitchFamily="34" charset="-122"/>
                <a:ea typeface="微软雅黑" panose="020B0503020204020204" pitchFamily="34" charset="-122"/>
              </a:rPr>
              <a:t>写作手法上以记叙为主</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描写上以动作描写为重心。情节的发展要合乎逻辑地推进。除此之外</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还要切记一个原则</a:t>
            </a:r>
            <a:r>
              <a:rPr lang="en-US" altLang="zh-CN" sz="5000" dirty="0">
                <a:latin typeface="微软雅黑" panose="020B0503020204020204" pitchFamily="34" charset="-122"/>
                <a:ea typeface="微软雅黑" panose="020B0503020204020204" pitchFamily="34" charset="-122"/>
              </a:rPr>
              <a:t>: </a:t>
            </a:r>
            <a:r>
              <a:rPr lang="zh-CN" altLang="en-US" sz="5000" dirty="0">
                <a:latin typeface="微软雅黑" panose="020B0503020204020204" pitchFamily="34" charset="-122"/>
                <a:ea typeface="微软雅黑" panose="020B0503020204020204" pitchFamily="34" charset="-122"/>
              </a:rPr>
              <a:t>续写和原文在语言风格、感情色彩、情节发展等多方面要紧密衔接</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连贯一致</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合乎逻辑</a:t>
            </a:r>
            <a:r>
              <a:rPr lang="zh-CN" altLang="en-US" sz="5000" dirty="0" smtClean="0">
                <a:latin typeface="微软雅黑" panose="020B0503020204020204" pitchFamily="34" charset="-122"/>
                <a:ea typeface="微软雅黑" panose="020B0503020204020204" pitchFamily="34" charset="-122"/>
              </a:rPr>
              <a:t>。</a:t>
            </a:r>
            <a:endParaRPr lang="zh-CN" altLang="en-US" sz="5000" dirty="0" smtClean="0">
              <a:latin typeface="微软雅黑" panose="020B0503020204020204" pitchFamily="34" charset="-122"/>
              <a:ea typeface="微软雅黑" panose="020B0503020204020204" pitchFamily="34" charset="-122"/>
            </a:endParaRPr>
          </a:p>
          <a:p>
            <a:pPr indent="457200">
              <a:lnSpc>
                <a:spcPct val="150000"/>
              </a:lnSpc>
            </a:pPr>
            <a:r>
              <a:rPr lang="en-US" altLang="zh-CN" sz="5000" dirty="0" smtClean="0">
                <a:latin typeface="微软雅黑" panose="020B0503020204020204" pitchFamily="34" charset="-122"/>
                <a:ea typeface="微软雅黑" panose="020B0503020204020204" pitchFamily="34" charset="-122"/>
                <a:sym typeface="+mn-ea"/>
              </a:rPr>
              <a:t>   </a:t>
            </a:r>
            <a:r>
              <a:rPr lang="zh-CN" altLang="en-US" sz="5000" dirty="0" smtClean="0">
                <a:latin typeface="微软雅黑" panose="020B0503020204020204" pitchFamily="34" charset="-122"/>
                <a:ea typeface="微软雅黑" panose="020B0503020204020204" pitchFamily="34" charset="-122"/>
                <a:sym typeface="+mn-ea"/>
              </a:rPr>
              <a:t>读</a:t>
            </a:r>
            <a:r>
              <a:rPr lang="zh-CN" altLang="en-US" sz="5000" dirty="0">
                <a:latin typeface="微软雅黑" panose="020B0503020204020204" pitchFamily="34" charset="-122"/>
                <a:ea typeface="微软雅黑" panose="020B0503020204020204" pitchFamily="34" charset="-122"/>
                <a:sym typeface="+mn-ea"/>
              </a:rPr>
              <a:t>后续写的衔接既指原文与续写部分之间的衔接</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也指续写两段自身的衔接。续写衔接可以</a:t>
            </a:r>
            <a:r>
              <a:rPr lang="zh-CN" altLang="en-US" sz="5000" dirty="0">
                <a:latin typeface="微软雅黑" panose="020B0503020204020204" pitchFamily="34" charset="-122"/>
                <a:ea typeface="微软雅黑" panose="020B0503020204020204" pitchFamily="34" charset="-122"/>
                <a:sym typeface="+mn-ea"/>
              </a:rPr>
              <a:t>是：</a:t>
            </a:r>
            <a:endParaRPr lang="zh-CN" altLang="en-US" sz="5000" dirty="0">
              <a:latin typeface="微软雅黑" panose="020B0503020204020204" pitchFamily="34" charset="-122"/>
              <a:ea typeface="微软雅黑" panose="020B0503020204020204" pitchFamily="34" charset="-122"/>
              <a:sym typeface="+mn-ea"/>
            </a:endParaRPr>
          </a:p>
          <a:p>
            <a:pPr indent="457200">
              <a:lnSpc>
                <a:spcPct val="150000"/>
              </a:lnSpc>
            </a:pPr>
            <a:r>
              <a:rPr lang="en-US" altLang="zh-CN" sz="5000" dirty="0" smtClean="0">
                <a:latin typeface="微软雅黑" panose="020B0503020204020204" pitchFamily="34" charset="-122"/>
                <a:ea typeface="微软雅黑" panose="020B0503020204020204" pitchFamily="34" charset="-122"/>
                <a:sym typeface="+mn-ea"/>
              </a:rPr>
              <a:t> 1</a:t>
            </a:r>
            <a:r>
              <a:rPr lang="en-US" altLang="zh-CN" sz="5000" dirty="0">
                <a:latin typeface="微软雅黑" panose="020B0503020204020204" pitchFamily="34" charset="-122"/>
                <a:ea typeface="微软雅黑" panose="020B0503020204020204" pitchFamily="34" charset="-122"/>
                <a:sym typeface="+mn-ea"/>
              </a:rPr>
              <a:t>. “</a:t>
            </a:r>
            <a:r>
              <a:rPr lang="zh-CN" altLang="en-US" sz="5000" dirty="0">
                <a:latin typeface="微软雅黑" panose="020B0503020204020204" pitchFamily="34" charset="-122"/>
                <a:ea typeface="微软雅黑" panose="020B0503020204020204" pitchFamily="34" charset="-122"/>
                <a:sym typeface="+mn-ea"/>
              </a:rPr>
              <a:t>语义衔接”中的词汇复现</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既可以是原词复现</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也可以是相近词或者相反词的复现。</a:t>
            </a:r>
            <a:r>
              <a:rPr lang="en-US" altLang="zh-CN" sz="5000" dirty="0" smtClean="0">
                <a:latin typeface="微软雅黑" panose="020B0503020204020204" pitchFamily="34" charset="-122"/>
                <a:ea typeface="微软雅黑" panose="020B0503020204020204" pitchFamily="34" charset="-122"/>
                <a:sym typeface="+mn-ea"/>
              </a:rPr>
              <a:t>2. </a:t>
            </a:r>
            <a:r>
              <a:rPr lang="zh-CN" altLang="en-US" sz="5000" dirty="0" smtClean="0">
                <a:latin typeface="微软雅黑" panose="020B0503020204020204" pitchFamily="34" charset="-122"/>
                <a:ea typeface="微软雅黑" panose="020B0503020204020204" pitchFamily="34" charset="-122"/>
                <a:sym typeface="+mn-ea"/>
              </a:rPr>
              <a:t>逻辑连贯中的“人物”</a:t>
            </a:r>
            <a:r>
              <a:rPr lang="en-US" altLang="zh-CN" sz="5000" dirty="0" smtClean="0">
                <a:latin typeface="微软雅黑" panose="020B0503020204020204" pitchFamily="34" charset="-122"/>
                <a:ea typeface="微软雅黑" panose="020B0503020204020204" pitchFamily="34" charset="-122"/>
                <a:sym typeface="+mn-ea"/>
              </a:rPr>
              <a:t>,</a:t>
            </a:r>
            <a:r>
              <a:rPr lang="zh-CN" altLang="en-US" sz="5000" dirty="0" smtClean="0">
                <a:latin typeface="微软雅黑" panose="020B0503020204020204" pitchFamily="34" charset="-122"/>
                <a:ea typeface="微软雅黑" panose="020B0503020204020204" pitchFamily="34" charset="-122"/>
                <a:sym typeface="+mn-ea"/>
              </a:rPr>
              <a:t>在本着基本不增减人物的原则下</a:t>
            </a:r>
            <a:r>
              <a:rPr lang="en-US" altLang="zh-CN" sz="5000" dirty="0" smtClean="0">
                <a:latin typeface="微软雅黑" panose="020B0503020204020204" pitchFamily="34" charset="-122"/>
                <a:ea typeface="微软雅黑" panose="020B0503020204020204" pitchFamily="34" charset="-122"/>
                <a:sym typeface="+mn-ea"/>
              </a:rPr>
              <a:t>,</a:t>
            </a:r>
            <a:r>
              <a:rPr lang="zh-CN" altLang="en-US" sz="5000" dirty="0" smtClean="0">
                <a:latin typeface="微软雅黑" panose="020B0503020204020204" pitchFamily="34" charset="-122"/>
                <a:ea typeface="微软雅黑" panose="020B0503020204020204" pitchFamily="34" charset="-122"/>
                <a:sym typeface="+mn-ea"/>
              </a:rPr>
              <a:t>可以适当在所占篇幅的比重上有所调整。</a:t>
            </a:r>
            <a:endParaRPr lang="zh-CN" altLang="en-US"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8" name="矩形 27"/>
          <p:cNvSpPr/>
          <p:nvPr/>
        </p:nvSpPr>
        <p:spPr>
          <a:xfrm>
            <a:off x="1296354" y="828655"/>
            <a:ext cx="21367187" cy="13018135"/>
          </a:xfrm>
          <a:prstGeom prst="rect">
            <a:avLst/>
          </a:prstGeom>
        </p:spPr>
        <p:txBody>
          <a:bodyPr wrap="square">
            <a:spAutoFit/>
          </a:bodyPr>
          <a:lstStyle/>
          <a:p>
            <a:pPr indent="457200" algn="ctr">
              <a:lnSpc>
                <a:spcPct val="150000"/>
              </a:lnSpc>
            </a:pPr>
            <a:r>
              <a:rPr lang="zh-CN" altLang="en-US" sz="6000" b="1" dirty="0">
                <a:solidFill>
                  <a:srgbClr val="9D234F"/>
                </a:solidFill>
                <a:latin typeface="微软雅黑" panose="020B0503020204020204" pitchFamily="34" charset="-122"/>
                <a:ea typeface="微软雅黑" panose="020B0503020204020204" pitchFamily="34" charset="-122"/>
              </a:rPr>
              <a:t>微</a:t>
            </a:r>
            <a:r>
              <a:rPr lang="zh-CN" altLang="en-US" sz="6000" b="1" dirty="0" smtClean="0">
                <a:solidFill>
                  <a:srgbClr val="9D234F"/>
                </a:solidFill>
                <a:latin typeface="微软雅黑" panose="020B0503020204020204" pitchFamily="34" charset="-122"/>
                <a:ea typeface="微软雅黑" panose="020B0503020204020204" pitchFamily="34" charset="-122"/>
              </a:rPr>
              <a:t>技能</a:t>
            </a:r>
            <a:r>
              <a:rPr lang="en-US" altLang="zh-CN" sz="6000" b="1" dirty="0" smtClean="0">
                <a:solidFill>
                  <a:srgbClr val="9D234F"/>
                </a:solidFill>
                <a:latin typeface="微软雅黑" panose="020B0503020204020204" pitchFamily="34" charset="-122"/>
                <a:ea typeface="微软雅黑" panose="020B0503020204020204" pitchFamily="34" charset="-122"/>
              </a:rPr>
              <a:t>4   </a:t>
            </a:r>
            <a:r>
              <a:rPr lang="zh-CN" altLang="en-US" sz="6000" b="1" dirty="0" smtClean="0">
                <a:solidFill>
                  <a:srgbClr val="9D234F"/>
                </a:solidFill>
                <a:latin typeface="微软雅黑" panose="020B0503020204020204" pitchFamily="34" charset="-122"/>
                <a:ea typeface="微软雅黑" panose="020B0503020204020204" pitchFamily="34" charset="-122"/>
              </a:rPr>
              <a:t>辨</a:t>
            </a:r>
            <a:r>
              <a:rPr lang="zh-CN" altLang="en-US" sz="6000" b="1" dirty="0">
                <a:solidFill>
                  <a:srgbClr val="9D234F"/>
                </a:solidFill>
                <a:latin typeface="微软雅黑" panose="020B0503020204020204" pitchFamily="34" charset="-122"/>
                <a:ea typeface="微软雅黑" panose="020B0503020204020204" pitchFamily="34" charset="-122"/>
              </a:rPr>
              <a:t>风格 优语言 妙结尾</a:t>
            </a:r>
            <a:endParaRPr lang="zh-CN" altLang="zh-CN" sz="6000" b="1" dirty="0">
              <a:solidFill>
                <a:srgbClr val="9D234F"/>
              </a:solidFill>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rPr>
              <a:t>    读</a:t>
            </a:r>
            <a:r>
              <a:rPr lang="zh-CN" altLang="en-US" sz="5000" dirty="0">
                <a:latin typeface="微软雅黑" panose="020B0503020204020204" pitchFamily="34" charset="-122"/>
                <a:ea typeface="微软雅黑" panose="020B0503020204020204" pitchFamily="34" charset="-122"/>
              </a:rPr>
              <a:t>后续写不仅在内容情节和感情色彩上要和原文“续”起来</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语言风格和特点也要有延续性。</a:t>
            </a:r>
            <a:endParaRPr lang="zh-CN" altLang="en-US" sz="5000" dirty="0">
              <a:latin typeface="微软雅黑" panose="020B0503020204020204" pitchFamily="34" charset="-122"/>
              <a:ea typeface="微软雅黑" panose="020B0503020204020204" pitchFamily="34" charset="-122"/>
            </a:endParaRPr>
          </a:p>
          <a:p>
            <a:pPr indent="457200">
              <a:lnSpc>
                <a:spcPct val="150000"/>
              </a:lnSpc>
            </a:pPr>
            <a:r>
              <a:rPr lang="en-US" altLang="zh-CN" sz="5000" dirty="0" smtClean="0">
                <a:latin typeface="微软雅黑" panose="020B0503020204020204" pitchFamily="34" charset="-122"/>
                <a:ea typeface="微软雅黑" panose="020B0503020204020204" pitchFamily="34" charset="-122"/>
                <a:sym typeface="+mn-ea"/>
              </a:rPr>
              <a:t>    </a:t>
            </a:r>
            <a:r>
              <a:rPr lang="zh-CN" altLang="en-US" sz="5000" dirty="0" smtClean="0">
                <a:latin typeface="微软雅黑" panose="020B0503020204020204" pitchFamily="34" charset="-122"/>
                <a:ea typeface="微软雅黑" panose="020B0503020204020204" pitchFamily="34" charset="-122"/>
                <a:sym typeface="+mn-ea"/>
              </a:rPr>
              <a:t>首先</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在确定原文文体的基础上辨别其语言风格。</a:t>
            </a:r>
            <a:r>
              <a:rPr lang="zh-CN" altLang="en-US" sz="5000" dirty="0">
                <a:latin typeface="微软雅黑" panose="020B0503020204020204" pitchFamily="34" charset="-122"/>
                <a:ea typeface="微软雅黑" panose="020B0503020204020204" pitchFamily="34" charset="-122"/>
                <a:sym typeface="+mn-ea"/>
              </a:rPr>
              <a:t>如：生动型</a:t>
            </a:r>
            <a:r>
              <a:rPr lang="en-US" altLang="zh-CN" sz="5000" dirty="0">
                <a:latin typeface="微软雅黑" panose="020B0503020204020204" pitchFamily="34" charset="-122"/>
                <a:ea typeface="微软雅黑" panose="020B0503020204020204" pitchFamily="34" charset="-122"/>
                <a:sym typeface="+mn-ea"/>
              </a:rPr>
              <a:t>(vivid),</a:t>
            </a:r>
            <a:r>
              <a:rPr lang="zh-CN" altLang="en-US" sz="5000" dirty="0">
                <a:latin typeface="微软雅黑" panose="020B0503020204020204" pitchFamily="34" charset="-122"/>
                <a:ea typeface="微软雅黑" panose="020B0503020204020204" pitchFamily="34" charset="-122"/>
                <a:sym typeface="+mn-ea"/>
              </a:rPr>
              <a:t>形象描写型</a:t>
            </a:r>
            <a:r>
              <a:rPr lang="en-US" altLang="zh-CN" sz="5000" dirty="0">
                <a:latin typeface="微软雅黑" panose="020B0503020204020204" pitchFamily="34" charset="-122"/>
                <a:ea typeface="微软雅黑" panose="020B0503020204020204" pitchFamily="34" charset="-122"/>
                <a:sym typeface="+mn-ea"/>
              </a:rPr>
              <a:t>(visualized),</a:t>
            </a:r>
            <a:r>
              <a:rPr lang="zh-CN" altLang="en-US" sz="5000" dirty="0">
                <a:latin typeface="微软雅黑" panose="020B0503020204020204" pitchFamily="34" charset="-122"/>
                <a:ea typeface="微软雅黑" panose="020B0503020204020204" pitchFamily="34" charset="-122"/>
                <a:sym typeface="+mn-ea"/>
              </a:rPr>
              <a:t>风趣幽默型</a:t>
            </a:r>
            <a:r>
              <a:rPr lang="en-US" altLang="zh-CN" sz="5000" dirty="0">
                <a:latin typeface="微软雅黑" panose="020B0503020204020204" pitchFamily="34" charset="-122"/>
                <a:ea typeface="微软雅黑" panose="020B0503020204020204" pitchFamily="34" charset="-122"/>
                <a:sym typeface="+mn-ea"/>
              </a:rPr>
              <a:t>(humorous),</a:t>
            </a:r>
            <a:r>
              <a:rPr lang="zh-CN" altLang="en-US" sz="5000" dirty="0">
                <a:latin typeface="微软雅黑" panose="020B0503020204020204" pitchFamily="34" charset="-122"/>
                <a:ea typeface="微软雅黑" panose="020B0503020204020204" pitchFamily="34" charset="-122"/>
                <a:sym typeface="+mn-ea"/>
              </a:rPr>
              <a:t>还有辛辣讽刺型</a:t>
            </a:r>
            <a:r>
              <a:rPr lang="en-US" altLang="zh-CN" sz="5000" dirty="0">
                <a:latin typeface="微软雅黑" panose="020B0503020204020204" pitchFamily="34" charset="-122"/>
                <a:ea typeface="微软雅黑" panose="020B0503020204020204" pitchFamily="34" charset="-122"/>
                <a:sym typeface="+mn-ea"/>
              </a:rPr>
              <a:t>(ironic)</a:t>
            </a:r>
            <a:r>
              <a:rPr lang="zh-CN" altLang="en-US" sz="5000" dirty="0">
                <a:latin typeface="微软雅黑" panose="020B0503020204020204" pitchFamily="34" charset="-122"/>
                <a:ea typeface="微软雅黑" panose="020B0503020204020204" pitchFamily="34" charset="-122"/>
                <a:sym typeface="+mn-ea"/>
              </a:rPr>
              <a:t>。</a:t>
            </a:r>
            <a:endParaRPr lang="zh-CN" altLang="en-US" sz="5000" dirty="0">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sym typeface="+mn-ea"/>
              </a:rPr>
              <a:t>    其次</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优化语言。尽量</a:t>
            </a:r>
            <a:r>
              <a:rPr lang="zh-CN" altLang="en-US" sz="5000" dirty="0">
                <a:latin typeface="微软雅黑" panose="020B0503020204020204" pitchFamily="34" charset="-122"/>
                <a:ea typeface="微软雅黑" panose="020B0503020204020204" pitchFamily="34" charset="-122"/>
                <a:sym typeface="+mn-ea"/>
              </a:rPr>
              <a:t>用朴实自然、地道、贴切的词语建构故事，避免</a:t>
            </a:r>
            <a:r>
              <a:rPr lang="zh-CN" altLang="en-US" sz="5000" dirty="0">
                <a:latin typeface="微软雅黑" panose="020B0503020204020204" pitchFamily="34" charset="-122"/>
                <a:ea typeface="微软雅黑" panose="020B0503020204020204" pitchFamily="34" charset="-122"/>
                <a:sym typeface="+mn-ea"/>
              </a:rPr>
              <a:t>平铺直叙或者</a:t>
            </a:r>
            <a:r>
              <a:rPr lang="zh-CN" altLang="en-US" sz="5000" dirty="0">
                <a:latin typeface="微软雅黑" panose="020B0503020204020204" pitchFamily="34" charset="-122"/>
                <a:ea typeface="微软雅黑" panose="020B0503020204020204" pitchFamily="34" charset="-122"/>
                <a:sym typeface="+mn-ea"/>
              </a:rPr>
              <a:t>过多充斥着华丽辞藻。</a:t>
            </a:r>
            <a:endParaRPr lang="zh-CN" altLang="en-US" sz="5000" dirty="0">
              <a:latin typeface="微软雅黑" panose="020B0503020204020204" pitchFamily="34" charset="-122"/>
              <a:ea typeface="微软雅黑" panose="020B0503020204020204" pitchFamily="34" charset="-122"/>
              <a:sym typeface="+mn-ea"/>
            </a:endParaRPr>
          </a:p>
          <a:p>
            <a:pPr indent="457200">
              <a:lnSpc>
                <a:spcPct val="150000"/>
              </a:lnSpc>
            </a:pPr>
            <a:r>
              <a:rPr lang="en-US" altLang="zh-CN" sz="5000" dirty="0" smtClean="0">
                <a:latin typeface="微软雅黑" panose="020B0503020204020204" pitchFamily="34" charset="-122"/>
                <a:ea typeface="微软雅黑" panose="020B0503020204020204" pitchFamily="34" charset="-122"/>
                <a:sym typeface="+mn-ea"/>
              </a:rPr>
              <a:t>    </a:t>
            </a:r>
            <a:r>
              <a:rPr lang="zh-CN" altLang="en-US" sz="5000" dirty="0" smtClean="0">
                <a:latin typeface="微软雅黑" panose="020B0503020204020204" pitchFamily="34" charset="-122"/>
                <a:ea typeface="微软雅黑" panose="020B0503020204020204" pitchFamily="34" charset="-122"/>
                <a:sym typeface="+mn-ea"/>
              </a:rPr>
              <a:t>最后</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妙结尾。选择最适合原文和续写段落的结尾类型</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如</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蕴含哲理型</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感悟感恩型</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意外反转型</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温馨浪漫型</a:t>
            </a:r>
            <a:r>
              <a:rPr lang="en-US" altLang="zh-CN" sz="5000" dirty="0">
                <a:latin typeface="微软雅黑" panose="020B0503020204020204" pitchFamily="34" charset="-122"/>
                <a:ea typeface="微软雅黑" panose="020B0503020204020204" pitchFamily="34" charset="-122"/>
                <a:sym typeface="+mn-ea"/>
              </a:rPr>
              <a:t>,</a:t>
            </a:r>
            <a:r>
              <a:rPr lang="zh-CN" altLang="en-US" sz="5000" dirty="0">
                <a:latin typeface="微软雅黑" panose="020B0503020204020204" pitchFamily="34" charset="-122"/>
                <a:ea typeface="微软雅黑" panose="020B0503020204020204" pitchFamily="34" charset="-122"/>
                <a:sym typeface="+mn-ea"/>
              </a:rPr>
              <a:t>自然收尾型等。</a:t>
            </a:r>
            <a:endParaRPr lang="zh-CN" altLang="en-US" sz="5000" dirty="0">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sym typeface="+mn-ea"/>
              </a:rPr>
              <a:t>    </a:t>
            </a:r>
            <a:endParaRPr lang="zh-CN" altLang="en-US" sz="5000" dirty="0">
              <a:latin typeface="微软雅黑" panose="020B0503020204020204" pitchFamily="34" charset="-122"/>
              <a:ea typeface="微软雅黑" panose="020B0503020204020204" pitchFamily="34" charset="-122"/>
            </a:endParaRPr>
          </a:p>
          <a:p>
            <a:pPr indent="457200">
              <a:lnSpc>
                <a:spcPct val="150000"/>
              </a:lnSpc>
            </a:pPr>
            <a:endParaRPr lang="en-US" altLang="zh-CN"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296468" y="540470"/>
            <a:ext cx="21367187" cy="10479792"/>
          </a:xfrm>
          <a:prstGeom prst="rect">
            <a:avLst/>
          </a:prstGeom>
        </p:spPr>
        <p:txBody>
          <a:bodyPr wrap="square">
            <a:spAutoFit/>
          </a:bodyPr>
          <a:lstStyle/>
          <a:p>
            <a:pPr>
              <a:lnSpc>
                <a:spcPct val="150000"/>
              </a:lnSpc>
            </a:pPr>
            <a:r>
              <a:rPr lang="zh-CN" altLang="en-US" sz="5000" b="1" dirty="0" smtClean="0">
                <a:solidFill>
                  <a:srgbClr val="9D234F"/>
                </a:solidFill>
                <a:latin typeface="微软雅黑" panose="020B0503020204020204" pitchFamily="34" charset="-122"/>
                <a:ea typeface="微软雅黑" panose="020B0503020204020204" pitchFamily="34" charset="-122"/>
              </a:rPr>
              <a:t>【作文示例】</a:t>
            </a:r>
            <a:r>
              <a:rPr lang="en-US" altLang="zh-CN" sz="5000" dirty="0" smtClean="0">
                <a:latin typeface="微软雅黑" panose="020B0503020204020204" pitchFamily="34" charset="-122"/>
                <a:ea typeface="微软雅黑" panose="020B0503020204020204" pitchFamily="34" charset="-122"/>
              </a:rPr>
              <a:t>[</a:t>
            </a:r>
            <a:r>
              <a:rPr lang="en-US" altLang="zh-CN" sz="5000" dirty="0">
                <a:latin typeface="微软雅黑" panose="020B0503020204020204" pitchFamily="34" charset="-122"/>
                <a:ea typeface="微软雅黑" panose="020B0503020204020204" pitchFamily="34" charset="-122"/>
              </a:rPr>
              <a:t>2021•</a:t>
            </a:r>
            <a:r>
              <a:rPr lang="zh-CN" altLang="en-US" sz="5000" dirty="0">
                <a:latin typeface="微软雅黑" panose="020B0503020204020204" pitchFamily="34" charset="-122"/>
                <a:ea typeface="微软雅黑" panose="020B0503020204020204" pitchFamily="34" charset="-122"/>
              </a:rPr>
              <a:t>广东广州高三第一次模拟考试</a:t>
            </a:r>
            <a:r>
              <a:rPr lang="en-US" altLang="zh-CN" sz="5000" dirty="0">
                <a:latin typeface="微软雅黑" panose="020B0503020204020204" pitchFamily="34" charset="-122"/>
                <a:ea typeface="微软雅黑" panose="020B0503020204020204" pitchFamily="34" charset="-122"/>
              </a:rPr>
              <a:t>] </a:t>
            </a:r>
            <a:endParaRPr lang="zh-CN" altLang="en-US" sz="5000" dirty="0">
              <a:latin typeface="微软雅黑" panose="020B0503020204020204" pitchFamily="34" charset="-122"/>
              <a:ea typeface="微软雅黑" panose="020B0503020204020204" pitchFamily="34" charset="-122"/>
            </a:endParaRPr>
          </a:p>
          <a:p>
            <a:pPr indent="457200">
              <a:lnSpc>
                <a:spcPct val="150000"/>
              </a:lnSpc>
            </a:pPr>
            <a:r>
              <a:rPr lang="zh-CN" altLang="en-US" sz="5000" dirty="0" smtClean="0">
                <a:latin typeface="微软雅黑" panose="020B0503020204020204" pitchFamily="34" charset="-122"/>
                <a:ea typeface="微软雅黑" panose="020B0503020204020204" pitchFamily="34" charset="-122"/>
              </a:rPr>
              <a:t>    阅读</a:t>
            </a:r>
            <a:r>
              <a:rPr lang="zh-CN" altLang="en-US" sz="5000" dirty="0">
                <a:latin typeface="微软雅黑" panose="020B0503020204020204" pitchFamily="34" charset="-122"/>
                <a:ea typeface="微软雅黑" panose="020B0503020204020204" pitchFamily="34" charset="-122"/>
              </a:rPr>
              <a:t>下面材料</a:t>
            </a:r>
            <a:r>
              <a:rPr lang="en-US" altLang="zh-CN" sz="5000" dirty="0">
                <a:latin typeface="微软雅黑" panose="020B0503020204020204" pitchFamily="34" charset="-122"/>
                <a:ea typeface="微软雅黑" panose="020B0503020204020204" pitchFamily="34" charset="-122"/>
              </a:rPr>
              <a:t>,</a:t>
            </a:r>
            <a:r>
              <a:rPr lang="zh-CN" altLang="en-US" sz="5000" dirty="0">
                <a:latin typeface="微软雅黑" panose="020B0503020204020204" pitchFamily="34" charset="-122"/>
                <a:ea typeface="微软雅黑" panose="020B0503020204020204" pitchFamily="34" charset="-122"/>
              </a:rPr>
              <a:t>根据其内容和所给段落开头语续写两段</a:t>
            </a:r>
            <a:r>
              <a:rPr lang="en-US" altLang="zh-CN" sz="5000" dirty="0">
                <a:latin typeface="微软雅黑" panose="020B0503020204020204" pitchFamily="34" charset="-122"/>
                <a:ea typeface="微软雅黑" panose="020B0503020204020204" pitchFamily="34" charset="-122"/>
              </a:rPr>
              <a:t>, </a:t>
            </a:r>
            <a:r>
              <a:rPr lang="zh-CN" altLang="en-US" sz="5000" dirty="0">
                <a:latin typeface="微软雅黑" panose="020B0503020204020204" pitchFamily="34" charset="-122"/>
                <a:ea typeface="微软雅黑" panose="020B0503020204020204" pitchFamily="34" charset="-122"/>
              </a:rPr>
              <a:t>使之构成一篇完整的短文。</a:t>
            </a:r>
            <a:endParaRPr lang="zh-CN" altLang="en-US" sz="5000" dirty="0">
              <a:latin typeface="微软雅黑" panose="020B0503020204020204" pitchFamily="34" charset="-122"/>
              <a:ea typeface="微软雅黑" panose="020B0503020204020204" pitchFamily="34" charset="-122"/>
            </a:endParaRPr>
          </a:p>
          <a:p>
            <a:pPr indent="457200">
              <a:lnSpc>
                <a:spcPct val="150000"/>
              </a:lnSpc>
            </a:pPr>
            <a:r>
              <a:rPr lang="en-US" altLang="zh-CN" sz="5000" dirty="0" smtClean="0">
                <a:latin typeface="微软雅黑" panose="020B0503020204020204" pitchFamily="34" charset="-122"/>
                <a:ea typeface="微软雅黑" panose="020B0503020204020204" pitchFamily="34" charset="-122"/>
              </a:rPr>
              <a:t>    It  took  place  </a:t>
            </a:r>
            <a:r>
              <a:rPr lang="en-US" altLang="zh-CN" sz="5000" dirty="0">
                <a:latin typeface="微软雅黑" panose="020B0503020204020204" pitchFamily="34" charset="-122"/>
                <a:ea typeface="微软雅黑" panose="020B0503020204020204" pitchFamily="34" charset="-122"/>
              </a:rPr>
              <a:t>in </a:t>
            </a:r>
            <a:r>
              <a:rPr lang="en-US" altLang="zh-CN" sz="5000" dirty="0" smtClean="0">
                <a:latin typeface="微软雅黑" panose="020B0503020204020204" pitchFamily="34" charset="-122"/>
                <a:ea typeface="微软雅黑" panose="020B0503020204020204" pitchFamily="34" charset="-122"/>
              </a:rPr>
              <a:t> a  teacher's  </a:t>
            </a:r>
            <a:r>
              <a:rPr lang="en-US" altLang="zh-CN" sz="5000" dirty="0">
                <a:latin typeface="微软雅黑" panose="020B0503020204020204" pitchFamily="34" charset="-122"/>
                <a:ea typeface="微软雅黑" panose="020B0503020204020204" pitchFamily="34" charset="-122"/>
              </a:rPr>
              <a:t>family</a:t>
            </a:r>
            <a:r>
              <a:rPr lang="en-US" altLang="zh-CN" sz="5000" dirty="0" smtClean="0">
                <a:latin typeface="微软雅黑" panose="020B0503020204020204" pitchFamily="34" charset="-122"/>
                <a:ea typeface="微软雅黑" panose="020B0503020204020204" pitchFamily="34" charset="-122"/>
              </a:rPr>
              <a:t>.  One  </a:t>
            </a:r>
            <a:r>
              <a:rPr lang="en-US" altLang="zh-CN" sz="5000" dirty="0">
                <a:latin typeface="微软雅黑" panose="020B0503020204020204" pitchFamily="34" charset="-122"/>
                <a:ea typeface="微软雅黑" panose="020B0503020204020204" pitchFamily="34" charset="-122"/>
              </a:rPr>
              <a:t>day</a:t>
            </a:r>
            <a:r>
              <a:rPr lang="en-US" altLang="zh-CN" sz="5000" dirty="0" smtClean="0">
                <a:latin typeface="微软雅黑" panose="020B0503020204020204" pitchFamily="34" charset="-122"/>
                <a:ea typeface="微软雅黑" panose="020B0503020204020204" pitchFamily="34" charset="-122"/>
              </a:rPr>
              <a:t>,  Ben  </a:t>
            </a:r>
            <a:r>
              <a:rPr lang="en-US" altLang="zh-CN" sz="5000" dirty="0">
                <a:latin typeface="微软雅黑" panose="020B0503020204020204" pitchFamily="34" charset="-122"/>
                <a:ea typeface="微软雅黑" panose="020B0503020204020204" pitchFamily="34" charset="-122"/>
              </a:rPr>
              <a:t>was </a:t>
            </a:r>
            <a:r>
              <a:rPr lang="en-US" altLang="zh-CN" sz="5000" dirty="0" smtClean="0">
                <a:latin typeface="微软雅黑" panose="020B0503020204020204" pitchFamily="34" charset="-122"/>
                <a:ea typeface="微软雅黑" panose="020B0503020204020204" pitchFamily="34" charset="-122"/>
              </a:rPr>
              <a:t>playing </a:t>
            </a:r>
            <a:r>
              <a:rPr lang="en-US" altLang="zh-CN" sz="5000" dirty="0">
                <a:latin typeface="微软雅黑" panose="020B0503020204020204" pitchFamily="34" charset="-122"/>
                <a:ea typeface="微软雅黑" panose="020B0503020204020204" pitchFamily="34" charset="-122"/>
              </a:rPr>
              <a:t>basketball in the living room after school, when he accidentally threw the ball at a vase sitting on the shelf. The vase dropped to the floor and a large piece broke off. What made Ben more upset was that the </a:t>
            </a:r>
            <a:r>
              <a:rPr lang="en-US" altLang="zh-CN" sz="5000" dirty="0" smtClean="0">
                <a:latin typeface="微软雅黑" panose="020B0503020204020204" pitchFamily="34" charset="-122"/>
                <a:ea typeface="微软雅黑" panose="020B0503020204020204" pitchFamily="34" charset="-122"/>
              </a:rPr>
              <a:t>vase  </a:t>
            </a:r>
            <a:r>
              <a:rPr lang="en-US" altLang="zh-CN" sz="5000" dirty="0">
                <a:latin typeface="微软雅黑" panose="020B0503020204020204" pitchFamily="34" charset="-122"/>
                <a:ea typeface="微软雅黑" panose="020B0503020204020204" pitchFamily="34" charset="-122"/>
              </a:rPr>
              <a:t>was </a:t>
            </a:r>
            <a:r>
              <a:rPr lang="en-US" altLang="zh-CN" sz="5000" dirty="0" smtClean="0">
                <a:latin typeface="微软雅黑" panose="020B0503020204020204" pitchFamily="34" charset="-122"/>
                <a:ea typeface="微软雅黑" panose="020B0503020204020204" pitchFamily="34" charset="-122"/>
              </a:rPr>
              <a:t> not  </a:t>
            </a:r>
            <a:r>
              <a:rPr lang="en-US" altLang="zh-CN" sz="5000" dirty="0">
                <a:latin typeface="微软雅黑" panose="020B0503020204020204" pitchFamily="34" charset="-122"/>
                <a:ea typeface="微软雅黑" panose="020B0503020204020204" pitchFamily="34" charset="-122"/>
              </a:rPr>
              <a:t>a </a:t>
            </a:r>
            <a:r>
              <a:rPr lang="en-US" altLang="zh-CN" sz="5000" dirty="0" smtClean="0">
                <a:latin typeface="微软雅黑" panose="020B0503020204020204" pitchFamily="34" charset="-122"/>
                <a:ea typeface="微软雅黑" panose="020B0503020204020204" pitchFamily="34" charset="-122"/>
              </a:rPr>
              <a:t> common  </a:t>
            </a:r>
            <a:r>
              <a:rPr lang="en-US" altLang="zh-CN" sz="5000" dirty="0">
                <a:latin typeface="微软雅黑" panose="020B0503020204020204" pitchFamily="34" charset="-122"/>
                <a:ea typeface="微软雅黑" panose="020B0503020204020204" pitchFamily="34" charset="-122"/>
              </a:rPr>
              <a:t>decoration </a:t>
            </a:r>
            <a:r>
              <a:rPr lang="en-US" altLang="zh-CN" sz="5000" dirty="0" smtClean="0">
                <a:latin typeface="微软雅黑" panose="020B0503020204020204" pitchFamily="34" charset="-122"/>
                <a:ea typeface="微软雅黑" panose="020B0503020204020204" pitchFamily="34" charset="-122"/>
              </a:rPr>
              <a:t> but  an  antique</a:t>
            </a:r>
            <a:r>
              <a:rPr lang="en-US" altLang="zh-CN" sz="5000" dirty="0">
                <a:latin typeface="微软雅黑" panose="020B0503020204020204" pitchFamily="34" charset="-122"/>
                <a:ea typeface="微软雅黑" panose="020B0503020204020204" pitchFamily="34" charset="-122"/>
              </a:rPr>
              <a:t>, </a:t>
            </a:r>
            <a:r>
              <a:rPr lang="en-US" altLang="zh-CN" sz="5000" dirty="0" smtClean="0">
                <a:latin typeface="微软雅黑" panose="020B0503020204020204" pitchFamily="34" charset="-122"/>
                <a:ea typeface="微软雅黑" panose="020B0503020204020204" pitchFamily="34" charset="-122"/>
              </a:rPr>
              <a:t> which  was </a:t>
            </a:r>
            <a:r>
              <a:rPr lang="en-US" altLang="zh-CN" sz="5000" dirty="0">
                <a:latin typeface="微软雅黑" panose="020B0503020204020204" pitchFamily="34" charset="-122"/>
                <a:ea typeface="微软雅黑" panose="020B0503020204020204" pitchFamily="34" charset="-122"/>
              </a:rPr>
              <a:t>handed down through generations from the 18th century. It was </a:t>
            </a:r>
            <a:r>
              <a:rPr lang="en-US" altLang="zh-CN" sz="5000" dirty="0" smtClean="0">
                <a:latin typeface="微软雅黑" panose="020B0503020204020204" pitchFamily="34" charset="-122"/>
                <a:ea typeface="微软雅黑" panose="020B0503020204020204" pitchFamily="34" charset="-122"/>
              </a:rPr>
              <a:t>also</a:t>
            </a:r>
            <a:endParaRPr lang="en-US" altLang="zh-CN"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296468" y="540470"/>
            <a:ext cx="21367187" cy="10479792"/>
          </a:xfrm>
          <a:prstGeom prst="rect">
            <a:avLst/>
          </a:prstGeom>
        </p:spPr>
        <p:txBody>
          <a:bodyPr wrap="square">
            <a:spAutoFit/>
          </a:bodyPr>
          <a:lstStyle/>
          <a:p>
            <a:pPr>
              <a:lnSpc>
                <a:spcPct val="150000"/>
              </a:lnSpc>
            </a:pPr>
            <a:r>
              <a:rPr lang="en-US" altLang="zh-CN" sz="5000" dirty="0" smtClean="0">
                <a:latin typeface="微软雅黑" panose="020B0503020204020204" pitchFamily="34" charset="-122"/>
                <a:ea typeface="微软雅黑" panose="020B0503020204020204" pitchFamily="34" charset="-122"/>
              </a:rPr>
              <a:t>his mother's </a:t>
            </a:r>
            <a:r>
              <a:rPr lang="en-US" altLang="zh-CN" sz="5000" dirty="0" err="1">
                <a:latin typeface="微软雅黑" panose="020B0503020204020204" pitchFamily="34" charset="-122"/>
                <a:ea typeface="微软雅黑" panose="020B0503020204020204" pitchFamily="34" charset="-122"/>
              </a:rPr>
              <a:t>favourite</a:t>
            </a:r>
            <a:r>
              <a:rPr lang="en-US" altLang="zh-CN" sz="5000" dirty="0">
                <a:latin typeface="微软雅黑" panose="020B0503020204020204" pitchFamily="34" charset="-122"/>
                <a:ea typeface="微软雅黑" panose="020B0503020204020204" pitchFamily="34" charset="-122"/>
              </a:rPr>
              <a:t> possession. To cover his terrible action, the terrified boy glued the pieces together hastily and put the vase back to its </a:t>
            </a:r>
            <a:r>
              <a:rPr lang="en-US" altLang="zh-CN" sz="5000" dirty="0" smtClean="0">
                <a:latin typeface="微软雅黑" panose="020B0503020204020204" pitchFamily="34" charset="-122"/>
                <a:ea typeface="微软雅黑" panose="020B0503020204020204" pitchFamily="34" charset="-122"/>
              </a:rPr>
              <a:t>place.</a:t>
            </a:r>
            <a:endParaRPr lang="en-US" altLang="zh-CN" sz="5000" dirty="0" smtClean="0">
              <a:latin typeface="微软雅黑" panose="020B0503020204020204" pitchFamily="34" charset="-122"/>
              <a:ea typeface="微软雅黑" panose="020B0503020204020204" pitchFamily="34" charset="-122"/>
            </a:endParaRPr>
          </a:p>
          <a:p>
            <a:pPr indent="457200">
              <a:lnSpc>
                <a:spcPct val="150000"/>
              </a:lnSpc>
            </a:pPr>
            <a:r>
              <a:rPr lang="en-US" altLang="zh-CN" sz="5000" dirty="0" smtClean="0">
                <a:latin typeface="微软雅黑" panose="020B0503020204020204" pitchFamily="34" charset="-122"/>
                <a:ea typeface="微软雅黑" panose="020B0503020204020204" pitchFamily="34" charset="-122"/>
              </a:rPr>
              <a:t>    As  </a:t>
            </a:r>
            <a:r>
              <a:rPr lang="en-US" altLang="zh-CN" sz="5000" dirty="0">
                <a:latin typeface="微软雅黑" panose="020B0503020204020204" pitchFamily="34" charset="-122"/>
                <a:ea typeface="微软雅黑" panose="020B0503020204020204" pitchFamily="34" charset="-122"/>
              </a:rPr>
              <a:t>the </a:t>
            </a:r>
            <a:r>
              <a:rPr lang="en-US" altLang="zh-CN" sz="5000" dirty="0" smtClean="0">
                <a:latin typeface="微软雅黑" panose="020B0503020204020204" pitchFamily="34" charset="-122"/>
                <a:ea typeface="微软雅黑" panose="020B0503020204020204" pitchFamily="34" charset="-122"/>
              </a:rPr>
              <a:t> mother  herself  dusted  </a:t>
            </a:r>
            <a:r>
              <a:rPr lang="en-US" altLang="zh-CN" sz="5000" dirty="0">
                <a:latin typeface="微软雅黑" panose="020B0503020204020204" pitchFamily="34" charset="-122"/>
                <a:ea typeface="微软雅黑" panose="020B0503020204020204" pitchFamily="34" charset="-122"/>
              </a:rPr>
              <a:t>the </a:t>
            </a:r>
            <a:r>
              <a:rPr lang="en-US" altLang="zh-CN" sz="5000" dirty="0" smtClean="0">
                <a:latin typeface="微软雅黑" panose="020B0503020204020204" pitchFamily="34" charset="-122"/>
                <a:ea typeface="微软雅黑" panose="020B0503020204020204" pitchFamily="34" charset="-122"/>
              </a:rPr>
              <a:t> vase </a:t>
            </a:r>
            <a:r>
              <a:rPr lang="en-US" altLang="zh-CN" sz="5000" dirty="0">
                <a:latin typeface="微软雅黑" panose="020B0503020204020204" pitchFamily="34" charset="-122"/>
                <a:ea typeface="微软雅黑" panose="020B0503020204020204" pitchFamily="34" charset="-122"/>
              </a:rPr>
              <a:t>every day, she naturally noticed the cracks(</a:t>
            </a:r>
            <a:r>
              <a:rPr lang="zh-CN" altLang="en-US" sz="5000" dirty="0">
                <a:latin typeface="微软雅黑" panose="020B0503020204020204" pitchFamily="34" charset="-122"/>
                <a:ea typeface="微软雅黑" panose="020B0503020204020204" pitchFamily="34" charset="-122"/>
              </a:rPr>
              <a:t>裂纹</a:t>
            </a:r>
            <a:r>
              <a:rPr lang="en-US" altLang="zh-CN" sz="5000" dirty="0">
                <a:latin typeface="微软雅黑" panose="020B0503020204020204" pitchFamily="34" charset="-122"/>
                <a:ea typeface="微软雅黑" panose="020B0503020204020204" pitchFamily="34" charset="-122"/>
              </a:rPr>
              <a:t>) that evening. To her surprise, the repair work was actually very good. At dinner time, she asked her boy if he broke the vase. Fearing punishment, the suddenly inspired boy said that a </a:t>
            </a:r>
            <a:r>
              <a:rPr lang="en-US" altLang="zh-CN" sz="5000" dirty="0" err="1" smtClean="0">
                <a:latin typeface="微软雅黑" panose="020B0503020204020204" pitchFamily="34" charset="-122"/>
                <a:ea typeface="微软雅黑" panose="020B0503020204020204" pitchFamily="34" charset="-122"/>
              </a:rPr>
              <a:t>neighbour's</a:t>
            </a:r>
            <a:r>
              <a:rPr lang="en-US" altLang="zh-CN" sz="5000" dirty="0" smtClean="0">
                <a:latin typeface="微软雅黑" panose="020B0503020204020204" pitchFamily="34" charset="-122"/>
                <a:ea typeface="微软雅黑" panose="020B0503020204020204" pitchFamily="34" charset="-122"/>
              </a:rPr>
              <a:t>  cat  jumped  </a:t>
            </a:r>
            <a:r>
              <a:rPr lang="en-US" altLang="zh-CN" sz="5000" dirty="0">
                <a:latin typeface="微软雅黑" panose="020B0503020204020204" pitchFamily="34" charset="-122"/>
                <a:ea typeface="微软雅黑" panose="020B0503020204020204" pitchFamily="34" charset="-122"/>
              </a:rPr>
              <a:t>in </a:t>
            </a:r>
            <a:r>
              <a:rPr lang="en-US" altLang="zh-CN" sz="5000" dirty="0" smtClean="0">
                <a:latin typeface="微软雅黑" panose="020B0503020204020204" pitchFamily="34" charset="-122"/>
                <a:ea typeface="微软雅黑" panose="020B0503020204020204" pitchFamily="34" charset="-122"/>
              </a:rPr>
              <a:t> from  the  window and that he couldn't </a:t>
            </a:r>
            <a:r>
              <a:rPr lang="en-US" altLang="zh-CN" sz="5000" dirty="0">
                <a:latin typeface="微软雅黑" panose="020B0503020204020204" pitchFamily="34" charset="-122"/>
                <a:ea typeface="微软雅黑" panose="020B0503020204020204" pitchFamily="34" charset="-122"/>
              </a:rPr>
              <a:t>drive it away no matter how hard he tried. It raced around the </a:t>
            </a:r>
            <a:r>
              <a:rPr lang="en-US" altLang="zh-CN" sz="5000" dirty="0" smtClean="0">
                <a:latin typeface="微软雅黑" panose="020B0503020204020204" pitchFamily="34" charset="-122"/>
                <a:ea typeface="微软雅黑" panose="020B0503020204020204" pitchFamily="34" charset="-122"/>
              </a:rPr>
              <a:t>living</a:t>
            </a:r>
            <a:endParaRPr lang="en-US" altLang="zh-CN"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1296468" y="540470"/>
            <a:ext cx="21367187" cy="10343794"/>
          </a:xfrm>
          <a:prstGeom prst="rect">
            <a:avLst/>
          </a:prstGeom>
        </p:spPr>
        <p:txBody>
          <a:bodyPr wrap="square">
            <a:spAutoFit/>
          </a:bodyPr>
          <a:lstStyle/>
          <a:p>
            <a:pPr>
              <a:lnSpc>
                <a:spcPct val="150000"/>
              </a:lnSpc>
            </a:pPr>
            <a:r>
              <a:rPr lang="en-US" altLang="zh-CN" sz="5000" dirty="0" smtClean="0">
                <a:latin typeface="微软雅黑" panose="020B0503020204020204" pitchFamily="34" charset="-122"/>
                <a:ea typeface="微软雅黑" panose="020B0503020204020204" pitchFamily="34" charset="-122"/>
              </a:rPr>
              <a:t>room </a:t>
            </a:r>
            <a:r>
              <a:rPr lang="en-US" altLang="zh-CN" sz="5000" dirty="0">
                <a:latin typeface="微软雅黑" panose="020B0503020204020204" pitchFamily="34" charset="-122"/>
                <a:ea typeface="微软雅黑" panose="020B0503020204020204" pitchFamily="34" charset="-122"/>
              </a:rPr>
              <a:t>and finally knocked the vase off its shelf. His mother was quite clear that her son was lying, for all the windows were closed before she </a:t>
            </a:r>
            <a:r>
              <a:rPr lang="en-US" altLang="zh-CN" sz="5000" dirty="0" smtClean="0">
                <a:latin typeface="微软雅黑" panose="020B0503020204020204" pitchFamily="34" charset="-122"/>
                <a:ea typeface="微软雅黑" panose="020B0503020204020204" pitchFamily="34" charset="-122"/>
              </a:rPr>
              <a:t> left  for  work  </a:t>
            </a:r>
            <a:r>
              <a:rPr lang="en-US" altLang="zh-CN" sz="5000" dirty="0">
                <a:latin typeface="微软雅黑" panose="020B0503020204020204" pitchFamily="34" charset="-122"/>
                <a:ea typeface="微软雅黑" panose="020B0503020204020204" pitchFamily="34" charset="-122"/>
              </a:rPr>
              <a:t>each </a:t>
            </a:r>
            <a:r>
              <a:rPr lang="en-US" altLang="zh-CN" sz="5000" dirty="0" smtClean="0">
                <a:latin typeface="微软雅黑" panose="020B0503020204020204" pitchFamily="34" charset="-122"/>
                <a:ea typeface="微软雅黑" panose="020B0503020204020204" pitchFamily="34" charset="-122"/>
              </a:rPr>
              <a:t> morning  and  opened  after  she  </a:t>
            </a:r>
            <a:r>
              <a:rPr lang="en-US" altLang="zh-CN" sz="5000" dirty="0">
                <a:latin typeface="微软雅黑" panose="020B0503020204020204" pitchFamily="34" charset="-122"/>
                <a:ea typeface="微软雅黑" panose="020B0503020204020204" pitchFamily="34" charset="-122"/>
              </a:rPr>
              <a:t>returned. However, </a:t>
            </a:r>
            <a:r>
              <a:rPr lang="en-US" altLang="zh-CN" sz="5000" dirty="0" smtClean="0">
                <a:latin typeface="微软雅黑" panose="020B0503020204020204" pitchFamily="34" charset="-122"/>
                <a:ea typeface="微软雅黑" panose="020B0503020204020204" pitchFamily="34" charset="-122"/>
              </a:rPr>
              <a:t> in  the  </a:t>
            </a:r>
            <a:r>
              <a:rPr lang="en-US" altLang="zh-CN" sz="5000" dirty="0">
                <a:latin typeface="微软雅黑" panose="020B0503020204020204" pitchFamily="34" charset="-122"/>
                <a:ea typeface="微软雅黑" panose="020B0503020204020204" pitchFamily="34" charset="-122"/>
              </a:rPr>
              <a:t>face </a:t>
            </a:r>
            <a:r>
              <a:rPr lang="en-US" altLang="zh-CN" sz="5000" dirty="0" smtClean="0">
                <a:latin typeface="微软雅黑" panose="020B0503020204020204" pitchFamily="34" charset="-122"/>
                <a:ea typeface="微软雅黑" panose="020B0503020204020204" pitchFamily="34" charset="-122"/>
              </a:rPr>
              <a:t> of  her  son's  nervous eyes </a:t>
            </a:r>
            <a:r>
              <a:rPr lang="en-US" altLang="zh-CN" sz="5000" dirty="0">
                <a:latin typeface="微软雅黑" panose="020B0503020204020204" pitchFamily="34" charset="-122"/>
                <a:ea typeface="微软雅黑" panose="020B0503020204020204" pitchFamily="34" charset="-122"/>
              </a:rPr>
              <a:t>and the suspicious looks of the other family members, </a:t>
            </a:r>
            <a:r>
              <a:rPr lang="en-US" altLang="zh-CN" sz="5000" dirty="0" smtClean="0">
                <a:latin typeface="微软雅黑" panose="020B0503020204020204" pitchFamily="34" charset="-122"/>
                <a:ea typeface="微软雅黑" panose="020B0503020204020204" pitchFamily="34" charset="-122"/>
              </a:rPr>
              <a:t>Ben's </a:t>
            </a:r>
            <a:r>
              <a:rPr lang="en-US" altLang="zh-CN" sz="5000" dirty="0">
                <a:latin typeface="微软雅黑" panose="020B0503020204020204" pitchFamily="34" charset="-122"/>
                <a:ea typeface="微软雅黑" panose="020B0503020204020204" pitchFamily="34" charset="-122"/>
              </a:rPr>
              <a:t>mother remained calm. She realized she </a:t>
            </a:r>
            <a:r>
              <a:rPr lang="en-US" altLang="zh-CN" sz="5000" dirty="0" smtClean="0">
                <a:latin typeface="微软雅黑" panose="020B0503020204020204" pitchFamily="34" charset="-122"/>
                <a:ea typeface="微软雅黑" panose="020B0503020204020204" pitchFamily="34" charset="-122"/>
              </a:rPr>
              <a:t>shouldn't </a:t>
            </a:r>
            <a:r>
              <a:rPr lang="en-US" altLang="zh-CN" sz="5000" dirty="0">
                <a:latin typeface="微软雅黑" panose="020B0503020204020204" pitchFamily="34" charset="-122"/>
                <a:ea typeface="微软雅黑" panose="020B0503020204020204" pitchFamily="34" charset="-122"/>
              </a:rPr>
              <a:t>just simply blame and punish her son for lying. She came up with another idea</a:t>
            </a:r>
            <a:r>
              <a:rPr lang="en-US" altLang="zh-CN" sz="5000" dirty="0" smtClean="0">
                <a:latin typeface="微软雅黑" panose="020B0503020204020204" pitchFamily="34" charset="-122"/>
                <a:ea typeface="微软雅黑" panose="020B0503020204020204" pitchFamily="34" charset="-122"/>
              </a:rPr>
              <a:t>.</a:t>
            </a:r>
            <a:endParaRPr lang="en-US" altLang="zh-CN" sz="5000" dirty="0" smtClean="0">
              <a:latin typeface="微软雅黑" panose="020B0503020204020204" pitchFamily="34" charset="-122"/>
              <a:ea typeface="微软雅黑" panose="020B0503020204020204" pitchFamily="34" charset="-122"/>
            </a:endParaRPr>
          </a:p>
          <a:p>
            <a:pPr indent="457200">
              <a:lnSpc>
                <a:spcPct val="150000"/>
              </a:lnSpc>
            </a:pPr>
            <a:r>
              <a:rPr lang="en-US" altLang="zh-CN" sz="5000" dirty="0" smtClean="0">
                <a:latin typeface="微软雅黑" panose="020B0503020204020204" pitchFamily="34" charset="-122"/>
                <a:ea typeface="微软雅黑" panose="020B0503020204020204" pitchFamily="34" charset="-122"/>
              </a:rPr>
              <a:t>    Before going to bed, the boy found a note from his mother in his room,  asking  him  to  go  to  the  study  at  once.  The  boy  thought</a:t>
            </a:r>
            <a:endParaRPr lang="en-US" altLang="zh-CN" sz="5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6812</Words>
  <Application>WPS 演示</Application>
  <PresentationFormat>自定义</PresentationFormat>
  <Paragraphs>116</Paragraphs>
  <Slides>19</Slides>
  <Notes>9</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Arial</vt:lpstr>
      <vt:lpstr>宋体</vt:lpstr>
      <vt:lpstr>Wingdings</vt:lpstr>
      <vt:lpstr>微软雅黑</vt:lpstr>
      <vt:lpstr>Calibri</vt:lpstr>
      <vt:lpstr>Times New Roman</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雨天的叶子</cp:lastModifiedBy>
  <cp:revision>773</cp:revision>
  <dcterms:created xsi:type="dcterms:W3CDTF">2016-01-31T01:38:00Z</dcterms:created>
  <dcterms:modified xsi:type="dcterms:W3CDTF">2022-03-28T04:26:54Z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60FAB7C530D344EAB750DC062DEA0381</vt:lpwstr>
  </property>
</Properties>
</file>