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68" r:id="rId4"/>
    <p:sldId id="258" r:id="rId5"/>
    <p:sldId id="259" r:id="rId6"/>
    <p:sldId id="261" r:id="rId7"/>
    <p:sldId id="260" r:id="rId8"/>
    <p:sldId id="269" r:id="rId9"/>
    <p:sldId id="262" r:id="rId10"/>
    <p:sldId id="270" r:id="rId11"/>
    <p:sldId id="263" r:id="rId12"/>
    <p:sldId id="264" r:id="rId13"/>
    <p:sldId id="265" r:id="rId14"/>
    <p:sldId id="267" r:id="rId15"/>
    <p:sldId id="266"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4" d="100"/>
          <a:sy n="64" d="100"/>
        </p:scale>
        <p:origin x="-900" y="-1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5A7291-58B0-453D-BA42-D9C29DBE491D}"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985024-F9BB-4377-9E96-F2B91411EB7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A7291-58B0-453D-BA42-D9C29DBE491D}" type="datetimeFigureOut">
              <a:rPr lang="zh-CN" altLang="en-US" smtClean="0"/>
              <a:t>2022/4/12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985024-F9BB-4377-9E96-F2B91411EB7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1693" y="0"/>
            <a:ext cx="3070071" cy="523220"/>
          </a:xfrm>
          <a:prstGeom prst="rect">
            <a:avLst/>
          </a:prstGeom>
          <a:noFill/>
        </p:spPr>
        <p:txBody>
          <a:bodyPr wrap="none" rtlCol="0">
            <a:spAutoFit/>
          </a:bodyPr>
          <a:lstStyle/>
          <a:p>
            <a:r>
              <a:rPr lang="zh-CN" altLang="en-US" sz="2800" b="1" dirty="0" smtClean="0"/>
              <a:t>高三英语二轮复习</a:t>
            </a:r>
            <a:endParaRPr lang="zh-CN" altLang="en-US" sz="2800" b="1" dirty="0"/>
          </a:p>
        </p:txBody>
      </p:sp>
      <p:sp>
        <p:nvSpPr>
          <p:cNvPr id="5" name="矩形 4"/>
          <p:cNvSpPr/>
          <p:nvPr/>
        </p:nvSpPr>
        <p:spPr>
          <a:xfrm>
            <a:off x="2552059" y="2195643"/>
            <a:ext cx="6647974" cy="1200329"/>
          </a:xfrm>
          <a:prstGeom prst="rect">
            <a:avLst/>
          </a:prstGeom>
        </p:spPr>
        <p:txBody>
          <a:bodyPr wrap="none">
            <a:spAutoFit/>
          </a:bodyPr>
          <a:lstStyle/>
          <a:p>
            <a:r>
              <a:rPr lang="zh-CN" altLang="en-US" sz="7200" dirty="0"/>
              <a:t>读后续</a:t>
            </a:r>
            <a:r>
              <a:rPr lang="zh-CN" altLang="en-US" sz="7200" dirty="0" smtClean="0"/>
              <a:t>写练习三</a:t>
            </a:r>
            <a:endParaRPr lang="zh-CN" altLang="en-US" sz="7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770" y="721935"/>
            <a:ext cx="11532460"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altLang="zh-CN" sz="2400" b="1" dirty="0" smtClean="0">
                <a:solidFill>
                  <a:srgbClr val="000099"/>
                </a:solidFill>
                <a:latin typeface="微软雅黑" panose="020B0503020204020204" pitchFamily="34" charset="-122"/>
                <a:ea typeface="微软雅黑" panose="020B0503020204020204" pitchFamily="34" charset="-122"/>
              </a:rPr>
              <a:t>II</a:t>
            </a:r>
            <a:r>
              <a:rPr lang="en-US" altLang="zh-CN" sz="2400" b="1" dirty="0">
                <a:solidFill>
                  <a:srgbClr val="000099"/>
                </a:solidFill>
                <a:latin typeface="微软雅黑" panose="020B0503020204020204" pitchFamily="34" charset="-122"/>
                <a:ea typeface="微软雅黑" panose="020B0503020204020204" pitchFamily="34" charset="-122"/>
              </a:rPr>
              <a:t>. </a:t>
            </a:r>
            <a:r>
              <a:rPr lang="en-US" altLang="zh-CN" sz="2400" b="1" dirty="0" smtClean="0">
                <a:solidFill>
                  <a:srgbClr val="000099"/>
                </a:solidFill>
                <a:latin typeface="微软雅黑" panose="020B0503020204020204" pitchFamily="34" charset="-122"/>
                <a:ea typeface="微软雅黑" panose="020B0503020204020204" pitchFamily="34" charset="-122"/>
              </a:rPr>
              <a:t>Read the story</a:t>
            </a:r>
            <a:endParaRPr lang="en-US" altLang="zh-CN" sz="2400" b="1" dirty="0" smtClean="0">
              <a:solidFill>
                <a:srgbClr val="000099"/>
              </a:solidFill>
              <a:latin typeface="微软雅黑" panose="020B0503020204020204" pitchFamily="34" charset="-122"/>
              <a:ea typeface="微软雅黑" panose="020B0503020204020204" pitchFamily="34" charset="-122"/>
            </a:endParaRPr>
          </a:p>
          <a:p>
            <a:pPr algn="just">
              <a:lnSpc>
                <a:spcPct val="150000"/>
              </a:lnSpc>
            </a:pPr>
            <a:r>
              <a:rPr lang="en-US" altLang="zh-CN" sz="2400" b="1" dirty="0" smtClean="0">
                <a:latin typeface="微软雅黑" panose="020B0503020204020204" pitchFamily="34" charset="-122"/>
                <a:ea typeface="微软雅黑" panose="020B0503020204020204" pitchFamily="34" charset="-122"/>
              </a:rPr>
              <a:t>Characters</a:t>
            </a:r>
          </a:p>
          <a:p>
            <a:pPr algn="just">
              <a:lnSpc>
                <a:spcPct val="150000"/>
              </a:lnSpc>
            </a:pPr>
            <a:endParaRPr lang="en-US" altLang="zh-CN" sz="2400" b="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Conflict</a:t>
            </a:r>
          </a:p>
          <a:p>
            <a:pPr algn="just">
              <a:lnSpc>
                <a:spcPct val="150000"/>
              </a:lnSpc>
            </a:pPr>
            <a:endParaRPr lang="en-US" altLang="zh-CN" sz="2400" b="1"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Emotional changes</a:t>
            </a:r>
          </a:p>
          <a:p>
            <a:pPr algn="just">
              <a:lnSpc>
                <a:spcPct val="150000"/>
              </a:lnSpc>
            </a:pPr>
            <a:endParaRPr lang="en-US" altLang="zh-CN" sz="2400" b="1"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Theme</a:t>
            </a: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a:t>
            </a:r>
            <a:endParaRPr lang="en-US" altLang="zh-CN" sz="2400" i="1"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4136379" y="14049"/>
            <a:ext cx="4968552" cy="707886"/>
          </a:xfrm>
          <a:prstGeom prst="rect">
            <a:avLst/>
          </a:prstGeom>
          <a:noFill/>
        </p:spPr>
        <p:txBody>
          <a:bodyPr wrap="square" rtlCol="0">
            <a:spAutoFit/>
          </a:bodyPr>
          <a:lstStyle/>
          <a:p>
            <a:r>
              <a:rPr lang="en-US" altLang="zh-CN" sz="4000" dirty="0" smtClean="0"/>
              <a:t>Exercise </a:t>
            </a:r>
            <a:r>
              <a:rPr lang="en-US" altLang="zh-CN" sz="4000" dirty="0" smtClean="0"/>
              <a:t>2</a:t>
            </a:r>
            <a:endParaRPr lang="zh-CN" altLang="en-US" sz="4000" dirty="0"/>
          </a:p>
        </p:txBody>
      </p:sp>
    </p:spTree>
    <p:extLst>
      <p:ext uri="{BB962C8B-B14F-4D97-AF65-F5344CB8AC3E}">
        <p14:creationId xmlns:p14="http://schemas.microsoft.com/office/powerpoint/2010/main" val="3647833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nvGraphicFramePr>
        <p:xfrm>
          <a:off x="198804" y="830997"/>
          <a:ext cx="11833347" cy="5921646"/>
        </p:xfrm>
        <a:graphic>
          <a:graphicData uri="http://schemas.openxmlformats.org/drawingml/2006/table">
            <a:tbl>
              <a:tblPr firstRow="1" firstCol="1" bandRow="1">
                <a:tableStyleId>{5C22544A-7EE6-4342-B048-85BDC9FD1C3A}</a:tableStyleId>
              </a:tblPr>
              <a:tblGrid>
                <a:gridCol w="1562130"/>
                <a:gridCol w="10271217"/>
              </a:tblGrid>
              <a:tr h="1687351">
                <a:tc>
                  <a:txBody>
                    <a:bodyPr/>
                    <a:lstStyle/>
                    <a:p>
                      <a:pPr algn="just">
                        <a:lnSpc>
                          <a:spcPct val="115000"/>
                        </a:lnSpc>
                        <a:spcAft>
                          <a:spcPts val="0"/>
                        </a:spcAft>
                      </a:pPr>
                      <a:r>
                        <a:rPr lang="en-US" sz="3600" kern="100" dirty="0">
                          <a:effectLst/>
                        </a:rPr>
                        <a:t>conflict</a:t>
                      </a:r>
                      <a:endParaRPr lang="zh-CN" sz="3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608288">
                <a:tc>
                  <a:txBody>
                    <a:bodyPr/>
                    <a:lstStyle/>
                    <a:p>
                      <a:pPr algn="just">
                        <a:lnSpc>
                          <a:spcPct val="115000"/>
                        </a:lnSpc>
                        <a:spcAft>
                          <a:spcPts val="0"/>
                        </a:spcAft>
                      </a:pPr>
                      <a:r>
                        <a:rPr lang="en-US" sz="3600" b="1" kern="100" dirty="0">
                          <a:solidFill>
                            <a:schemeClr val="lt1"/>
                          </a:solidFill>
                          <a:effectLst/>
                          <a:latin typeface="+mn-lt"/>
                          <a:ea typeface="+mn-ea"/>
                          <a:cs typeface="+mn-cs"/>
                        </a:rPr>
                        <a:t>clues</a:t>
                      </a:r>
                      <a:endParaRPr lang="zh-CN" sz="3600" b="1" kern="100" dirty="0">
                        <a:solidFill>
                          <a:schemeClr val="lt1"/>
                        </a:solidFill>
                        <a:effectLst/>
                        <a:latin typeface="+mn-lt"/>
                        <a:ea typeface="+mn-ea"/>
                        <a:cs typeface="+mn-cs"/>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1626007">
                <a:tc>
                  <a:txBody>
                    <a:bodyPr/>
                    <a:lstStyle/>
                    <a:p>
                      <a:pPr algn="just">
                        <a:lnSpc>
                          <a:spcPct val="115000"/>
                        </a:lnSpc>
                        <a:spcAft>
                          <a:spcPts val="0"/>
                        </a:spcAft>
                      </a:pPr>
                      <a:r>
                        <a:rPr lang="en-US" sz="3600" b="1" kern="100" dirty="0">
                          <a:solidFill>
                            <a:schemeClr val="lt1"/>
                          </a:solidFill>
                          <a:effectLst/>
                          <a:latin typeface="+mn-lt"/>
                          <a:ea typeface="+mn-ea"/>
                          <a:cs typeface="+mn-cs"/>
                        </a:rPr>
                        <a:t>theme</a:t>
                      </a: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198804" y="0"/>
            <a:ext cx="3707875"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II</a:t>
            </a:r>
            <a:r>
              <a:rPr lang="en-US" altLang="zh-CN" sz="3200" b="1" dirty="0">
                <a:solidFill>
                  <a:srgbClr val="000099"/>
                </a:solidFill>
                <a:latin typeface="微软雅黑" panose="020B0503020204020204" pitchFamily="34" charset="-122"/>
                <a:ea typeface="微软雅黑" panose="020B0503020204020204" pitchFamily="34" charset="-122"/>
              </a:rPr>
              <a:t>. Read the </a:t>
            </a:r>
            <a:r>
              <a:rPr lang="en-US" altLang="zh-CN" sz="3200" b="1" dirty="0" smtClean="0">
                <a:solidFill>
                  <a:srgbClr val="000099"/>
                </a:solidFill>
                <a:latin typeface="微软雅黑" panose="020B0503020204020204" pitchFamily="34" charset="-122"/>
                <a:ea typeface="微软雅黑" panose="020B0503020204020204" pitchFamily="34" charset="-122"/>
              </a:rPr>
              <a:t>story</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6" name="矩形 5"/>
          <p:cNvSpPr/>
          <p:nvPr/>
        </p:nvSpPr>
        <p:spPr>
          <a:xfrm>
            <a:off x="1797906" y="5106674"/>
            <a:ext cx="10095673" cy="743986"/>
          </a:xfrm>
          <a:prstGeom prst="rect">
            <a:avLst/>
          </a:prstGeom>
        </p:spPr>
        <p:txBody>
          <a:bodyPr wrap="square">
            <a:spAutoFit/>
          </a:bodyPr>
          <a:lstStyle/>
          <a:p>
            <a:pPr algn="just">
              <a:lnSpc>
                <a:spcPct val="150000"/>
              </a:lnSpc>
            </a:pPr>
            <a:r>
              <a:rPr lang="en-US" altLang="zh-CN" sz="3200" dirty="0" smtClean="0">
                <a:latin typeface="微软雅黑" panose="020B0503020204020204" pitchFamily="34" charset="-122"/>
                <a:ea typeface="微软雅黑" panose="020B0503020204020204" pitchFamily="34" charset="-122"/>
              </a:rPr>
              <a:t>… change my attitude to life forever</a:t>
            </a:r>
            <a:endParaRPr lang="en-US" altLang="zh-CN" sz="3200" dirty="0">
              <a:latin typeface="微软雅黑" panose="020B0503020204020204" pitchFamily="34" charset="-122"/>
              <a:ea typeface="微软雅黑" panose="020B0503020204020204" pitchFamily="34" charset="-122"/>
            </a:endParaRPr>
          </a:p>
        </p:txBody>
      </p:sp>
      <p:sp>
        <p:nvSpPr>
          <p:cNvPr id="7" name="矩形 6"/>
          <p:cNvSpPr/>
          <p:nvPr/>
        </p:nvSpPr>
        <p:spPr>
          <a:xfrm>
            <a:off x="1797906" y="830997"/>
            <a:ext cx="10095673" cy="1482650"/>
          </a:xfrm>
          <a:prstGeom prst="rect">
            <a:avLst/>
          </a:prstGeom>
        </p:spPr>
        <p:txBody>
          <a:bodyPr wrap="square">
            <a:spAutoFit/>
          </a:bodyPr>
          <a:lstStyle/>
          <a:p>
            <a:pPr algn="just">
              <a:lnSpc>
                <a:spcPct val="150000"/>
              </a:lnSpc>
            </a:pPr>
            <a:r>
              <a:rPr lang="en-US" altLang="zh-CN" sz="3200" b="1" dirty="0" smtClean="0">
                <a:solidFill>
                  <a:schemeClr val="bg1"/>
                </a:solidFill>
                <a:latin typeface="微软雅黑" panose="020B0503020204020204" pitchFamily="34" charset="-122"/>
                <a:ea typeface="微软雅黑" panose="020B0503020204020204" pitchFamily="34" charset="-122"/>
              </a:rPr>
              <a:t>My house caught fire. Not </a:t>
            </a:r>
            <a:r>
              <a:rPr lang="en-US" altLang="zh-CN" sz="3200" b="1" dirty="0" smtClean="0">
                <a:solidFill>
                  <a:schemeClr val="bg1"/>
                </a:solidFill>
                <a:latin typeface="微软雅黑" panose="020B0503020204020204" pitchFamily="34" charset="-122"/>
                <a:ea typeface="微软雅黑" panose="020B0503020204020204" pitchFamily="34" charset="-122"/>
              </a:rPr>
              <a:t>only might I lose my </a:t>
            </a:r>
            <a:r>
              <a:rPr lang="en-US" altLang="zh-CN" sz="3200" b="1" dirty="0" smtClean="0">
                <a:solidFill>
                  <a:schemeClr val="bg1"/>
                </a:solidFill>
                <a:latin typeface="微软雅黑" panose="020B0503020204020204" pitchFamily="34" charset="-122"/>
                <a:ea typeface="微软雅黑" panose="020B0503020204020204" pitchFamily="34" charset="-122"/>
              </a:rPr>
              <a:t>home, </a:t>
            </a:r>
            <a:r>
              <a:rPr lang="en-US" altLang="zh-CN" sz="3200" b="1" dirty="0" smtClean="0">
                <a:solidFill>
                  <a:schemeClr val="bg1"/>
                </a:solidFill>
                <a:latin typeface="微软雅黑" panose="020B0503020204020204" pitchFamily="34" charset="-122"/>
                <a:ea typeface="微软雅黑" panose="020B0503020204020204" pitchFamily="34" charset="-122"/>
              </a:rPr>
              <a:t>but also my baby </a:t>
            </a:r>
            <a:r>
              <a:rPr lang="en-US" altLang="zh-CN" sz="3200" b="1" dirty="0" smtClean="0">
                <a:solidFill>
                  <a:schemeClr val="bg1"/>
                </a:solidFill>
                <a:latin typeface="微软雅黑" panose="020B0503020204020204" pitchFamily="34" charset="-122"/>
                <a:ea typeface="微软雅黑" panose="020B0503020204020204" pitchFamily="34" charset="-122"/>
              </a:rPr>
              <a:t>niece(my family).</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797906" y="2437405"/>
            <a:ext cx="10095673" cy="2893100"/>
          </a:xfrm>
          <a:prstGeom prst="rect">
            <a:avLst/>
          </a:prstGeom>
        </p:spPr>
        <p:txBody>
          <a:bodyPr wrap="square">
            <a:spAutoFit/>
          </a:bodyPr>
          <a:lstStyle/>
          <a:p>
            <a:pPr algn="just"/>
            <a:r>
              <a:rPr lang="en-US" altLang="zh-CN" sz="2600" dirty="0" smtClean="0">
                <a:solidFill>
                  <a:srgbClr val="0000CC"/>
                </a:solidFill>
                <a:latin typeface="微软雅黑" panose="020B0503020204020204" pitchFamily="34" charset="-122"/>
                <a:ea typeface="微软雅黑" panose="020B0503020204020204" pitchFamily="34" charset="-122"/>
              </a:rPr>
              <a:t>I will never forget the day…   </a:t>
            </a:r>
            <a:endParaRPr lang="en-US" altLang="zh-CN" sz="2600" dirty="0" smtClean="0">
              <a:solidFill>
                <a:srgbClr val="0000CC"/>
              </a:solidFill>
              <a:latin typeface="微软雅黑" panose="020B0503020204020204" pitchFamily="34" charset="-122"/>
              <a:ea typeface="微软雅黑" panose="020B0503020204020204" pitchFamily="34" charset="-122"/>
            </a:endParaRP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…little did I know that phone call would change my attitude to life forever.</a:t>
            </a:r>
            <a:endParaRPr lang="en-US" altLang="zh-CN" sz="2600" dirty="0">
              <a:solidFill>
                <a:srgbClr val="0000CC"/>
              </a:solidFill>
              <a:latin typeface="微软雅黑" panose="020B0503020204020204" pitchFamily="34" charset="-122"/>
              <a:ea typeface="微软雅黑" panose="020B0503020204020204" pitchFamily="34" charset="-122"/>
            </a:endParaRP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Did </a:t>
            </a:r>
            <a:r>
              <a:rPr lang="en-US" altLang="zh-CN" sz="2600" dirty="0" smtClean="0">
                <a:solidFill>
                  <a:srgbClr val="0000CC"/>
                </a:solidFill>
                <a:latin typeface="微软雅黑" panose="020B0503020204020204" pitchFamily="34" charset="-122"/>
                <a:ea typeface="微软雅黑" panose="020B0503020204020204" pitchFamily="34" charset="-122"/>
              </a:rPr>
              <a:t>my sister get her (my niece) out of the house in time?</a:t>
            </a: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I adore her (my niece) more than anything in the entire world.</a:t>
            </a:r>
          </a:p>
          <a:p>
            <a:pPr algn="just"/>
            <a:r>
              <a:rPr lang="en-US" altLang="zh-CN" sz="2600" dirty="0" smtClean="0">
                <a:solidFill>
                  <a:srgbClr val="0000CC"/>
                </a:solidFill>
                <a:latin typeface="微软雅黑" panose="020B0503020204020204" pitchFamily="34" charset="-122"/>
                <a:ea typeface="微软雅黑" panose="020B0503020204020204" pitchFamily="34" charset="-122"/>
              </a:rPr>
              <a:t>We were only a fifteen-minute drive, but it felt like forever. All we could see was black smoke and floating ash filling the sky.</a:t>
            </a:r>
            <a:endParaRPr lang="en-US" altLang="zh-CN" sz="2600" dirty="0">
              <a:solidFill>
                <a:srgbClr val="0000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77414" y="944382"/>
          <a:ext cx="11664816" cy="5636300"/>
        </p:xfrm>
        <a:graphic>
          <a:graphicData uri="http://schemas.openxmlformats.org/drawingml/2006/table">
            <a:tbl>
              <a:tblPr firstRow="1" firstCol="1" bandRow="1">
                <a:tableStyleId>{5C22544A-7EE6-4342-B048-85BDC9FD1C3A}</a:tableStyleId>
              </a:tblPr>
              <a:tblGrid>
                <a:gridCol w="1246652"/>
                <a:gridCol w="10418164"/>
              </a:tblGrid>
              <a:tr h="1409075">
                <a:tc rowSpan="2">
                  <a:txBody>
                    <a:bodyPr/>
                    <a:lstStyle/>
                    <a:p>
                      <a:pPr algn="just">
                        <a:lnSpc>
                          <a:spcPct val="115000"/>
                        </a:lnSpc>
                        <a:spcAft>
                          <a:spcPts val="0"/>
                        </a:spcAft>
                      </a:pPr>
                      <a:r>
                        <a:rPr lang="en-US" sz="3200" kern="100" dirty="0">
                          <a:effectLst/>
                        </a:rPr>
                        <a:t>Para 1</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c>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Sentence 1</a:t>
                      </a:r>
                      <a:endParaRPr lang="zh-CN" sz="3200" b="1" kern="100" dirty="0">
                        <a:solidFill>
                          <a:schemeClr val="lt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solidFill>
                            <a:schemeClr val="tx1"/>
                          </a:solidFill>
                          <a:effectLst/>
                        </a:rPr>
                        <a:t> </a:t>
                      </a:r>
                      <a:r>
                        <a:rPr lang="en-US" sz="3200" b="1" kern="100" dirty="0">
                          <a:effectLst/>
                        </a:rPr>
                        <a:t>2</a:t>
                      </a:r>
                      <a:endParaRPr lang="zh-CN" sz="3200" b="1" kern="100" dirty="0">
                        <a:effectLst/>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rowSpan="2">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Para</a:t>
                      </a:r>
                      <a:r>
                        <a:rPr lang="en-US" sz="1200" kern="100" dirty="0">
                          <a:effectLst/>
                        </a:rPr>
                        <a:t> </a:t>
                      </a:r>
                      <a:r>
                        <a:rPr lang="en-US" sz="3200" b="1" kern="100" dirty="0">
                          <a:solidFill>
                            <a:schemeClr val="lt1"/>
                          </a:solidFill>
                          <a:effectLst/>
                          <a:latin typeface="+mn-lt"/>
                          <a:ea typeface="+mn-ea"/>
                          <a:cs typeface="+mn-cs"/>
                        </a:rPr>
                        <a:t>2</a:t>
                      </a:r>
                      <a:endParaRPr lang="zh-CN" sz="3200" b="1" kern="100" dirty="0">
                        <a:solidFill>
                          <a:schemeClr val="lt1"/>
                        </a:solidFill>
                        <a:effectLst/>
                        <a:latin typeface="+mn-lt"/>
                        <a:ea typeface="+mn-ea"/>
                        <a:cs typeface="+mn-cs"/>
                      </a:endParaRPr>
                    </a:p>
                  </a:txBody>
                  <a:tcPr marL="65723" marR="65723" marT="0" marB="0"/>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effectLst/>
                        </a:rPr>
                        <a:t> </a:t>
                      </a:r>
                      <a:r>
                        <a:rPr lang="en-US" sz="3200" b="1" kern="100" dirty="0">
                          <a:solidFill>
                            <a:schemeClr val="tx1"/>
                          </a:solidFill>
                          <a:effectLst/>
                          <a:latin typeface="+mn-lt"/>
                          <a:ea typeface="+mn-ea"/>
                          <a:cs typeface="+mn-cs"/>
                        </a:rPr>
                        <a:t>3</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 4</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bl>
          </a:graphicData>
        </a:graphic>
      </p:graphicFrame>
      <p:sp>
        <p:nvSpPr>
          <p:cNvPr id="6" name="矩形 5"/>
          <p:cNvSpPr/>
          <p:nvPr/>
        </p:nvSpPr>
        <p:spPr>
          <a:xfrm>
            <a:off x="177414" y="-104931"/>
            <a:ext cx="5219699"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III. Plot the continuation</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7" name="矩形 6"/>
          <p:cNvSpPr/>
          <p:nvPr/>
        </p:nvSpPr>
        <p:spPr>
          <a:xfrm>
            <a:off x="3854994" y="797585"/>
            <a:ext cx="5828840" cy="830997"/>
          </a:xfrm>
          <a:prstGeom prst="rect">
            <a:avLst/>
          </a:prstGeom>
        </p:spPr>
        <p:txBody>
          <a:bodyPr wrap="none">
            <a:spAutoFit/>
          </a:bodyPr>
          <a:lstStyle/>
          <a:p>
            <a:pPr algn="just">
              <a:lnSpc>
                <a:spcPct val="150000"/>
              </a:lnSpc>
            </a:pPr>
            <a:r>
              <a:rPr lang="en-US" altLang="zh-CN" sz="3200" b="1" kern="100" dirty="0" smtClean="0">
                <a:solidFill>
                  <a:schemeClr val="lt1"/>
                </a:solidFill>
              </a:rPr>
              <a:t>The responses of my father and I.</a:t>
            </a:r>
            <a:endParaRPr lang="en-US" altLang="zh-CN" sz="3200" b="1" kern="100" dirty="0">
              <a:solidFill>
                <a:schemeClr val="lt1"/>
              </a:solidFill>
            </a:endParaRPr>
          </a:p>
        </p:txBody>
      </p:sp>
      <p:sp>
        <p:nvSpPr>
          <p:cNvPr id="8" name="矩形 7"/>
          <p:cNvSpPr/>
          <p:nvPr/>
        </p:nvSpPr>
        <p:spPr>
          <a:xfrm>
            <a:off x="3977880" y="2481106"/>
            <a:ext cx="5583067" cy="830997"/>
          </a:xfrm>
          <a:prstGeom prst="rect">
            <a:avLst/>
          </a:prstGeom>
        </p:spPr>
        <p:txBody>
          <a:bodyPr wrap="none">
            <a:spAutoFit/>
          </a:bodyPr>
          <a:lstStyle/>
          <a:p>
            <a:pPr algn="just">
              <a:lnSpc>
                <a:spcPct val="150000"/>
              </a:lnSpc>
            </a:pPr>
            <a:r>
              <a:rPr lang="en-US" altLang="zh-CN" sz="3200" b="1" kern="100" dirty="0" smtClean="0">
                <a:solidFill>
                  <a:srgbClr val="0000CC"/>
                </a:solidFill>
              </a:rPr>
              <a:t>We tried to search for my sister.</a:t>
            </a:r>
            <a:endParaRPr lang="en-US" altLang="zh-CN" sz="3200" b="1" kern="100" dirty="0">
              <a:solidFill>
                <a:srgbClr val="0000CC"/>
              </a:solidFill>
            </a:endParaRPr>
          </a:p>
        </p:txBody>
      </p:sp>
      <p:sp>
        <p:nvSpPr>
          <p:cNvPr id="9" name="矩形 8"/>
          <p:cNvSpPr/>
          <p:nvPr/>
        </p:nvSpPr>
        <p:spPr>
          <a:xfrm>
            <a:off x="3977880" y="3677611"/>
            <a:ext cx="7180748" cy="830997"/>
          </a:xfrm>
          <a:prstGeom prst="rect">
            <a:avLst/>
          </a:prstGeom>
        </p:spPr>
        <p:txBody>
          <a:bodyPr wrap="none">
            <a:spAutoFit/>
          </a:bodyPr>
          <a:lstStyle/>
          <a:p>
            <a:pPr algn="just">
              <a:lnSpc>
                <a:spcPct val="150000"/>
              </a:lnSpc>
            </a:pPr>
            <a:r>
              <a:rPr lang="en-US" altLang="zh-CN" sz="3200" b="1" kern="100" dirty="0" smtClean="0">
                <a:solidFill>
                  <a:srgbClr val="0000CC"/>
                </a:solidFill>
              </a:rPr>
              <a:t>I found my sister and her baby were safe.</a:t>
            </a:r>
            <a:endParaRPr lang="en-US" altLang="zh-CN" sz="3200" b="1" kern="100" dirty="0">
              <a:solidFill>
                <a:srgbClr val="0000CC"/>
              </a:solidFill>
            </a:endParaRPr>
          </a:p>
        </p:txBody>
      </p:sp>
      <p:sp>
        <p:nvSpPr>
          <p:cNvPr id="10" name="矩形 9"/>
          <p:cNvSpPr/>
          <p:nvPr/>
        </p:nvSpPr>
        <p:spPr>
          <a:xfrm>
            <a:off x="3977880" y="5175508"/>
            <a:ext cx="5984652" cy="830997"/>
          </a:xfrm>
          <a:prstGeom prst="rect">
            <a:avLst/>
          </a:prstGeom>
        </p:spPr>
        <p:txBody>
          <a:bodyPr wrap="none">
            <a:spAutoFit/>
          </a:bodyPr>
          <a:lstStyle/>
          <a:p>
            <a:pPr algn="just">
              <a:lnSpc>
                <a:spcPct val="150000"/>
              </a:lnSpc>
            </a:pPr>
            <a:r>
              <a:rPr lang="en-US" altLang="zh-CN" sz="3200" b="1" kern="100" dirty="0" smtClean="0">
                <a:solidFill>
                  <a:srgbClr val="0000CC"/>
                </a:solidFill>
              </a:rPr>
              <a:t>The changes of my attitude to life.</a:t>
            </a:r>
            <a:endParaRPr lang="en-US" altLang="zh-CN" sz="3200" b="1" kern="100"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8356" y="-24184"/>
            <a:ext cx="11793716" cy="6986528"/>
          </a:xfrm>
          <a:prstGeom prst="rect">
            <a:avLst/>
          </a:prstGeom>
        </p:spPr>
        <p:txBody>
          <a:bodyPr wrap="square">
            <a:spAutoFit/>
          </a:bodyPr>
          <a:lstStyle/>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We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finally pulled into my </a:t>
            </a:r>
            <a:r>
              <a:rPr lang="en-US" altLang="zh-CN" sz="2800" i="1" dirty="0" err="1">
                <a:latin typeface="Times New Roman" panose="02020603050405020304" pitchFamily="18" charset="0"/>
                <a:ea typeface="微软雅黑" panose="020B0503020204020204" pitchFamily="34" charset="-122"/>
                <a:cs typeface="Times New Roman" panose="02020603050405020304" pitchFamily="18" charset="0"/>
              </a:rPr>
              <a:t>neighbourhood</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 which was full of fire trucks, police cars, and black ash.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We stormed out of the car, slammed the door and dashed to the house. The police tried to stop my dad, but he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zoomed(</a:t>
            </a:r>
            <a:r>
              <a:rPr lang="zh-CN" altLang="en-US" sz="2800" dirty="0" smtClean="0">
                <a:latin typeface="Times New Roman" panose="02020603050405020304" pitchFamily="18" charset="0"/>
                <a:ea typeface="微软雅黑" panose="020B0503020204020204" pitchFamily="34" charset="-122"/>
                <a:cs typeface="Times New Roman" panose="02020603050405020304" pitchFamily="18" charset="0"/>
              </a:rPr>
              <a:t>快速移动</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right by them. I attempted to follow him but the police officer grabbed my arm. “Let go,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that‘s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my house!” I screamed at the top of my lungs.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Eventually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I caught up with my dad in front of the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raging</a:t>
            </a:r>
            <a:r>
              <a:rPr lang="zh-CN" altLang="en-US" sz="2800" dirty="0" smtClean="0">
                <a:latin typeface="Times New Roman" panose="02020603050405020304" pitchFamily="18" charset="0"/>
                <a:ea typeface="微软雅黑" panose="020B0503020204020204" pitchFamily="34" charset="-122"/>
                <a:cs typeface="Times New Roman" panose="02020603050405020304" pitchFamily="18" charset="0"/>
              </a:rPr>
              <a:t>（猛烈的）</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fire and we stood there in surprise. It was a hot, dry, windy August day and there was nothing the firefighters could do, but watch it burn. “Where is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I asked myself, starting to search for her without delay.</a:t>
            </a:r>
          </a:p>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I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finally found my sister sitting in our </a:t>
            </a:r>
            <a:r>
              <a:rPr lang="en-US" altLang="zh-CN" sz="2800" i="1" dirty="0" err="1">
                <a:latin typeface="Times New Roman" panose="02020603050405020304" pitchFamily="18" charset="0"/>
                <a:ea typeface="微软雅黑" panose="020B0503020204020204" pitchFamily="34" charset="-122"/>
                <a:cs typeface="Times New Roman" panose="02020603050405020304" pitchFamily="18" charset="0"/>
              </a:rPr>
              <a:t>neighbour's</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 yard with black ash all over her.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As I approached her, I didn't see her baby,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Seeing the sadness  in  my  eyes,  my  sister  told  me  that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was safe in our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neighbour's</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house. At that point I didn't care about all my clothes,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jewellery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shoes…; I was just relieved to hear my family was safe! As all the ash of our belongings gently landed on us like snowflakes, we just sat there in silence, grateful for the safety of each other, feeling loved and protected despite the fire.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8356" y="-24184"/>
            <a:ext cx="11793716" cy="6986528"/>
          </a:xfrm>
          <a:prstGeom prst="rect">
            <a:avLst/>
          </a:prstGeom>
        </p:spPr>
        <p:txBody>
          <a:bodyPr wrap="square">
            <a:spAutoFit/>
          </a:bodyPr>
          <a:lstStyle/>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We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finally pulled into my </a:t>
            </a:r>
            <a:r>
              <a:rPr lang="en-US" altLang="zh-CN" sz="2800" i="1" dirty="0" err="1">
                <a:latin typeface="Times New Roman" panose="02020603050405020304" pitchFamily="18" charset="0"/>
                <a:ea typeface="微软雅黑" panose="020B0503020204020204" pitchFamily="34" charset="-122"/>
                <a:cs typeface="Times New Roman" panose="02020603050405020304" pitchFamily="18" charset="0"/>
              </a:rPr>
              <a:t>neighbourhood</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 which was full of fire trucks, police cars, and black ash.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We stormed out of the car, slammed the door and dashed to the house.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The police tried to stop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dad</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but he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zoomed right by them</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I attempted to follow him</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but the police officer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grabbed my arm</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“Let go,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that's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my house!” I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screamed at the top of my lungs</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Eventually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I caught up with my dad in front of the raging fire and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we stood there in surprise</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It was a hot, dry, windy August day and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there was nothing the firefighters could do, but watch it burn.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“Where is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I asked myself,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starting to search for her without delay.</a:t>
            </a:r>
          </a:p>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I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finally found my sister sitting in our </a:t>
            </a:r>
            <a:r>
              <a:rPr lang="en-US" altLang="zh-CN" sz="2800" i="1" dirty="0" err="1">
                <a:latin typeface="Times New Roman" panose="02020603050405020304" pitchFamily="18" charset="0"/>
                <a:ea typeface="微软雅黑" panose="020B0503020204020204" pitchFamily="34" charset="-122"/>
                <a:cs typeface="Times New Roman" panose="02020603050405020304" pitchFamily="18" charset="0"/>
              </a:rPr>
              <a:t>neighbour's</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 yard with black ash all over her.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As</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I approached her,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I didn't see her baby,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Seeing the sadness  in  my  eyes,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my  sister  told  me  that </a:t>
            </a:r>
            <a:r>
              <a:rPr lang="en-US" altLang="zh-CN" sz="2800"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Myleeah</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was safe in our </a:t>
            </a:r>
            <a:r>
              <a:rPr lang="en-US" altLang="zh-CN" sz="2800"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neighbour's</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house.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that point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I didn't care about all my clothes, </a:t>
            </a:r>
            <a:r>
              <a:rPr lang="en-US" altLang="zh-CN" sz="2800"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jewellery</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shoes…; I was just relieved to hear my family was safe!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As all the ash of our belongings gently landed on us like snowflakes, we just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sat there in silence</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grateful for the safety of each other, feeling loved and protected despite the fire.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8279" y="-369393"/>
            <a:ext cx="10515600" cy="1325563"/>
          </a:xfrm>
        </p:spPr>
        <p:txBody>
          <a:bodyPr/>
          <a:lstStyle/>
          <a:p>
            <a:pPr algn="ctr"/>
            <a:r>
              <a:rPr lang="en-US" altLang="zh-CN" b="1" dirty="0" smtClean="0"/>
              <a:t>Language accumulation</a:t>
            </a:r>
            <a:endParaRPr lang="zh-CN" altLang="en-US" b="1" dirty="0"/>
          </a:p>
        </p:txBody>
      </p:sp>
      <p:sp>
        <p:nvSpPr>
          <p:cNvPr id="3" name="内容占位符 2"/>
          <p:cNvSpPr>
            <a:spLocks noGrp="1"/>
          </p:cNvSpPr>
          <p:nvPr>
            <p:ph idx="1"/>
          </p:nvPr>
        </p:nvSpPr>
        <p:spPr>
          <a:xfrm>
            <a:off x="254833" y="614596"/>
            <a:ext cx="11587397" cy="6011055"/>
          </a:xfrm>
        </p:spPr>
        <p:txBody>
          <a:bodyPr>
            <a:normAutofit fontScale="92500" lnSpcReduction="10000"/>
          </a:bodyPr>
          <a:lstStyle/>
          <a:p>
            <a:pPr marL="514350" indent="-514350" algn="just">
              <a:buAutoNum type="arabicPeriod"/>
            </a:pPr>
            <a:r>
              <a:rPr lang="zh-CN" altLang="en-US" dirty="0" smtClean="0"/>
              <a:t>她两颊涨得通红，杰西咬着嘴唇。</a:t>
            </a:r>
            <a:endParaRPr lang="en-US" altLang="zh-CN" dirty="0" smtClean="0"/>
          </a:p>
          <a:p>
            <a:pPr marL="0" indent="0" algn="just">
              <a:buNone/>
            </a:pP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 flush of embarrassment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came to her cheeks, making Jessy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bite her lips.</a:t>
            </a:r>
          </a:p>
          <a:p>
            <a:pPr marL="0" indent="0" algn="just">
              <a:buNone/>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dirty="0" smtClean="0"/>
              <a:t>杰西收起恐惧，深吸了一口气，向讲台走去。</a:t>
            </a:r>
            <a:endPar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buNone/>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Jessy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put</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away</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her fright,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took</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 deep breath,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and</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made</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for</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the platform</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a:t>
            </a:r>
          </a:p>
          <a:p>
            <a:pPr marL="0" indent="0" algn="just">
              <a:buNone/>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dirty="0" smtClean="0"/>
              <a:t>杰西瞥了一眼看着她的众多同学，清了清嗓子，开始讲话。</a:t>
            </a:r>
            <a:endPar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buNone/>
            </a:pP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Casting a glance at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sea of faces watching her, Jessy</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cleared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her throat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and began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her speech.</a:t>
            </a:r>
          </a:p>
          <a:p>
            <a:pPr marL="0" indent="0" algn="just">
              <a:buNone/>
            </a:pPr>
            <a:r>
              <a:rPr lang="en-US" altLang="zh-CN" dirty="0"/>
              <a:t>4.</a:t>
            </a:r>
            <a:r>
              <a:rPr lang="zh-CN" altLang="en-US" dirty="0"/>
              <a:t>我们冲出汽车，砰地关上</a:t>
            </a:r>
            <a:r>
              <a:rPr lang="zh-CN" altLang="en-US" dirty="0" smtClean="0"/>
              <a:t>门，冲向房子。</a:t>
            </a:r>
            <a:endParaRPr lang="en-US" altLang="zh-CN" b="1" dirty="0" smtClean="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buNone/>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We</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stormed out of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car,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slammed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door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and dashed to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house.</a:t>
            </a:r>
          </a:p>
          <a:p>
            <a:pPr marL="0" indent="0" algn="just">
              <a:buNone/>
            </a:pPr>
            <a:r>
              <a:rPr lang="en-US" altLang="zh-CN" dirty="0" smtClean="0"/>
              <a:t>5. </a:t>
            </a:r>
            <a:r>
              <a:rPr lang="zh-CN" altLang="en-US" dirty="0" smtClean="0"/>
              <a:t>当所有物品的灰烬像雪花一样轻轻落在我们身上时，我们只是静静地坐在那里，因彼此的安全而心存感激。尽管发生火灾，我们仍感到被爱和被保护的幸福。</a:t>
            </a:r>
            <a:endParaRPr lang="en-US" altLang="zh-CN" b="1" dirty="0" smtClean="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buNone/>
            </a:pP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As</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all the ash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of our belongings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gently</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landed</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on</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us like snowflakes,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we just sat there in silence</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grateful for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safety of each other</a:t>
            </a:r>
            <a:r>
              <a:rPr lang="en-US" altLang="zh-CN"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feeling loved and protected despite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the fire.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770" y="721935"/>
            <a:ext cx="11532460"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altLang="zh-CN" sz="2400" b="1" dirty="0">
                <a:solidFill>
                  <a:srgbClr val="000099"/>
                </a:solidFill>
                <a:latin typeface="微软雅黑" panose="020B0503020204020204" pitchFamily="34" charset="-122"/>
                <a:ea typeface="微软雅黑" panose="020B0503020204020204" pitchFamily="34" charset="-122"/>
              </a:rPr>
              <a:t>I. Read </a:t>
            </a:r>
            <a:r>
              <a:rPr lang="en-US" altLang="zh-CN" sz="2400" b="1" dirty="0" smtClean="0">
                <a:solidFill>
                  <a:srgbClr val="000099"/>
                </a:solidFill>
                <a:latin typeface="微软雅黑" panose="020B0503020204020204" pitchFamily="34" charset="-122"/>
                <a:ea typeface="微软雅黑" panose="020B0503020204020204" pitchFamily="34" charset="-122"/>
              </a:rPr>
              <a:t>the given sentences</a:t>
            </a:r>
          </a:p>
          <a:p>
            <a:pPr algn="just">
              <a:lnSpc>
                <a:spcPct val="150000"/>
              </a:lnSpc>
            </a:pPr>
            <a:r>
              <a:rPr lang="en-US" altLang="zh-CN" sz="2400" b="1" dirty="0" smtClean="0">
                <a:latin typeface="微软雅黑" panose="020B0503020204020204" pitchFamily="34" charset="-122"/>
                <a:ea typeface="微软雅黑" panose="020B0503020204020204" pitchFamily="34" charset="-122"/>
              </a:rPr>
              <a:t>Paragraph </a:t>
            </a:r>
            <a:r>
              <a:rPr lang="en-US" altLang="zh-CN" sz="2400" b="1" dirty="0">
                <a:latin typeface="微软雅黑" panose="020B0503020204020204" pitchFamily="34" charset="-122"/>
                <a:ea typeface="微软雅黑" panose="020B0503020204020204" pitchFamily="34" charset="-122"/>
              </a:rPr>
              <a:t>1:</a:t>
            </a:r>
          </a:p>
          <a:p>
            <a:pPr algn="just">
              <a:lnSpc>
                <a:spcPct val="150000"/>
              </a:lnSpc>
            </a:pPr>
            <a:r>
              <a:rPr lang="en-US" altLang="zh-CN" sz="2400" dirty="0" smtClean="0">
                <a:latin typeface="微软雅黑" panose="020B0503020204020204" pitchFamily="34" charset="-122"/>
                <a:ea typeface="微软雅黑" panose="020B0503020204020204" pitchFamily="34" charset="-122"/>
              </a:rPr>
              <a:t>       </a:t>
            </a:r>
            <a:r>
              <a:rPr lang="en-US" altLang="zh-CN" sz="2400" i="1" dirty="0">
                <a:latin typeface="微软雅黑" panose="020B0503020204020204" pitchFamily="34" charset="-122"/>
                <a:ea typeface="微软雅黑" panose="020B0503020204020204" pitchFamily="34" charset="-122"/>
              </a:rPr>
              <a:t>Everybody was fixing their eyes on Jessy, waiting for an explanation</a:t>
            </a:r>
            <a:r>
              <a:rPr lang="en-US" altLang="zh-CN" sz="2400" i="1"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2400" i="1" dirty="0">
              <a:latin typeface="微软雅黑" panose="020B0503020204020204" pitchFamily="34" charset="-122"/>
              <a:ea typeface="微软雅黑" panose="020B0503020204020204" pitchFamily="34" charset="-122"/>
            </a:endParaRPr>
          </a:p>
          <a:p>
            <a:pPr algn="just">
              <a:lnSpc>
                <a:spcPct val="150000"/>
              </a:lnSpc>
            </a:pP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dirty="0" smtClean="0">
                <a:latin typeface="微软雅黑" panose="020B0503020204020204" pitchFamily="34" charset="-122"/>
                <a:ea typeface="微软雅黑" panose="020B0503020204020204" pitchFamily="34" charset="-122"/>
              </a:rPr>
              <a:t>Paragraph </a:t>
            </a:r>
            <a:r>
              <a:rPr lang="en-US" altLang="zh-CN" sz="2400" b="1" dirty="0">
                <a:latin typeface="微软雅黑" panose="020B0503020204020204" pitchFamily="34" charset="-122"/>
                <a:ea typeface="微软雅黑" panose="020B0503020204020204" pitchFamily="34" charset="-122"/>
              </a:rPr>
              <a:t>2:</a:t>
            </a:r>
          </a:p>
          <a:p>
            <a:pPr algn="just">
              <a:lnSpc>
                <a:spcPct val="150000"/>
              </a:lnSpc>
            </a:pPr>
            <a:r>
              <a:rPr lang="en-US" altLang="zh-CN" sz="2400" dirty="0" smtClean="0">
                <a:latin typeface="微软雅黑" panose="020B0503020204020204" pitchFamily="34" charset="-122"/>
                <a:ea typeface="微软雅黑" panose="020B0503020204020204" pitchFamily="34" charset="-122"/>
              </a:rPr>
              <a:t>       </a:t>
            </a:r>
            <a:r>
              <a:rPr lang="en-US" altLang="zh-CN" sz="2400" i="1" dirty="0" smtClean="0">
                <a:latin typeface="微软雅黑" panose="020B0503020204020204" pitchFamily="34" charset="-122"/>
                <a:ea typeface="微软雅黑" panose="020B0503020204020204" pitchFamily="34" charset="-122"/>
              </a:rPr>
              <a:t>Miss </a:t>
            </a:r>
            <a:r>
              <a:rPr lang="en-US" altLang="zh-CN" sz="2400" i="1" dirty="0">
                <a:latin typeface="微软雅黑" panose="020B0503020204020204" pitchFamily="34" charset="-122"/>
                <a:ea typeface="微软雅黑" panose="020B0503020204020204" pitchFamily="34" charset="-122"/>
              </a:rPr>
              <a:t>Bella smiled and asked the class to listen to Jessy's speech first</a:t>
            </a:r>
            <a:r>
              <a:rPr lang="en-US" altLang="zh-CN" sz="2400" i="1"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2400" i="1" dirty="0">
              <a:latin typeface="微软雅黑" panose="020B0503020204020204" pitchFamily="34" charset="-122"/>
              <a:ea typeface="微软雅黑" panose="020B0503020204020204" pitchFamily="34" charset="-122"/>
            </a:endParaRPr>
          </a:p>
          <a:p>
            <a:pPr algn="just">
              <a:lnSpc>
                <a:spcPct val="150000"/>
              </a:lnSpc>
            </a:pP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a:t>
            </a:r>
            <a:endParaRPr lang="en-US" altLang="zh-CN" sz="2400" i="1"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4136379" y="14049"/>
            <a:ext cx="4968552" cy="707886"/>
          </a:xfrm>
          <a:prstGeom prst="rect">
            <a:avLst/>
          </a:prstGeom>
          <a:noFill/>
        </p:spPr>
        <p:txBody>
          <a:bodyPr wrap="square" rtlCol="0">
            <a:spAutoFit/>
          </a:bodyPr>
          <a:lstStyle/>
          <a:p>
            <a:r>
              <a:rPr lang="en-US" altLang="zh-CN" sz="4000" dirty="0" smtClean="0"/>
              <a:t>Exercise 1</a:t>
            </a:r>
            <a:endParaRPr lang="zh-CN" altLang="en-US"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770" y="721935"/>
            <a:ext cx="11532460"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altLang="zh-CN" sz="2400" b="1" dirty="0" smtClean="0">
                <a:solidFill>
                  <a:srgbClr val="000099"/>
                </a:solidFill>
                <a:latin typeface="微软雅黑" panose="020B0503020204020204" pitchFamily="34" charset="-122"/>
                <a:ea typeface="微软雅黑" panose="020B0503020204020204" pitchFamily="34" charset="-122"/>
              </a:rPr>
              <a:t>II</a:t>
            </a:r>
            <a:r>
              <a:rPr lang="en-US" altLang="zh-CN" sz="2400" b="1" dirty="0">
                <a:solidFill>
                  <a:srgbClr val="000099"/>
                </a:solidFill>
                <a:latin typeface="微软雅黑" panose="020B0503020204020204" pitchFamily="34" charset="-122"/>
                <a:ea typeface="微软雅黑" panose="020B0503020204020204" pitchFamily="34" charset="-122"/>
              </a:rPr>
              <a:t>. </a:t>
            </a:r>
            <a:r>
              <a:rPr lang="en-US" altLang="zh-CN" sz="2400" b="1" dirty="0" smtClean="0">
                <a:solidFill>
                  <a:srgbClr val="000099"/>
                </a:solidFill>
                <a:latin typeface="微软雅黑" panose="020B0503020204020204" pitchFamily="34" charset="-122"/>
                <a:ea typeface="微软雅黑" panose="020B0503020204020204" pitchFamily="34" charset="-122"/>
              </a:rPr>
              <a:t>Read the story</a:t>
            </a:r>
            <a:endParaRPr lang="en-US" altLang="zh-CN" sz="2400" b="1" dirty="0" smtClean="0">
              <a:solidFill>
                <a:srgbClr val="000099"/>
              </a:solidFill>
              <a:latin typeface="微软雅黑" panose="020B0503020204020204" pitchFamily="34" charset="-122"/>
              <a:ea typeface="微软雅黑" panose="020B0503020204020204" pitchFamily="34" charset="-122"/>
            </a:endParaRPr>
          </a:p>
          <a:p>
            <a:pPr algn="just">
              <a:lnSpc>
                <a:spcPct val="150000"/>
              </a:lnSpc>
            </a:pPr>
            <a:r>
              <a:rPr lang="en-US" altLang="zh-CN" sz="2400" b="1" dirty="0" smtClean="0">
                <a:latin typeface="微软雅黑" panose="020B0503020204020204" pitchFamily="34" charset="-122"/>
                <a:ea typeface="微软雅黑" panose="020B0503020204020204" pitchFamily="34" charset="-122"/>
              </a:rPr>
              <a:t>Characters</a:t>
            </a:r>
          </a:p>
          <a:p>
            <a:pPr algn="just">
              <a:lnSpc>
                <a:spcPct val="150000"/>
              </a:lnSpc>
            </a:pPr>
            <a:endParaRPr lang="en-US" altLang="zh-CN" sz="2400" b="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Conflict</a:t>
            </a:r>
          </a:p>
          <a:p>
            <a:pPr algn="just">
              <a:lnSpc>
                <a:spcPct val="150000"/>
              </a:lnSpc>
            </a:pPr>
            <a:endParaRPr lang="en-US" altLang="zh-CN" sz="2400" b="1"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Emotional changes</a:t>
            </a:r>
          </a:p>
          <a:p>
            <a:pPr algn="just">
              <a:lnSpc>
                <a:spcPct val="150000"/>
              </a:lnSpc>
            </a:pPr>
            <a:endParaRPr lang="en-US" altLang="zh-CN" sz="2400" b="1"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b="1" i="1" dirty="0" smtClean="0">
                <a:latin typeface="微软雅黑" panose="020B0503020204020204" pitchFamily="34" charset="-122"/>
                <a:ea typeface="微软雅黑" panose="020B0503020204020204" pitchFamily="34" charset="-122"/>
              </a:rPr>
              <a:t>Theme</a:t>
            </a:r>
            <a:endParaRPr lang="en-US" altLang="zh-CN" sz="24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400" i="1" dirty="0" smtClean="0">
                <a:latin typeface="微软雅黑" panose="020B0503020204020204" pitchFamily="34" charset="-122"/>
                <a:ea typeface="微软雅黑" panose="020B0503020204020204" pitchFamily="34" charset="-122"/>
              </a:rPr>
              <a:t> </a:t>
            </a:r>
            <a:endParaRPr lang="en-US" altLang="zh-CN" sz="2400" i="1"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4136379" y="14049"/>
            <a:ext cx="4968552" cy="707886"/>
          </a:xfrm>
          <a:prstGeom prst="rect">
            <a:avLst/>
          </a:prstGeom>
          <a:noFill/>
        </p:spPr>
        <p:txBody>
          <a:bodyPr wrap="square" rtlCol="0">
            <a:spAutoFit/>
          </a:bodyPr>
          <a:lstStyle/>
          <a:p>
            <a:r>
              <a:rPr lang="en-US" altLang="zh-CN" sz="4000" dirty="0" smtClean="0"/>
              <a:t>Exercise 1</a:t>
            </a:r>
            <a:endParaRPr lang="zh-CN" altLang="en-US" sz="4000" dirty="0"/>
          </a:p>
        </p:txBody>
      </p:sp>
    </p:spTree>
    <p:extLst>
      <p:ext uri="{BB962C8B-B14F-4D97-AF65-F5344CB8AC3E}">
        <p14:creationId xmlns:p14="http://schemas.microsoft.com/office/powerpoint/2010/main" val="2117306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nvGraphicFramePr>
        <p:xfrm>
          <a:off x="198804" y="830997"/>
          <a:ext cx="11833347" cy="5067207"/>
        </p:xfrm>
        <a:graphic>
          <a:graphicData uri="http://schemas.openxmlformats.org/drawingml/2006/table">
            <a:tbl>
              <a:tblPr firstRow="1" firstCol="1" bandRow="1">
                <a:tableStyleId>{5C22544A-7EE6-4342-B048-85BDC9FD1C3A}</a:tableStyleId>
              </a:tblPr>
              <a:tblGrid>
                <a:gridCol w="1562130"/>
                <a:gridCol w="10271217"/>
              </a:tblGrid>
              <a:tr h="1687351">
                <a:tc>
                  <a:txBody>
                    <a:bodyPr/>
                    <a:lstStyle/>
                    <a:p>
                      <a:pPr algn="just">
                        <a:lnSpc>
                          <a:spcPct val="115000"/>
                        </a:lnSpc>
                        <a:spcAft>
                          <a:spcPts val="0"/>
                        </a:spcAft>
                      </a:pPr>
                      <a:r>
                        <a:rPr lang="en-US" sz="3600" kern="100" dirty="0">
                          <a:effectLst/>
                        </a:rPr>
                        <a:t>conflict</a:t>
                      </a:r>
                      <a:endParaRPr lang="zh-CN" sz="3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1753849">
                <a:tc>
                  <a:txBody>
                    <a:bodyPr/>
                    <a:lstStyle/>
                    <a:p>
                      <a:pPr algn="just">
                        <a:lnSpc>
                          <a:spcPct val="115000"/>
                        </a:lnSpc>
                        <a:spcAft>
                          <a:spcPts val="0"/>
                        </a:spcAft>
                      </a:pPr>
                      <a:r>
                        <a:rPr lang="en-US" sz="3600" b="1" kern="100" dirty="0">
                          <a:solidFill>
                            <a:schemeClr val="lt1"/>
                          </a:solidFill>
                          <a:effectLst/>
                          <a:latin typeface="+mn-lt"/>
                          <a:ea typeface="+mn-ea"/>
                          <a:cs typeface="+mn-cs"/>
                        </a:rPr>
                        <a:t>clues</a:t>
                      </a:r>
                      <a:endParaRPr lang="zh-CN" sz="3600" b="1" kern="100" dirty="0">
                        <a:solidFill>
                          <a:schemeClr val="lt1"/>
                        </a:solidFill>
                        <a:effectLst/>
                        <a:latin typeface="+mn-lt"/>
                        <a:ea typeface="+mn-ea"/>
                        <a:cs typeface="+mn-cs"/>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endParaRPr>
                    </a:p>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1626007">
                <a:tc>
                  <a:txBody>
                    <a:bodyPr/>
                    <a:lstStyle/>
                    <a:p>
                      <a:pPr algn="just">
                        <a:lnSpc>
                          <a:spcPct val="115000"/>
                        </a:lnSpc>
                        <a:spcAft>
                          <a:spcPts val="0"/>
                        </a:spcAft>
                      </a:pPr>
                      <a:r>
                        <a:rPr lang="en-US" sz="3600" b="1" kern="100" dirty="0">
                          <a:solidFill>
                            <a:schemeClr val="lt1"/>
                          </a:solidFill>
                          <a:effectLst/>
                          <a:latin typeface="+mn-lt"/>
                          <a:ea typeface="+mn-ea"/>
                          <a:cs typeface="+mn-cs"/>
                        </a:rPr>
                        <a:t>theme</a:t>
                      </a: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15000"/>
                        </a:lnSpc>
                        <a:spcAft>
                          <a:spcPts val="0"/>
                        </a:spcAft>
                      </a:pPr>
                      <a:r>
                        <a:rPr lang="en-US" sz="120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198804" y="0"/>
            <a:ext cx="3707875"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II</a:t>
            </a:r>
            <a:r>
              <a:rPr lang="en-US" altLang="zh-CN" sz="3200" b="1" dirty="0">
                <a:solidFill>
                  <a:srgbClr val="000099"/>
                </a:solidFill>
                <a:latin typeface="微软雅黑" panose="020B0503020204020204" pitchFamily="34" charset="-122"/>
                <a:ea typeface="微软雅黑" panose="020B0503020204020204" pitchFamily="34" charset="-122"/>
              </a:rPr>
              <a:t>. Read the </a:t>
            </a:r>
            <a:r>
              <a:rPr lang="en-US" altLang="zh-CN" sz="3200" b="1" dirty="0" smtClean="0">
                <a:solidFill>
                  <a:srgbClr val="000099"/>
                </a:solidFill>
                <a:latin typeface="微软雅黑" panose="020B0503020204020204" pitchFamily="34" charset="-122"/>
                <a:ea typeface="微软雅黑" panose="020B0503020204020204" pitchFamily="34" charset="-122"/>
              </a:rPr>
              <a:t>story</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6" name="矩形 5"/>
          <p:cNvSpPr/>
          <p:nvPr/>
        </p:nvSpPr>
        <p:spPr>
          <a:xfrm>
            <a:off x="1797906" y="4244900"/>
            <a:ext cx="10095673" cy="1569660"/>
          </a:xfrm>
          <a:prstGeom prst="rect">
            <a:avLst/>
          </a:prstGeom>
        </p:spPr>
        <p:txBody>
          <a:bodyPr wrap="square">
            <a:spAutoFit/>
          </a:bodyPr>
          <a:lstStyle/>
          <a:p>
            <a:pPr algn="just">
              <a:lnSpc>
                <a:spcPct val="150000"/>
              </a:lnSpc>
            </a:pPr>
            <a:r>
              <a:rPr lang="en-US" altLang="zh-CN" sz="3200" dirty="0">
                <a:latin typeface="微软雅黑" panose="020B0503020204020204" pitchFamily="34" charset="-122"/>
                <a:ea typeface="微软雅黑" panose="020B0503020204020204" pitchFamily="34" charset="-122"/>
              </a:rPr>
              <a:t>The real source of confidence didn't come from a magical watch, but from within.</a:t>
            </a:r>
          </a:p>
        </p:txBody>
      </p:sp>
      <p:sp>
        <p:nvSpPr>
          <p:cNvPr id="7" name="矩形 6"/>
          <p:cNvSpPr/>
          <p:nvPr/>
        </p:nvSpPr>
        <p:spPr>
          <a:xfrm>
            <a:off x="1797906" y="830997"/>
            <a:ext cx="10095673" cy="1200329"/>
          </a:xfrm>
          <a:prstGeom prst="rect">
            <a:avLst/>
          </a:prstGeom>
        </p:spPr>
        <p:txBody>
          <a:bodyPr wrap="square">
            <a:spAutoFit/>
          </a:bodyPr>
          <a:lstStyle/>
          <a:p>
            <a:pPr algn="just">
              <a:lnSpc>
                <a:spcPct val="150000"/>
              </a:lnSpc>
            </a:pPr>
            <a:r>
              <a:rPr lang="en-US" altLang="zh-CN" sz="2400" b="1" dirty="0" smtClean="0">
                <a:solidFill>
                  <a:schemeClr val="bg1"/>
                </a:solidFill>
                <a:latin typeface="微软雅黑" panose="020B0503020204020204" pitchFamily="34" charset="-122"/>
                <a:ea typeface="微软雅黑" panose="020B0503020204020204" pitchFamily="34" charset="-122"/>
              </a:rPr>
              <a:t>Jessy picked up </a:t>
            </a:r>
            <a:r>
              <a:rPr lang="en-US" altLang="zh-CN" sz="2400" b="1" dirty="0" smtClean="0">
                <a:solidFill>
                  <a:schemeClr val="bg1"/>
                </a:solidFill>
                <a:latin typeface="微软雅黑" panose="020B0503020204020204" pitchFamily="34" charset="-122"/>
                <a:ea typeface="微软雅黑" panose="020B0503020204020204" pitchFamily="34" charset="-122"/>
              </a:rPr>
              <a:t>the watch belonging to Lee , which she </a:t>
            </a:r>
            <a:r>
              <a:rPr lang="en-US" altLang="zh-CN" sz="2400" b="1" dirty="0" smtClean="0">
                <a:solidFill>
                  <a:schemeClr val="bg1"/>
                </a:solidFill>
                <a:latin typeface="微软雅黑" panose="020B0503020204020204" pitchFamily="34" charset="-122"/>
                <a:ea typeface="微软雅黑" panose="020B0503020204020204" pitchFamily="34" charset="-122"/>
              </a:rPr>
              <a:t>thought had magic. She wore it the next day and was found by Lee.</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797906" y="2429018"/>
            <a:ext cx="10095673" cy="1815882"/>
          </a:xfrm>
          <a:prstGeom prst="rect">
            <a:avLst/>
          </a:prstGeom>
        </p:spPr>
        <p:txBody>
          <a:bodyPr wrap="square">
            <a:spAutoFit/>
          </a:bodyPr>
          <a:lstStyle/>
          <a:p>
            <a:pPr algn="just"/>
            <a:r>
              <a:rPr lang="en-US" altLang="zh-CN" sz="2800" dirty="0" smtClean="0">
                <a:solidFill>
                  <a:srgbClr val="0000CC"/>
                </a:solidFill>
                <a:latin typeface="微软雅黑" panose="020B0503020204020204" pitchFamily="34" charset="-122"/>
                <a:ea typeface="微软雅黑" panose="020B0503020204020204" pitchFamily="34" charset="-122"/>
              </a:rPr>
              <a:t>Jessy hated having to read aloud in class.</a:t>
            </a:r>
          </a:p>
          <a:p>
            <a:pPr algn="just"/>
            <a:r>
              <a:rPr lang="en-US" altLang="zh-CN" sz="2800" dirty="0" smtClean="0">
                <a:solidFill>
                  <a:srgbClr val="0000CC"/>
                </a:solidFill>
                <a:latin typeface="微软雅黑" panose="020B0503020204020204" pitchFamily="34" charset="-122"/>
                <a:ea typeface="微软雅黑" panose="020B0503020204020204" pitchFamily="34" charset="-122"/>
              </a:rPr>
              <a:t>Jessy knew she should just pick it up and return it to </a:t>
            </a:r>
            <a:r>
              <a:rPr lang="en-US" altLang="zh-CN" sz="2800" dirty="0" smtClean="0">
                <a:solidFill>
                  <a:srgbClr val="0000CC"/>
                </a:solidFill>
                <a:latin typeface="微软雅黑" panose="020B0503020204020204" pitchFamily="34" charset="-122"/>
                <a:ea typeface="微软雅黑" panose="020B0503020204020204" pitchFamily="34" charset="-122"/>
              </a:rPr>
              <a:t>him.</a:t>
            </a:r>
          </a:p>
          <a:p>
            <a:pPr algn="just"/>
            <a:r>
              <a:rPr lang="en-US" altLang="zh-CN" sz="2800" dirty="0" smtClean="0">
                <a:solidFill>
                  <a:srgbClr val="0000CC"/>
                </a:solidFill>
                <a:latin typeface="微软雅黑" panose="020B0503020204020204" pitchFamily="34" charset="-122"/>
                <a:ea typeface="微软雅黑" panose="020B0503020204020204" pitchFamily="34" charset="-122"/>
              </a:rPr>
              <a:t>He seemed so clever, and he had a certain sort of shining confidence.</a:t>
            </a:r>
            <a:r>
              <a:rPr lang="en-US" altLang="zh-CN" sz="2800" dirty="0" smtClean="0">
                <a:solidFill>
                  <a:srgbClr val="0000CC"/>
                </a:solidFill>
                <a:latin typeface="微软雅黑" panose="020B0503020204020204" pitchFamily="34" charset="-122"/>
                <a:ea typeface="微软雅黑" panose="020B0503020204020204" pitchFamily="34" charset="-122"/>
              </a:rPr>
              <a:t>.</a:t>
            </a:r>
            <a:endParaRPr lang="en-US" altLang="zh-CN" sz="2800" dirty="0" smtClean="0">
              <a:solidFill>
                <a:srgbClr val="0000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77414" y="944382"/>
          <a:ext cx="11664816" cy="5636300"/>
        </p:xfrm>
        <a:graphic>
          <a:graphicData uri="http://schemas.openxmlformats.org/drawingml/2006/table">
            <a:tbl>
              <a:tblPr firstRow="1" firstCol="1" bandRow="1">
                <a:tableStyleId>{5C22544A-7EE6-4342-B048-85BDC9FD1C3A}</a:tableStyleId>
              </a:tblPr>
              <a:tblGrid>
                <a:gridCol w="1246652"/>
                <a:gridCol w="10418164"/>
              </a:tblGrid>
              <a:tr h="1409075">
                <a:tc rowSpan="2">
                  <a:txBody>
                    <a:bodyPr/>
                    <a:lstStyle/>
                    <a:p>
                      <a:pPr algn="just">
                        <a:lnSpc>
                          <a:spcPct val="115000"/>
                        </a:lnSpc>
                        <a:spcAft>
                          <a:spcPts val="0"/>
                        </a:spcAft>
                      </a:pPr>
                      <a:r>
                        <a:rPr lang="en-US" sz="3200" kern="100" dirty="0">
                          <a:effectLst/>
                        </a:rPr>
                        <a:t>Para 1</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c>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Sentence 1</a:t>
                      </a:r>
                      <a:endParaRPr lang="zh-CN" sz="3200" b="1" kern="100" dirty="0">
                        <a:solidFill>
                          <a:schemeClr val="lt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solidFill>
                            <a:schemeClr val="tx1"/>
                          </a:solidFill>
                          <a:effectLst/>
                        </a:rPr>
                        <a:t> </a:t>
                      </a:r>
                      <a:r>
                        <a:rPr lang="en-US" sz="3200" b="1" kern="100" dirty="0">
                          <a:effectLst/>
                        </a:rPr>
                        <a:t>2</a:t>
                      </a:r>
                      <a:endParaRPr lang="zh-CN" sz="3200" b="1" kern="100" dirty="0">
                        <a:effectLst/>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rowSpan="2">
                  <a:txBody>
                    <a:bodyPr/>
                    <a:lstStyle/>
                    <a:p>
                      <a:pPr marL="0" algn="just" defTabSz="914400" rtl="0" eaLnBrk="1" latinLnBrk="0" hangingPunct="1">
                        <a:lnSpc>
                          <a:spcPct val="115000"/>
                        </a:lnSpc>
                        <a:spcAft>
                          <a:spcPts val="0"/>
                        </a:spcAft>
                      </a:pPr>
                      <a:r>
                        <a:rPr lang="en-US" sz="3200" b="1" kern="100" dirty="0">
                          <a:solidFill>
                            <a:schemeClr val="lt1"/>
                          </a:solidFill>
                          <a:effectLst/>
                          <a:latin typeface="+mn-lt"/>
                          <a:ea typeface="+mn-ea"/>
                          <a:cs typeface="+mn-cs"/>
                        </a:rPr>
                        <a:t>Para</a:t>
                      </a:r>
                      <a:r>
                        <a:rPr lang="en-US" sz="1200" kern="100" dirty="0">
                          <a:effectLst/>
                        </a:rPr>
                        <a:t> </a:t>
                      </a:r>
                      <a:r>
                        <a:rPr lang="en-US" sz="3200" b="1" kern="100" dirty="0">
                          <a:solidFill>
                            <a:schemeClr val="lt1"/>
                          </a:solidFill>
                          <a:effectLst/>
                          <a:latin typeface="+mn-lt"/>
                          <a:ea typeface="+mn-ea"/>
                          <a:cs typeface="+mn-cs"/>
                        </a:rPr>
                        <a:t>2</a:t>
                      </a:r>
                      <a:endParaRPr lang="zh-CN" sz="3200" b="1" kern="100" dirty="0">
                        <a:solidFill>
                          <a:schemeClr val="lt1"/>
                        </a:solidFill>
                        <a:effectLst/>
                        <a:latin typeface="+mn-lt"/>
                        <a:ea typeface="+mn-ea"/>
                        <a:cs typeface="+mn-cs"/>
                      </a:endParaRPr>
                    </a:p>
                  </a:txBody>
                  <a:tcPr marL="65723" marR="65723" marT="0" marB="0"/>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a:t>
                      </a:r>
                      <a:r>
                        <a:rPr lang="en-US" sz="1200" kern="100" dirty="0">
                          <a:effectLst/>
                        </a:rPr>
                        <a:t> </a:t>
                      </a:r>
                      <a:r>
                        <a:rPr lang="en-US" sz="3200" b="1" kern="100" dirty="0">
                          <a:solidFill>
                            <a:schemeClr val="tx1"/>
                          </a:solidFill>
                          <a:effectLst/>
                          <a:latin typeface="+mn-lt"/>
                          <a:ea typeface="+mn-ea"/>
                          <a:cs typeface="+mn-cs"/>
                        </a:rPr>
                        <a:t>3</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r h="1409075">
                <a:tc vMerge="1">
                  <a:txBody>
                    <a:bodyPr/>
                    <a:lstStyle/>
                    <a:p>
                      <a:endParaRPr lang="zh-CN"/>
                    </a:p>
                  </a:txBody>
                  <a:tcPr/>
                </a:tc>
                <a:tc>
                  <a:txBody>
                    <a:bodyPr/>
                    <a:lstStyle/>
                    <a:p>
                      <a:pPr algn="just">
                        <a:lnSpc>
                          <a:spcPct val="115000"/>
                        </a:lnSpc>
                        <a:spcAft>
                          <a:spcPts val="0"/>
                        </a:spcAft>
                      </a:pPr>
                      <a:r>
                        <a:rPr lang="en-US" sz="3200" b="1" kern="100" dirty="0">
                          <a:solidFill>
                            <a:schemeClr val="tx1"/>
                          </a:solidFill>
                          <a:effectLst/>
                          <a:latin typeface="+mn-lt"/>
                          <a:ea typeface="+mn-ea"/>
                          <a:cs typeface="+mn-cs"/>
                        </a:rPr>
                        <a:t>Sentence 4</a:t>
                      </a:r>
                      <a:endParaRPr lang="zh-CN" sz="3200" b="1" kern="100" dirty="0">
                        <a:solidFill>
                          <a:schemeClr val="tx1"/>
                        </a:solidFill>
                        <a:effectLst/>
                        <a:latin typeface="+mn-lt"/>
                        <a:ea typeface="+mn-ea"/>
                        <a:cs typeface="+mn-cs"/>
                      </a:endParaRPr>
                    </a:p>
                    <a:p>
                      <a:pPr algn="just">
                        <a:lnSpc>
                          <a:spcPct val="115000"/>
                        </a:lnSpc>
                        <a:spcAft>
                          <a:spcPts val="0"/>
                        </a:spcAft>
                      </a:pPr>
                      <a:r>
                        <a:rPr lang="en-US" sz="1200" kern="100" dirty="0">
                          <a:effectLst/>
                        </a:rPr>
                        <a:t> </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23" marR="65723" marT="0" marB="0"/>
                </a:tc>
              </a:tr>
            </a:tbl>
          </a:graphicData>
        </a:graphic>
      </p:graphicFrame>
      <p:sp>
        <p:nvSpPr>
          <p:cNvPr id="6" name="矩形 5"/>
          <p:cNvSpPr/>
          <p:nvPr/>
        </p:nvSpPr>
        <p:spPr>
          <a:xfrm>
            <a:off x="177414" y="-104931"/>
            <a:ext cx="5219699" cy="830997"/>
          </a:xfrm>
          <a:prstGeom prst="rect">
            <a:avLst/>
          </a:prstGeom>
        </p:spPr>
        <p:txBody>
          <a:bodyPr wrap="none">
            <a:spAutoFit/>
          </a:bodyPr>
          <a:lstStyle/>
          <a:p>
            <a:pPr algn="just">
              <a:lnSpc>
                <a:spcPct val="150000"/>
              </a:lnSpc>
            </a:pPr>
            <a:r>
              <a:rPr lang="en-US" altLang="zh-CN" sz="3200" b="1" dirty="0" smtClean="0">
                <a:solidFill>
                  <a:srgbClr val="000099"/>
                </a:solidFill>
                <a:latin typeface="微软雅黑" panose="020B0503020204020204" pitchFamily="34" charset="-122"/>
                <a:ea typeface="微软雅黑" panose="020B0503020204020204" pitchFamily="34" charset="-122"/>
              </a:rPr>
              <a:t>III. Plot the continuation</a:t>
            </a:r>
            <a:endParaRPr lang="en-US" altLang="zh-CN" sz="3200" b="1" dirty="0">
              <a:solidFill>
                <a:srgbClr val="000099"/>
              </a:solidFill>
              <a:latin typeface="微软雅黑" panose="020B0503020204020204" pitchFamily="34" charset="-122"/>
              <a:ea typeface="微软雅黑" panose="020B0503020204020204" pitchFamily="34" charset="-122"/>
            </a:endParaRPr>
          </a:p>
        </p:txBody>
      </p:sp>
      <p:sp>
        <p:nvSpPr>
          <p:cNvPr id="7" name="矩形 6"/>
          <p:cNvSpPr/>
          <p:nvPr/>
        </p:nvSpPr>
        <p:spPr>
          <a:xfrm>
            <a:off x="3854994" y="726066"/>
            <a:ext cx="6348982" cy="830997"/>
          </a:xfrm>
          <a:prstGeom prst="rect">
            <a:avLst/>
          </a:prstGeom>
        </p:spPr>
        <p:txBody>
          <a:bodyPr wrap="none">
            <a:spAutoFit/>
          </a:bodyPr>
          <a:lstStyle/>
          <a:p>
            <a:pPr algn="just">
              <a:lnSpc>
                <a:spcPct val="150000"/>
              </a:lnSpc>
            </a:pPr>
            <a:r>
              <a:rPr lang="en-US" altLang="zh-CN" sz="3200" b="1" kern="100" dirty="0" smtClean="0">
                <a:solidFill>
                  <a:schemeClr val="lt1"/>
                </a:solidFill>
              </a:rPr>
              <a:t>Jessy’s responses (feelings / actions)</a:t>
            </a:r>
            <a:endParaRPr lang="en-US" altLang="zh-CN" sz="3200" b="1" kern="100" dirty="0">
              <a:solidFill>
                <a:schemeClr val="lt1"/>
              </a:solidFill>
            </a:endParaRPr>
          </a:p>
        </p:txBody>
      </p:sp>
      <p:sp>
        <p:nvSpPr>
          <p:cNvPr id="8" name="矩形 7"/>
          <p:cNvSpPr/>
          <p:nvPr/>
        </p:nvSpPr>
        <p:spPr>
          <a:xfrm>
            <a:off x="3814029" y="2409588"/>
            <a:ext cx="6430928" cy="830997"/>
          </a:xfrm>
          <a:prstGeom prst="rect">
            <a:avLst/>
          </a:prstGeom>
        </p:spPr>
        <p:txBody>
          <a:bodyPr wrap="none">
            <a:spAutoFit/>
          </a:bodyPr>
          <a:lstStyle/>
          <a:p>
            <a:pPr algn="just">
              <a:lnSpc>
                <a:spcPct val="150000"/>
              </a:lnSpc>
            </a:pPr>
            <a:r>
              <a:rPr lang="en-US" altLang="zh-CN" sz="3200" b="1" kern="100" dirty="0" smtClean="0">
                <a:solidFill>
                  <a:srgbClr val="0000CC"/>
                </a:solidFill>
              </a:rPr>
              <a:t>Jessy begged to give the speech first.</a:t>
            </a:r>
            <a:endParaRPr lang="en-US" altLang="zh-CN" sz="3200" b="1" kern="100" dirty="0">
              <a:solidFill>
                <a:srgbClr val="0000CC"/>
              </a:solidFill>
            </a:endParaRPr>
          </a:p>
        </p:txBody>
      </p:sp>
      <p:sp>
        <p:nvSpPr>
          <p:cNvPr id="9" name="矩形 8"/>
          <p:cNvSpPr/>
          <p:nvPr/>
        </p:nvSpPr>
        <p:spPr>
          <a:xfrm>
            <a:off x="3814029" y="3677611"/>
            <a:ext cx="4764638" cy="830997"/>
          </a:xfrm>
          <a:prstGeom prst="rect">
            <a:avLst/>
          </a:prstGeom>
        </p:spPr>
        <p:txBody>
          <a:bodyPr wrap="none">
            <a:spAutoFit/>
          </a:bodyPr>
          <a:lstStyle/>
          <a:p>
            <a:pPr algn="just">
              <a:lnSpc>
                <a:spcPct val="150000"/>
              </a:lnSpc>
            </a:pPr>
            <a:r>
              <a:rPr lang="en-US" altLang="zh-CN" sz="3200" b="1" kern="100" dirty="0" smtClean="0">
                <a:solidFill>
                  <a:srgbClr val="0000CC"/>
                </a:solidFill>
              </a:rPr>
              <a:t>The speech was successful.</a:t>
            </a:r>
            <a:endParaRPr lang="en-US" altLang="zh-CN" sz="3200" b="1" kern="100" dirty="0">
              <a:solidFill>
                <a:srgbClr val="0000CC"/>
              </a:solidFill>
            </a:endParaRPr>
          </a:p>
        </p:txBody>
      </p:sp>
      <p:sp>
        <p:nvSpPr>
          <p:cNvPr id="10" name="矩形 9"/>
          <p:cNvSpPr/>
          <p:nvPr/>
        </p:nvSpPr>
        <p:spPr>
          <a:xfrm>
            <a:off x="3854994" y="4995626"/>
            <a:ext cx="7967950" cy="830997"/>
          </a:xfrm>
          <a:prstGeom prst="rect">
            <a:avLst/>
          </a:prstGeom>
        </p:spPr>
        <p:txBody>
          <a:bodyPr wrap="none">
            <a:spAutoFit/>
          </a:bodyPr>
          <a:lstStyle/>
          <a:p>
            <a:pPr algn="just">
              <a:lnSpc>
                <a:spcPct val="150000"/>
              </a:lnSpc>
            </a:pPr>
            <a:r>
              <a:rPr lang="en-US" altLang="zh-CN" sz="3200" b="1" kern="100" dirty="0" smtClean="0">
                <a:solidFill>
                  <a:srgbClr val="0000CC"/>
                </a:solidFill>
              </a:rPr>
              <a:t>Jessy’s realization – confidence comes from …</a:t>
            </a:r>
            <a:endParaRPr lang="en-US" altLang="zh-CN" sz="3200" b="1" kern="100"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417" y="0"/>
            <a:ext cx="11975652" cy="6986528"/>
          </a:xfrm>
          <a:prstGeom prst="rect">
            <a:avLst/>
          </a:prstGeom>
        </p:spPr>
        <p:txBody>
          <a:bodyPr wrap="square">
            <a:spAutoFit/>
          </a:bodyPr>
          <a:lstStyle/>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Everybody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was fixing their eyes on Jessy, waiting for an explanation.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 flush of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embarrassment</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came to her cheeks, making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Jessy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bite her lips. Dead silence suddenly fell.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Then came Miss Bella's voice, “Why is Lee's watch on your wrist?”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Jessy hesitated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for a while and decided to tell the truth.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However, on second thought  of  the well-prepared  speech and the magic of the watch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she changed her mind.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Miss Bella, could I give the speech first and then explain?”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she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made a request in a tone of begging</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p>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Miss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Bella smiled and asked the class to listen to Jessy's speech first.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Jessy put away her fright, took a deep breath, and made for the platform. Casting a glance at the sea of faces watching her,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Jessy cleared her throat and began her speech. “I'm going to talk about  swimming…”  Words  began  to  flood out of her.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“What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 terrific speech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Whispers went around the classroom, and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even Miss Bella nodded with approval. Immediately Jessy finished her speech, a storm of applause erupted from the class</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Relieved, Jessy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told everyone the truth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and especially the magic of the watch.</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She returned the watch to Lee as she </a:t>
            </a:r>
            <a:r>
              <a:rPr lang="en-US" altLang="zh-CN" sz="28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eventually realized the real source of confidence</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885" y="0"/>
            <a:ext cx="12096115" cy="6554470"/>
          </a:xfrm>
          <a:prstGeom prst="rect">
            <a:avLst/>
          </a:prstGeom>
        </p:spPr>
        <p:txBody>
          <a:bodyPr wrap="square">
            <a:spAutoFit/>
          </a:bodyPr>
          <a:lstStyle/>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Everybody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was fixing their eyes on Jessy, waiting for an explanation.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 flush of embarrassment came to her cheeks, making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Jessy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bite her lips. Dead silence suddenly fell. Then came Miss Bella's voice, “Why is Lee's watch on your wrist?”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Jessy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hesitated for a while and decided to tell the truth. However, on second thought  of  the well-prepared  speech and the magic of the watch, she changed her mind. “Miss Bella, could I give the speech first and then explain?” she made a request in a tone of begging.</a:t>
            </a:r>
          </a:p>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Miss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Bella smiled and asked the class to listen to Jessy's speech first.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sym typeface="+mn-ea"/>
              </a:rPr>
              <a:t>Casting a glance at the sea of faces watching her, Jessy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took a deep breath, cleared her throat and began her speech. Words  began  to  flood out of her.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sym typeface="+mn-ea"/>
              </a:rPr>
              <a:t>A storm of applause erupted from the class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and even Miss Bella nodded with approval. Immediately Jessy finished her speech, she told everyone the truth, and especially the magic of the watch. On hearing Jessy’s explanation, Lee stood up, saying“It is you rather than the watch that have the magic. Practice makes perfect.” She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sym typeface="+mn-ea"/>
              </a:rPr>
              <a:t>returned the watch  to Lee and eventually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realized the real source of confidence</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885" y="0"/>
            <a:ext cx="12096115" cy="6555641"/>
          </a:xfrm>
          <a:prstGeom prst="rect">
            <a:avLst/>
          </a:prstGeom>
        </p:spPr>
        <p:txBody>
          <a:bodyPr wrap="square">
            <a:spAutoFit/>
          </a:bodyPr>
          <a:lstStyle/>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Everybody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was fixing their eyes on Jessy, waiting for an explanation.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 flush of embarrassment came to her cheeks, making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Jessy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bite her lips. Dead silence suddenly fell. Then came Miss Bella's voice, “Why is Lee's watch on your wrist?”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Jessy</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hesitated for a while and decided to tell the truth. However, on second thought  of  the well-prepared  speech and the magic of the watch, she changed her mind. “Miss Bella, could I give the speech first and then explain?” she made a request in a tone of begging.</a:t>
            </a:r>
          </a:p>
          <a:p>
            <a:pPr indent="457200" algn="just"/>
            <a:r>
              <a:rPr lang="en-US" altLang="zh-CN" sz="2800" i="1" dirty="0" smtClean="0">
                <a:latin typeface="Times New Roman" panose="02020603050405020304" pitchFamily="18" charset="0"/>
                <a:ea typeface="微软雅黑" panose="020B0503020204020204" pitchFamily="34" charset="-122"/>
                <a:cs typeface="Times New Roman" panose="02020603050405020304" pitchFamily="18" charset="0"/>
              </a:rPr>
              <a:t>Miss </a:t>
            </a:r>
            <a:r>
              <a:rPr lang="en-US" altLang="zh-CN" sz="2800" i="1" dirty="0">
                <a:latin typeface="Times New Roman" panose="02020603050405020304" pitchFamily="18" charset="0"/>
                <a:ea typeface="微软雅黑" panose="020B0503020204020204" pitchFamily="34" charset="-122"/>
                <a:cs typeface="Times New Roman" panose="02020603050405020304" pitchFamily="18" charset="0"/>
              </a:rPr>
              <a:t>Bella smiled and asked the class to listen to Jessy's speech first.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sym typeface="+mn-ea"/>
              </a:rPr>
              <a:t>Casting a glance at the sea of faces watching her, Jessy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took a deep breath, cleared her throat and began her speech. Words  began  to  flood out of her.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sym typeface="+mn-ea"/>
              </a:rPr>
              <a:t>A storm of applause erupted from the class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and even Miss Bella nodded with approval. Immediately Jessy finished her speech, she told everyone the truth, and especially the magic of the watch. On hearing Jessy’s explanation, Lee stood up,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saying “The watch doesn’t have any magic at all. ” Not until then did Jessy realize that the real source of confidence didn’t come form a magical watch, but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from within.</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1979943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770" y="721935"/>
            <a:ext cx="11532460" cy="5170646"/>
          </a:xfrm>
          <a:prstGeom prst="rect">
            <a:avLst/>
          </a:prstGeom>
        </p:spPr>
        <p:txBody>
          <a:bodyPr wrap="square">
            <a:spAutoFit/>
          </a:bodyPr>
          <a:lstStyle/>
          <a:p>
            <a:pPr algn="just">
              <a:lnSpc>
                <a:spcPct val="150000"/>
              </a:lnSpc>
            </a:pPr>
            <a:r>
              <a:rPr lang="en-US" altLang="zh-CN" sz="2000" b="1" dirty="0">
                <a:solidFill>
                  <a:srgbClr val="000099"/>
                </a:solidFill>
                <a:latin typeface="微软雅黑" panose="020B0503020204020204" pitchFamily="34" charset="-122"/>
                <a:ea typeface="微软雅黑" panose="020B0503020204020204" pitchFamily="34" charset="-122"/>
              </a:rPr>
              <a:t>I. Read </a:t>
            </a:r>
            <a:r>
              <a:rPr lang="en-US" altLang="zh-CN" sz="2000" b="1" dirty="0" smtClean="0">
                <a:solidFill>
                  <a:srgbClr val="000099"/>
                </a:solidFill>
                <a:latin typeface="微软雅黑" panose="020B0503020204020204" pitchFamily="34" charset="-122"/>
                <a:ea typeface="微软雅黑" panose="020B0503020204020204" pitchFamily="34" charset="-122"/>
              </a:rPr>
              <a:t>the given sentences</a:t>
            </a:r>
          </a:p>
          <a:p>
            <a:pPr algn="just">
              <a:lnSpc>
                <a:spcPct val="150000"/>
              </a:lnSpc>
            </a:pPr>
            <a:r>
              <a:rPr lang="en-US" altLang="zh-CN" sz="2000" b="1" dirty="0" smtClean="0">
                <a:latin typeface="微软雅黑" panose="020B0503020204020204" pitchFamily="34" charset="-122"/>
                <a:ea typeface="微软雅黑" panose="020B0503020204020204" pitchFamily="34" charset="-122"/>
              </a:rPr>
              <a:t>Paragraph </a:t>
            </a:r>
            <a:r>
              <a:rPr lang="en-US" altLang="zh-CN" sz="2000" b="1" dirty="0">
                <a:latin typeface="微软雅黑" panose="020B0503020204020204" pitchFamily="34" charset="-122"/>
                <a:ea typeface="微软雅黑" panose="020B0503020204020204" pitchFamily="34" charset="-122"/>
              </a:rPr>
              <a:t>1:</a:t>
            </a:r>
          </a:p>
          <a:p>
            <a:pPr algn="just">
              <a:lnSpc>
                <a:spcPct val="150000"/>
              </a:lnSpc>
            </a:pPr>
            <a:r>
              <a:rPr lang="en-US" altLang="zh-CN" sz="2000" dirty="0" smtClean="0">
                <a:latin typeface="微软雅黑" panose="020B0503020204020204" pitchFamily="34" charset="-122"/>
                <a:ea typeface="微软雅黑" panose="020B0503020204020204" pitchFamily="34" charset="-122"/>
              </a:rPr>
              <a:t> </a:t>
            </a:r>
            <a:r>
              <a:rPr lang="en-US" altLang="zh-CN" sz="2000" i="1" dirty="0" smtClean="0">
                <a:latin typeface="微软雅黑" panose="020B0503020204020204" pitchFamily="34" charset="-122"/>
                <a:ea typeface="微软雅黑" panose="020B0503020204020204" pitchFamily="34" charset="-122"/>
              </a:rPr>
              <a:t>We finally pulled into my </a:t>
            </a:r>
            <a:r>
              <a:rPr lang="en-US" altLang="zh-CN" sz="2000" i="1" dirty="0" err="1" smtClean="0">
                <a:latin typeface="微软雅黑" panose="020B0503020204020204" pitchFamily="34" charset="-122"/>
                <a:ea typeface="微软雅黑" panose="020B0503020204020204" pitchFamily="34" charset="-122"/>
              </a:rPr>
              <a:t>neighbourhood</a:t>
            </a:r>
            <a:r>
              <a:rPr lang="en-US" altLang="zh-CN" sz="2000" i="1" dirty="0" smtClean="0">
                <a:latin typeface="微软雅黑" panose="020B0503020204020204" pitchFamily="34" charset="-122"/>
                <a:ea typeface="微软雅黑" panose="020B0503020204020204" pitchFamily="34" charset="-122"/>
              </a:rPr>
              <a:t> which was full of fire trucks, police cars, and black ash</a:t>
            </a:r>
            <a:r>
              <a:rPr lang="en-US" altLang="zh-CN" sz="2000" i="1"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2000" i="1" dirty="0">
              <a:latin typeface="微软雅黑" panose="020B0503020204020204" pitchFamily="34" charset="-122"/>
              <a:ea typeface="微软雅黑" panose="020B0503020204020204" pitchFamily="34" charset="-122"/>
            </a:endParaRPr>
          </a:p>
          <a:p>
            <a:pPr algn="just">
              <a:lnSpc>
                <a:spcPct val="150000"/>
              </a:lnSpc>
            </a:pPr>
            <a:endParaRPr lang="en-US" altLang="zh-CN" sz="2000" i="1"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smtClean="0">
                <a:latin typeface="微软雅黑" panose="020B0503020204020204" pitchFamily="34" charset="-122"/>
                <a:ea typeface="微软雅黑" panose="020B0503020204020204" pitchFamily="34" charset="-122"/>
              </a:rPr>
              <a:t>Paragraph </a:t>
            </a:r>
            <a:r>
              <a:rPr lang="en-US" altLang="zh-CN" sz="2000" b="1" dirty="0">
                <a:latin typeface="微软雅黑" panose="020B0503020204020204" pitchFamily="34" charset="-122"/>
                <a:ea typeface="微软雅黑" panose="020B0503020204020204" pitchFamily="34" charset="-122"/>
              </a:rPr>
              <a:t>2:</a:t>
            </a:r>
          </a:p>
          <a:p>
            <a:pPr algn="just">
              <a:lnSpc>
                <a:spcPct val="150000"/>
              </a:lnSpc>
            </a:pPr>
            <a:r>
              <a:rPr lang="en-US" altLang="zh-CN" sz="2000" i="1" dirty="0" smtClean="0">
                <a:latin typeface="微软雅黑" panose="020B0503020204020204" pitchFamily="34" charset="-122"/>
                <a:ea typeface="微软雅黑" panose="020B0503020204020204" pitchFamily="34" charset="-122"/>
              </a:rPr>
              <a:t>I finally found my sister sitting in our </a:t>
            </a:r>
            <a:r>
              <a:rPr lang="en-US" altLang="zh-CN" sz="2000" i="1" dirty="0" err="1" smtClean="0">
                <a:latin typeface="微软雅黑" panose="020B0503020204020204" pitchFamily="34" charset="-122"/>
                <a:ea typeface="微软雅黑" panose="020B0503020204020204" pitchFamily="34" charset="-122"/>
              </a:rPr>
              <a:t>neighbour's</a:t>
            </a:r>
            <a:r>
              <a:rPr lang="en-US" altLang="zh-CN" sz="2000" i="1" dirty="0" smtClean="0">
                <a:latin typeface="微软雅黑" panose="020B0503020204020204" pitchFamily="34" charset="-122"/>
                <a:ea typeface="微软雅黑" panose="020B0503020204020204" pitchFamily="34" charset="-122"/>
              </a:rPr>
              <a:t> yard with black ash all over her</a:t>
            </a:r>
            <a:r>
              <a:rPr lang="en-US" altLang="zh-CN" sz="2000" i="1"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2000" i="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i="1" dirty="0">
              <a:latin typeface="微软雅黑" panose="020B0503020204020204" pitchFamily="34" charset="-122"/>
              <a:ea typeface="微软雅黑" panose="020B0503020204020204" pitchFamily="34" charset="-122"/>
            </a:endParaRPr>
          </a:p>
          <a:p>
            <a:pPr algn="just">
              <a:lnSpc>
                <a:spcPct val="150000"/>
              </a:lnSpc>
            </a:pPr>
            <a:endParaRPr lang="en-US" altLang="zh-CN" sz="2000" i="1" dirty="0"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4556104" y="14049"/>
            <a:ext cx="4968552" cy="707886"/>
          </a:xfrm>
          <a:prstGeom prst="rect">
            <a:avLst/>
          </a:prstGeom>
          <a:noFill/>
        </p:spPr>
        <p:txBody>
          <a:bodyPr wrap="square" rtlCol="0">
            <a:spAutoFit/>
          </a:bodyPr>
          <a:lstStyle/>
          <a:p>
            <a:r>
              <a:rPr lang="en-US" altLang="zh-CN" sz="4000" dirty="0" smtClean="0"/>
              <a:t>Exercise 2</a:t>
            </a:r>
            <a:endParaRPr lang="zh-CN" altLang="en-US" sz="4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1869</Words>
  <Application>Microsoft Office PowerPoint</Application>
  <PresentationFormat>自定义</PresentationFormat>
  <Paragraphs>123</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Language accumulation</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User</cp:lastModifiedBy>
  <cp:revision>52</cp:revision>
  <dcterms:created xsi:type="dcterms:W3CDTF">2022-04-11T06:47:00Z</dcterms:created>
  <dcterms:modified xsi:type="dcterms:W3CDTF">2022-04-12T13:55:14Z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9C1D107171FC41539BAA28E50AC64DD4</vt:lpwstr>
  </property>
  <property fmtid="{D5CDD505-2E9C-101B-9397-08002B2CF9AE}" pid="3" name="KSOProductBuildVer">
    <vt:lpwstr>2052-11.1.0.11365</vt:lpwstr>
  </property>
</Properties>
</file>