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97" r:id="rId2"/>
    <p:sldId id="653" r:id="rId3"/>
    <p:sldId id="654" r:id="rId4"/>
    <p:sldId id="508" r:id="rId5"/>
    <p:sldId id="507" r:id="rId6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1">
          <p15:clr>
            <a:srgbClr val="A4A3A4"/>
          </p15:clr>
        </p15:guide>
        <p15:guide id="2" pos="75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1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0FBD"/>
    <a:srgbClr val="CC0000"/>
    <a:srgbClr val="F00000"/>
    <a:srgbClr val="9D234F"/>
    <a:srgbClr val="D22800"/>
    <a:srgbClr val="E62C00"/>
    <a:srgbClr val="FF3300"/>
    <a:srgbClr val="4DA9CF"/>
    <a:srgbClr val="671734"/>
    <a:srgbClr val="DC66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21" autoAdjust="0"/>
    <p:restoredTop sz="94861" autoAdjust="0"/>
  </p:normalViewPr>
  <p:slideViewPr>
    <p:cSldViewPr>
      <p:cViewPr varScale="1">
        <p:scale>
          <a:sx n="34" d="100"/>
          <a:sy n="34" d="100"/>
        </p:scale>
        <p:origin x="504" y="78"/>
      </p:cViewPr>
      <p:guideLst>
        <p:guide orient="horz" pos="4241"/>
        <p:guide pos="7514"/>
      </p:guideLst>
    </p:cSldViewPr>
  </p:slideViewPr>
  <p:outlineViewPr>
    <p:cViewPr>
      <p:scale>
        <a:sx n="33" d="100"/>
        <a:sy n="33" d="100"/>
      </p:scale>
      <p:origin x="0" y="53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911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39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t>2022/4/7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496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91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117725" rtl="0" eaLnBrk="0" fontAlgn="base" hangingPunct="0">
        <a:spcBef>
          <a:spcPct val="0"/>
        </a:spcBef>
        <a:spcAft>
          <a:spcPct val="0"/>
        </a:spcAft>
        <a:defRPr sz="10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2117725" rtl="0" eaLnBrk="0" fontAlgn="base" hangingPunct="0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2117725" rtl="0" eaLnBrk="0" fontAlgn="base" hangingPunct="0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2117725" rtl="0" eaLnBrk="0" fontAlgn="base" hangingPunct="0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2117725" rtl="0" eaLnBrk="0" fontAlgn="base" hangingPunct="0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2117725" rtl="0" fontAlgn="base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2117725" rtl="0" fontAlgn="base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2117725" rtl="0" fontAlgn="base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2117725" rtl="0" fontAlgn="base">
        <a:spcBef>
          <a:spcPct val="0"/>
        </a:spcBef>
        <a:spcAft>
          <a:spcPct val="0"/>
        </a:spcAft>
        <a:defRPr sz="10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793750" indent="-793750" algn="l" defTabSz="21177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1pPr>
      <a:lvl2pPr marL="1720850" indent="-662305" algn="l" defTabSz="21177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2pPr>
      <a:lvl3pPr marL="2647950" indent="-528955" algn="l" defTabSz="21177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3708400" indent="-528955" algn="l" defTabSz="21177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4pPr>
      <a:lvl5pPr marL="4767580" indent="-528955" algn="l" defTabSz="21177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4600" kern="1200">
          <a:solidFill>
            <a:schemeClr val="tx1"/>
          </a:solidFill>
          <a:latin typeface="+mn-lt"/>
          <a:ea typeface="+mn-ea"/>
          <a:cs typeface="+mn-cs"/>
        </a:defRPr>
      </a:lvl5pPr>
      <a:lvl6pPr marL="5827395" indent="-529590" algn="l" defTabSz="21189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6pPr>
      <a:lvl7pPr marL="6887210" indent="-529590" algn="l" defTabSz="21189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7pPr>
      <a:lvl8pPr marL="7947025" indent="-529590" algn="l" defTabSz="21189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8pPr>
      <a:lvl9pPr marL="9006205" indent="-529590" algn="l" defTabSz="21189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815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8995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810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7990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620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800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615" algn="l" defTabSz="2118995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2493" y="1734110"/>
            <a:ext cx="20666295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Paragraph 1 :</a:t>
            </a:r>
          </a:p>
          <a:p>
            <a:pPr indent="457200">
              <a:lnSpc>
                <a:spcPct val="150000"/>
              </a:lnSpc>
            </a:pPr>
            <a:r>
              <a:rPr lang="en-US" altLang="zh-CN" sz="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Finally </a:t>
            </a:r>
            <a:r>
              <a:rPr lang="en-US" altLang="zh-CN" sz="5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John started his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long walk.</a:t>
            </a:r>
            <a:r>
              <a:rPr lang="en-US" altLang="zh-CN" sz="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 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5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Paragraph </a:t>
            </a:r>
            <a:r>
              <a:rPr lang="en-US" altLang="zh-CN" sz="5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5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en-US" altLang="zh-CN" sz="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At </a:t>
            </a:r>
            <a:r>
              <a:rPr lang="en-US" altLang="zh-CN" sz="5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that time, a car was drawing closer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 ________________________________________________________________________</a:t>
            </a:r>
            <a:endParaRPr lang="en-US" altLang="zh-CN" sz="5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32410" y="256540"/>
            <a:ext cx="23150195" cy="9324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000" b="1" dirty="0" smtClean="0">
                <a:solidFill>
                  <a:srgbClr val="9D23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【四句框架】</a:t>
            </a:r>
          </a:p>
          <a:p>
            <a:pPr>
              <a:lnSpc>
                <a:spcPct val="150000"/>
              </a:lnSpc>
            </a:pPr>
            <a:r>
              <a:rPr lang="en-US" altLang="zh-CN" sz="5000" i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Finally </a:t>
            </a:r>
            <a:r>
              <a:rPr lang="en-US" altLang="zh-CN" sz="5000" i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John started his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long walk.</a:t>
            </a:r>
            <a:r>
              <a:rPr lang="en-US" altLang="zh-CN" sz="5000" i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(1)_____________.............</a:t>
            </a:r>
          </a:p>
          <a:p>
            <a:pPr>
              <a:lnSpc>
                <a:spcPct val="150000"/>
              </a:lnSpc>
            </a:pPr>
            <a:r>
              <a:rPr lang="en-US" altLang="zh-CN" sz="5000" i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(2)________________</a:t>
            </a:r>
          </a:p>
          <a:p>
            <a:pPr>
              <a:lnSpc>
                <a:spcPct val="150000"/>
              </a:lnSpc>
            </a:pPr>
            <a:endParaRPr lang="en-US" altLang="zh-CN" sz="5000" b="1" dirty="0">
              <a:solidFill>
                <a:srgbClr val="9D23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5000" b="1" dirty="0">
              <a:solidFill>
                <a:srgbClr val="9D23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5000" b="1" dirty="0">
              <a:solidFill>
                <a:srgbClr val="9D23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5000" i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At </a:t>
            </a:r>
            <a:r>
              <a:rPr lang="en-US" altLang="zh-CN" sz="5000" i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that time, a car was drawing closer</a:t>
            </a:r>
            <a:r>
              <a:rPr lang="en-US" altLang="zh-CN" sz="5000" i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sz="5000" i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(3)_______________.................</a:t>
            </a:r>
          </a:p>
          <a:p>
            <a:pPr indent="457200">
              <a:lnSpc>
                <a:spcPct val="150000"/>
              </a:lnSpc>
            </a:pPr>
            <a:r>
              <a:rPr lang="en-US" altLang="zh-CN" sz="5000" i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(4)_______________</a:t>
            </a:r>
            <a:endParaRPr lang="en-US" altLang="zh-CN" sz="5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235" y="3564890"/>
            <a:ext cx="20668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5400" dirty="0">
                <a:solidFill>
                  <a:srgbClr val="FF0000"/>
                </a:solidFill>
              </a:rPr>
              <a:t>(1) What </a:t>
            </a:r>
            <a:r>
              <a:rPr lang="en-US" altLang="zh-CN" sz="5400" dirty="0">
                <a:solidFill>
                  <a:srgbClr val="FF0000"/>
                </a:solidFill>
                <a:sym typeface="+mn-ea"/>
              </a:rPr>
              <a:t>did John see or how did John feel during his long walk</a:t>
            </a:r>
            <a:r>
              <a:rPr lang="en-US" altLang="zh-CN" sz="5400" dirty="0">
                <a:solidFill>
                  <a:srgbClr val="FF0000"/>
                </a:solidFill>
              </a:rPr>
              <a:t>?</a:t>
            </a:r>
          </a:p>
          <a:p>
            <a:pPr algn="l"/>
            <a:r>
              <a:rPr lang="en-US" altLang="zh-CN" sz="54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4235" y="5076825"/>
            <a:ext cx="107073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(2) What did John do </a:t>
            </a:r>
            <a:r>
              <a:rPr lang="en-US" altLang="zh-CN" sz="5400" u="sng">
                <a:solidFill>
                  <a:srgbClr val="FF0000"/>
                </a:solidFill>
              </a:rPr>
              <a:t>at that time</a:t>
            </a:r>
            <a:r>
              <a:rPr lang="en-US" altLang="zh-CN" sz="540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40855" y="9541510"/>
            <a:ext cx="1360487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(3) What did the driver of the car do or say?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76805" y="10765790"/>
            <a:ext cx="787400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(4) The ending / theme 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364" y="0"/>
            <a:ext cx="22906990" cy="12608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>
              <a:lnSpc>
                <a:spcPts val="6080"/>
              </a:lnSpc>
            </a:pPr>
            <a:r>
              <a:rPr lang="en-US" altLang="zh-CN" sz="6000" b="1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Finally </a:t>
            </a:r>
            <a:r>
              <a:rPr lang="en-US" altLang="zh-CN" sz="60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 started his long walk.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Walking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in the dark and silent night,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 felt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a flash of fear welled up in his heart.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But soon, the determination to arrive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one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hour earlier defeated the fear.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Gathering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courage,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quickened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pace. Suddenly, some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terrifying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howls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came into John’s ears.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Panicked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held up 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his bat to defend against the wild animal.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Just then,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 huge dog jumped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out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of the wood and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stood in the way. So terrified was John that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his legs trembled uncontrollably, unable to run away.</a:t>
            </a:r>
            <a:endParaRPr lang="en-US" altLang="zh-CN" sz="6000" b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 eaLnBrk="1" latinLnBrk="0" hangingPunct="1">
              <a:lnSpc>
                <a:spcPts val="6080"/>
              </a:lnSpc>
            </a:pPr>
            <a:r>
              <a:rPr lang="en-US" altLang="zh-CN" sz="6000" b="1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At that time, a car was drawing closer.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Seeing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the car,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waved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</a:t>
            </a:r>
            <a:r>
              <a:rPr lang="en-US" altLang="zh-CN" sz="6000" b="1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hands violently 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towards the car. Fortunately, the car pulled over and the driver yelled, “Come on, get in quickly”.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Jumping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into the car,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told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the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driver what had happened.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Learning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John’s story,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the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driver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offered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him a lift to the company. With the help of the driver,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arrived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in time.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After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expressing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sincere gratitude to the warm-hearted driver,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started</a:t>
            </a:r>
            <a:r>
              <a:rPr lang="en-US" altLang="zh-CN" sz="6000" b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work, hopeful and warm inside.</a:t>
            </a:r>
          </a:p>
        </p:txBody>
      </p:sp>
    </p:spTree>
    <p:extLst>
      <p:ext uri="{BB962C8B-B14F-4D97-AF65-F5344CB8AC3E}">
        <p14:creationId xmlns:p14="http://schemas.microsoft.com/office/powerpoint/2010/main" val="2157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0680" y="36830"/>
            <a:ext cx="22906990" cy="7416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ts val="6080"/>
              </a:lnSpc>
            </a:pPr>
            <a:r>
              <a:rPr lang="en-US" altLang="zh-CN" sz="5400" b="1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One </a:t>
            </a:r>
            <a:r>
              <a:rPr lang="en-US" altLang="zh-CN" sz="54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possible </a:t>
            </a:r>
            <a:r>
              <a:rPr lang="en-US" altLang="zh-CN" sz="5400" b="1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version </a:t>
            </a:r>
            <a:r>
              <a:rPr lang="en-US" altLang="zh-CN" sz="54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:</a:t>
            </a:r>
            <a:endParaRPr lang="en-US" altLang="zh-CN" sz="54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0" algn="just" eaLnBrk="1" latinLnBrk="0" hangingPunct="1">
              <a:lnSpc>
                <a:spcPts val="6380"/>
              </a:lnSpc>
            </a:pPr>
            <a:r>
              <a:rPr lang="en-US" altLang="zh-CN" sz="54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</a:t>
            </a:r>
            <a:r>
              <a:rPr lang="en-US" altLang="zh-CN" sz="60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Finally John started his long walk.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 few hours into the </a:t>
            </a:r>
            <a:r>
              <a:rPr lang="en-US" altLang="zh-CN" sz="6000" b="1" u="sng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trek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he saw eyes in the distance, so he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grabbed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his bat before realizing it was just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a  stray 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dog.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He 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walked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across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the  street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hoping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the 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dog wouldn't bother him,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and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he also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picked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up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a ball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and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threw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it in the opposite direction. It worked. John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walked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for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three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hours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straight and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felt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great about it.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His legs burned a bit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but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another three hours would hurt him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He thought a quick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rest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could give him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more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energy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so it was a calculated decision to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take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 break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8335" y="7957185"/>
            <a:ext cx="22515195" cy="383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ts val="5840"/>
              </a:lnSpc>
            </a:pPr>
            <a:r>
              <a:rPr lang="en-US" altLang="zh-CN" sz="4800" b="1" dirty="0"/>
              <a:t>       </a:t>
            </a:r>
            <a:r>
              <a:rPr lang="zh-CN" altLang="en-US" sz="4800" b="1" dirty="0"/>
              <a:t>最后约翰开始了他的长途跋涉。</a:t>
            </a:r>
            <a:r>
              <a:rPr lang="zh-CN" altLang="en-US" sz="4800" b="1" dirty="0">
                <a:solidFill>
                  <a:srgbClr val="4F0FBD"/>
                </a:solidFill>
              </a:rPr>
              <a:t>跋涉了几个小时后，他看到了远处的眼睛，所以他抓住了球棒，这才意识到那只是一只流浪狗。</a:t>
            </a:r>
            <a:r>
              <a:rPr lang="zh-CN" altLang="en-US" sz="4800" b="1" dirty="0"/>
              <a:t>他穿过街道，希望狗不会打扰他，他还捡起一个球，朝相反的方向扔去。成功了。约翰连续走了三个小时，感觉很好。他的腿有点酸，但再过三个小时就会疼了。他认为短暂的休息可以给他更多的精力，所以休息是经过深思熟虑的决定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0680" y="1116965"/>
            <a:ext cx="22420580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>
              <a:lnSpc>
                <a:spcPts val="6300"/>
              </a:lnSpc>
            </a:pPr>
            <a:r>
              <a:rPr lang="en-US" altLang="zh-CN" sz="5000" i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6000" b="1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At </a:t>
            </a:r>
            <a:r>
              <a:rPr lang="en-US" altLang="zh-CN" sz="60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that time, a car was </a:t>
            </a:r>
            <a:r>
              <a:rPr lang="en-US" altLang="zh-CN" sz="6000" b="1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drawing closer</a:t>
            </a:r>
            <a:r>
              <a:rPr lang="en-US" altLang="zh-CN" sz="60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  the  driver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Mark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pulled up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to John, he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rolled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down the window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and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asked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why he was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all  alone  in  the 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morning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on  the  road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John 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told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Mark 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what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he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was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doing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Impressed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by 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his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story, 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Mark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offered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to 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give him a lift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Thanks to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Mark's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help, John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managed to make it </a:t>
            </a:r>
            <a:r>
              <a:rPr lang="en-US" altLang="zh-CN" sz="60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to the destination at 5:30.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With the sun peeking over the horizon, 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John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'</a:t>
            </a:r>
            <a:r>
              <a:rPr lang="en-US" altLang="zh-CN" sz="6000" b="1" dirty="0" smtClean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 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face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glowed</a:t>
            </a:r>
            <a:r>
              <a:rPr lang="en-US" altLang="zh-CN" sz="6000" b="1" dirty="0">
                <a:solidFill>
                  <a:srgbClr val="4F0FBD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with gratitude. Feeling energetic, he 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couldn't wait to get started.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8380" y="8029575"/>
            <a:ext cx="22091015" cy="396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ts val="6040"/>
              </a:lnSpc>
            </a:pPr>
            <a:r>
              <a:rPr lang="en-US" altLang="zh-CN" sz="4800" b="1"/>
              <a:t>       </a:t>
            </a:r>
            <a:r>
              <a:rPr lang="zh-CN" altLang="en-US" sz="4800" b="1"/>
              <a:t>就在这时，一辆汽车正在靠近。</a:t>
            </a:r>
            <a:r>
              <a:rPr lang="zh-CN" altLang="en-US" sz="4800" b="1">
                <a:solidFill>
                  <a:srgbClr val="4F0FBD"/>
                </a:solidFill>
              </a:rPr>
              <a:t>当司机马克把车停到约翰跟前时，他摇下车窗，问他为什么早上一个人在路上。</a:t>
            </a:r>
            <a:r>
              <a:rPr lang="zh-CN" altLang="en-US" sz="4800" b="1"/>
              <a:t>约翰告诉马克他在做什么。马克对他的故事印象深刻，提出让他搭便车。多亏了马克的帮助，约翰设法在5:30到达了目的地。</a:t>
            </a:r>
            <a:r>
              <a:rPr lang="zh-CN" altLang="en-US" sz="4800" b="1">
                <a:solidFill>
                  <a:srgbClr val="4F0FBD"/>
                </a:solidFill>
              </a:rPr>
              <a:t>太阳从地平线上掠过，约翰的脸上充满了感激之情。感觉精力充沛，他迫不及待地想开始工作。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747</Words>
  <Application>Microsoft Office PowerPoint</Application>
  <PresentationFormat>自定义</PresentationFormat>
  <Paragraphs>25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dreamsummit</cp:lastModifiedBy>
  <cp:revision>791</cp:revision>
  <dcterms:created xsi:type="dcterms:W3CDTF">2016-01-31T01:38:00Z</dcterms:created>
  <dcterms:modified xsi:type="dcterms:W3CDTF">2022-04-07T02:15:08Z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93E7CE226166424286D2B666F6589539</vt:lpwstr>
  </property>
</Properties>
</file>