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8" r:id="rId3"/>
    <p:sldId id="257" r:id="rId4"/>
    <p:sldId id="259" r:id="rId5"/>
    <p:sldId id="261" r:id="rId6"/>
    <p:sldId id="263" r:id="rId7"/>
    <p:sldId id="262" r:id="rId8"/>
    <p:sldId id="264" r:id="rId9"/>
    <p:sldId id="265"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0000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000" autoAdjust="0"/>
    <p:restoredTop sz="94660"/>
  </p:normalViewPr>
  <p:slideViewPr>
    <p:cSldViewPr snapToGrid="0">
      <p:cViewPr>
        <p:scale>
          <a:sx n="64" d="100"/>
          <a:sy n="64" d="100"/>
        </p:scale>
        <p:origin x="-420" y="-24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75A7291-58B0-453D-BA42-D9C29DBE491D}" type="datetimeFigureOut">
              <a:rPr lang="zh-CN" altLang="en-US" smtClean="0"/>
              <a:pPr/>
              <a:t>2022/4/18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985024-F9BB-4377-9E96-F2B91411EB7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5A7291-58B0-453D-BA42-D9C29DBE491D}" type="datetimeFigureOut">
              <a:rPr lang="zh-CN" altLang="en-US" smtClean="0"/>
              <a:pPr/>
              <a:t>2022/4/18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985024-F9BB-4377-9E96-F2B91411EB7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5A7291-58B0-453D-BA42-D9C29DBE491D}" type="datetimeFigureOut">
              <a:rPr lang="zh-CN" altLang="en-US" smtClean="0"/>
              <a:pPr/>
              <a:t>2022/4/18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985024-F9BB-4377-9E96-F2B91411EB7E}"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5A7291-58B0-453D-BA42-D9C29DBE491D}" type="datetimeFigureOut">
              <a:rPr lang="zh-CN" altLang="en-US" smtClean="0"/>
              <a:pPr/>
              <a:t>2022/4/18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985024-F9BB-4377-9E96-F2B91411EB7E}"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75A7291-58B0-453D-BA42-D9C29DBE491D}" type="datetimeFigureOut">
              <a:rPr lang="zh-CN" altLang="en-US" smtClean="0"/>
              <a:pPr/>
              <a:t>2022/4/18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985024-F9BB-4377-9E96-F2B91411EB7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75A7291-58B0-453D-BA42-D9C29DBE491D}" type="datetimeFigureOut">
              <a:rPr lang="zh-CN" altLang="en-US" smtClean="0"/>
              <a:pPr/>
              <a:t>2022/4/18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985024-F9BB-4377-9E96-F2B91411EB7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75A7291-58B0-453D-BA42-D9C29DBE491D}" type="datetimeFigureOut">
              <a:rPr lang="zh-CN" altLang="en-US" smtClean="0"/>
              <a:pPr/>
              <a:t>2022/4/18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8985024-F9BB-4377-9E96-F2B91411EB7E}"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75A7291-58B0-453D-BA42-D9C29DBE491D}" type="datetimeFigureOut">
              <a:rPr lang="zh-CN" altLang="en-US" smtClean="0"/>
              <a:pPr/>
              <a:t>2022/4/18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8985024-F9BB-4377-9E96-F2B91411EB7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5A7291-58B0-453D-BA42-D9C29DBE491D}" type="datetimeFigureOut">
              <a:rPr lang="zh-CN" altLang="en-US" smtClean="0"/>
              <a:pPr/>
              <a:t>2022/4/18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8985024-F9BB-4377-9E96-F2B91411EB7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75A7291-58B0-453D-BA42-D9C29DBE491D}" type="datetimeFigureOut">
              <a:rPr lang="zh-CN" altLang="en-US" smtClean="0"/>
              <a:pPr/>
              <a:t>2022/4/18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985024-F9BB-4377-9E96-F2B91411EB7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75A7291-58B0-453D-BA42-D9C29DBE491D}" type="datetimeFigureOut">
              <a:rPr lang="zh-CN" altLang="en-US" smtClean="0"/>
              <a:pPr/>
              <a:t>2022/4/18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985024-F9BB-4377-9E96-F2B91411EB7E}"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5A7291-58B0-453D-BA42-D9C29DBE491D}" type="datetimeFigureOut">
              <a:rPr lang="zh-CN" altLang="en-US" smtClean="0"/>
              <a:pPr/>
              <a:t>2022/4/18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985024-F9BB-4377-9E96-F2B91411EB7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1693" y="0"/>
            <a:ext cx="3070071" cy="523220"/>
          </a:xfrm>
          <a:prstGeom prst="rect">
            <a:avLst/>
          </a:prstGeom>
          <a:noFill/>
        </p:spPr>
        <p:txBody>
          <a:bodyPr wrap="none" rtlCol="0">
            <a:spAutoFit/>
          </a:bodyPr>
          <a:lstStyle/>
          <a:p>
            <a:r>
              <a:rPr lang="zh-CN" altLang="en-US" sz="2800" b="1" dirty="0" smtClean="0"/>
              <a:t>高三英语二轮复习</a:t>
            </a:r>
            <a:endParaRPr lang="zh-CN" altLang="en-US" sz="2800" b="1" dirty="0"/>
          </a:p>
        </p:txBody>
      </p:sp>
      <p:sp>
        <p:nvSpPr>
          <p:cNvPr id="5" name="矩形 4"/>
          <p:cNvSpPr/>
          <p:nvPr/>
        </p:nvSpPr>
        <p:spPr>
          <a:xfrm>
            <a:off x="2552059" y="2195643"/>
            <a:ext cx="6647974" cy="1200329"/>
          </a:xfrm>
          <a:prstGeom prst="rect">
            <a:avLst/>
          </a:prstGeom>
        </p:spPr>
        <p:txBody>
          <a:bodyPr wrap="none">
            <a:spAutoFit/>
          </a:bodyPr>
          <a:lstStyle/>
          <a:p>
            <a:r>
              <a:rPr lang="zh-CN" altLang="en-US" sz="7200" dirty="0"/>
              <a:t>读后续</a:t>
            </a:r>
            <a:r>
              <a:rPr lang="zh-CN" altLang="en-US" sz="7200" dirty="0" smtClean="0"/>
              <a:t>写</a:t>
            </a:r>
            <a:r>
              <a:rPr lang="zh-CN" altLang="en-US" sz="7200" dirty="0" smtClean="0"/>
              <a:t>练习四</a:t>
            </a:r>
            <a:endParaRPr lang="zh-CN" altLang="en-US" sz="7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dirty="0"/>
          </a:p>
        </p:txBody>
      </p:sp>
      <p:graphicFrame>
        <p:nvGraphicFramePr>
          <p:cNvPr id="4" name="表格 3"/>
          <p:cNvGraphicFramePr>
            <a:graphicFrameLocks noGrp="1"/>
          </p:cNvGraphicFramePr>
          <p:nvPr/>
        </p:nvGraphicFramePr>
        <p:xfrm>
          <a:off x="198804" y="830997"/>
          <a:ext cx="11833347" cy="5756754"/>
        </p:xfrm>
        <a:graphic>
          <a:graphicData uri="http://schemas.openxmlformats.org/drawingml/2006/table">
            <a:tbl>
              <a:tblPr firstRow="1" firstCol="1" bandRow="1">
                <a:tableStyleId>{5C22544A-7EE6-4342-B048-85BDC9FD1C3A}</a:tableStyleId>
              </a:tblPr>
              <a:tblGrid>
                <a:gridCol w="1562130"/>
                <a:gridCol w="10271217"/>
              </a:tblGrid>
              <a:tr h="1687351">
                <a:tc>
                  <a:txBody>
                    <a:bodyPr/>
                    <a:lstStyle/>
                    <a:p>
                      <a:pPr algn="just">
                        <a:lnSpc>
                          <a:spcPct val="115000"/>
                        </a:lnSpc>
                        <a:spcAft>
                          <a:spcPts val="0"/>
                        </a:spcAft>
                      </a:pPr>
                      <a:r>
                        <a:rPr lang="en-US" sz="3600" kern="100" dirty="0" smtClean="0">
                          <a:effectLst/>
                        </a:rPr>
                        <a:t>conflict</a:t>
                      </a:r>
                      <a:endParaRPr lang="zh-CN" sz="3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15000"/>
                        </a:lnSpc>
                        <a:spcAft>
                          <a:spcPts val="0"/>
                        </a:spcAft>
                      </a:pPr>
                      <a:r>
                        <a:rPr lang="en-US" sz="1200" kern="100" dirty="0">
                          <a:effectLst/>
                        </a:rPr>
                        <a:t> </a:t>
                      </a:r>
                      <a:endParaRPr lang="zh-CN" sz="1050" kern="100" dirty="0">
                        <a:effectLst/>
                      </a:endParaRPr>
                    </a:p>
                    <a:p>
                      <a:pPr algn="just">
                        <a:lnSpc>
                          <a:spcPct val="115000"/>
                        </a:lnSpc>
                        <a:spcAft>
                          <a:spcPts val="0"/>
                        </a:spcAft>
                      </a:pPr>
                      <a:r>
                        <a:rPr lang="en-US" sz="1200" kern="10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443396">
                <a:tc>
                  <a:txBody>
                    <a:bodyPr/>
                    <a:lstStyle/>
                    <a:p>
                      <a:pPr algn="just">
                        <a:lnSpc>
                          <a:spcPct val="115000"/>
                        </a:lnSpc>
                        <a:spcAft>
                          <a:spcPts val="0"/>
                        </a:spcAft>
                      </a:pPr>
                      <a:r>
                        <a:rPr lang="en-US" sz="3600" b="1" kern="100" dirty="0">
                          <a:solidFill>
                            <a:schemeClr val="lt1"/>
                          </a:solidFill>
                          <a:effectLst/>
                          <a:latin typeface="+mn-lt"/>
                          <a:ea typeface="+mn-ea"/>
                          <a:cs typeface="+mn-cs"/>
                        </a:rPr>
                        <a:t>clues</a:t>
                      </a:r>
                      <a:endParaRPr lang="zh-CN" sz="3600" b="1" kern="100" dirty="0">
                        <a:solidFill>
                          <a:schemeClr val="lt1"/>
                        </a:solidFill>
                        <a:effectLst/>
                        <a:latin typeface="+mn-lt"/>
                        <a:ea typeface="+mn-ea"/>
                        <a:cs typeface="+mn-cs"/>
                      </a:endParaRPr>
                    </a:p>
                  </a:txBody>
                  <a:tcPr marL="68580" marR="68580" marT="0" marB="0"/>
                </a:tc>
                <a:tc>
                  <a:txBody>
                    <a:bodyPr/>
                    <a:lstStyle/>
                    <a:p>
                      <a:pPr algn="just">
                        <a:lnSpc>
                          <a:spcPct val="115000"/>
                        </a:lnSpc>
                        <a:spcAft>
                          <a:spcPts val="0"/>
                        </a:spcAft>
                      </a:pPr>
                      <a:r>
                        <a:rPr lang="en-US" sz="1200" kern="100" dirty="0">
                          <a:effectLst/>
                        </a:rPr>
                        <a:t> </a:t>
                      </a:r>
                      <a:endParaRPr lang="zh-CN" sz="1050" kern="100" dirty="0">
                        <a:effectLst/>
                      </a:endParaRPr>
                    </a:p>
                    <a:p>
                      <a:pPr algn="just">
                        <a:lnSpc>
                          <a:spcPct val="115000"/>
                        </a:lnSpc>
                        <a:spcAft>
                          <a:spcPts val="0"/>
                        </a:spcAft>
                      </a:pPr>
                      <a:r>
                        <a:rPr lang="en-US" sz="1200" kern="100" dirty="0">
                          <a:effectLst/>
                        </a:rPr>
                        <a:t> </a:t>
                      </a:r>
                      <a:endParaRPr lang="en-US" sz="1200" kern="100" dirty="0" smtClean="0">
                        <a:effectLst/>
                      </a:endParaRPr>
                    </a:p>
                    <a:p>
                      <a:pPr algn="just">
                        <a:lnSpc>
                          <a:spcPct val="115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1626007">
                <a:tc>
                  <a:txBody>
                    <a:bodyPr/>
                    <a:lstStyle/>
                    <a:p>
                      <a:pPr algn="just">
                        <a:lnSpc>
                          <a:spcPct val="115000"/>
                        </a:lnSpc>
                        <a:spcAft>
                          <a:spcPts val="0"/>
                        </a:spcAft>
                      </a:pPr>
                      <a:r>
                        <a:rPr lang="en-US" sz="3600" b="1" kern="100" dirty="0">
                          <a:solidFill>
                            <a:schemeClr val="lt1"/>
                          </a:solidFill>
                          <a:effectLst/>
                          <a:latin typeface="+mn-lt"/>
                          <a:ea typeface="+mn-ea"/>
                          <a:cs typeface="+mn-cs"/>
                        </a:rPr>
                        <a:t>theme</a:t>
                      </a:r>
                      <a:r>
                        <a:rPr lang="en-US" sz="1200" kern="10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en-US" sz="1200" kern="100" dirty="0">
                          <a:solidFill>
                            <a:srgbClr val="FF0000"/>
                          </a:solidFill>
                          <a:effectLst/>
                        </a:rPr>
                        <a:t> </a:t>
                      </a:r>
                      <a:endParaRPr lang="en-US" sz="1200" kern="100" dirty="0" smtClean="0">
                        <a:solidFill>
                          <a:srgbClr val="FF0000"/>
                        </a:solidFill>
                        <a:effectLst/>
                      </a:endParaRPr>
                    </a:p>
                    <a:p>
                      <a:pPr marL="0" marR="0" indent="0" algn="just" defTabSz="914400" rtl="0" eaLnBrk="1" fontAlgn="auto" latinLnBrk="0" hangingPunct="1">
                        <a:lnSpc>
                          <a:spcPct val="115000"/>
                        </a:lnSpc>
                        <a:spcBef>
                          <a:spcPts val="0"/>
                        </a:spcBef>
                        <a:spcAft>
                          <a:spcPts val="0"/>
                        </a:spcAft>
                        <a:buClrTx/>
                        <a:buSzTx/>
                        <a:buFontTx/>
                        <a:buNone/>
                        <a:tabLst/>
                        <a:defRPr/>
                      </a:pPr>
                      <a:r>
                        <a:rPr lang="en-US" sz="1200" b="1" kern="100" dirty="0" smtClean="0">
                          <a:solidFill>
                            <a:srgbClr val="FF0000"/>
                          </a:solidFill>
                          <a:effectLst/>
                          <a:latin typeface="+mn-lt"/>
                          <a:ea typeface="+mn-ea"/>
                          <a:cs typeface="+mn-cs"/>
                        </a:rPr>
                        <a:t>               </a:t>
                      </a:r>
                      <a:r>
                        <a:rPr lang="en-US" sz="3600" b="1" kern="1200" dirty="0" smtClean="0">
                          <a:solidFill>
                            <a:srgbClr val="FF0000"/>
                          </a:solidFill>
                          <a:latin typeface="+mn-lt"/>
                          <a:ea typeface="+mn-ea"/>
                          <a:cs typeface="+mn-cs"/>
                        </a:rPr>
                        <a:t>Survive the tidal island.</a:t>
                      </a:r>
                      <a:endParaRPr lang="zh-CN" altLang="en-US" sz="3600" b="1" kern="1200" dirty="0" smtClean="0">
                        <a:solidFill>
                          <a:srgbClr val="FF0000"/>
                        </a:solidFill>
                        <a:latin typeface="+mn-lt"/>
                        <a:ea typeface="+mn-ea"/>
                        <a:cs typeface="+mn-cs"/>
                      </a:endParaRPr>
                    </a:p>
                  </a:txBody>
                  <a:tcPr marL="68580" marR="68580" marT="0" marB="0"/>
                </a:tc>
              </a:tr>
            </a:tbl>
          </a:graphicData>
        </a:graphic>
      </p:graphicFrame>
      <p:sp>
        <p:nvSpPr>
          <p:cNvPr id="5" name="矩形 4"/>
          <p:cNvSpPr/>
          <p:nvPr/>
        </p:nvSpPr>
        <p:spPr>
          <a:xfrm>
            <a:off x="198804" y="0"/>
            <a:ext cx="3193310" cy="830997"/>
          </a:xfrm>
          <a:prstGeom prst="rect">
            <a:avLst/>
          </a:prstGeom>
        </p:spPr>
        <p:txBody>
          <a:bodyPr wrap="none">
            <a:spAutoFit/>
          </a:bodyPr>
          <a:lstStyle/>
          <a:p>
            <a:pPr algn="just">
              <a:lnSpc>
                <a:spcPct val="150000"/>
              </a:lnSpc>
            </a:pPr>
            <a:r>
              <a:rPr lang="en-US" altLang="zh-CN" sz="3200" b="1" dirty="0" smtClean="0">
                <a:solidFill>
                  <a:srgbClr val="000099"/>
                </a:solidFill>
                <a:latin typeface="微软雅黑" panose="020B0503020204020204" pitchFamily="34" charset="-122"/>
                <a:ea typeface="微软雅黑" panose="020B0503020204020204" pitchFamily="34" charset="-122"/>
              </a:rPr>
              <a:t>Read </a:t>
            </a:r>
            <a:r>
              <a:rPr lang="en-US" altLang="zh-CN" sz="3200" b="1" dirty="0">
                <a:solidFill>
                  <a:srgbClr val="000099"/>
                </a:solidFill>
                <a:latin typeface="微软雅黑" panose="020B0503020204020204" pitchFamily="34" charset="-122"/>
                <a:ea typeface="微软雅黑" panose="020B0503020204020204" pitchFamily="34" charset="-122"/>
              </a:rPr>
              <a:t>the </a:t>
            </a:r>
            <a:r>
              <a:rPr lang="en-US" altLang="zh-CN" sz="3200" b="1" dirty="0" smtClean="0">
                <a:solidFill>
                  <a:srgbClr val="000099"/>
                </a:solidFill>
                <a:latin typeface="微软雅黑" panose="020B0503020204020204" pitchFamily="34" charset="-122"/>
                <a:ea typeface="微软雅黑" panose="020B0503020204020204" pitchFamily="34" charset="-122"/>
              </a:rPr>
              <a:t>story</a:t>
            </a:r>
            <a:endParaRPr lang="en-US" altLang="zh-CN" sz="3200" b="1" dirty="0">
              <a:solidFill>
                <a:srgbClr val="000099"/>
              </a:solidFill>
              <a:latin typeface="微软雅黑" panose="020B0503020204020204" pitchFamily="34" charset="-122"/>
              <a:ea typeface="微软雅黑" panose="020B0503020204020204" pitchFamily="34" charset="-122"/>
            </a:endParaRPr>
          </a:p>
        </p:txBody>
      </p:sp>
      <p:sp>
        <p:nvSpPr>
          <p:cNvPr id="7" name="矩形 6"/>
          <p:cNvSpPr/>
          <p:nvPr/>
        </p:nvSpPr>
        <p:spPr>
          <a:xfrm>
            <a:off x="1797906" y="830997"/>
            <a:ext cx="10095673" cy="662554"/>
          </a:xfrm>
          <a:prstGeom prst="rect">
            <a:avLst/>
          </a:prstGeom>
        </p:spPr>
        <p:txBody>
          <a:bodyPr wrap="square">
            <a:spAutoFit/>
          </a:bodyPr>
          <a:lstStyle/>
          <a:p>
            <a:pPr algn="just">
              <a:lnSpc>
                <a:spcPct val="150000"/>
              </a:lnSpc>
            </a:pPr>
            <a:r>
              <a:rPr lang="en-US" altLang="zh-CN" sz="2800" b="1" dirty="0" smtClean="0">
                <a:solidFill>
                  <a:schemeClr val="bg1"/>
                </a:solidFill>
                <a:latin typeface="微软雅黑" panose="020B0503020204020204" pitchFamily="34" charset="-122"/>
                <a:ea typeface="微软雅黑" panose="020B0503020204020204" pitchFamily="34" charset="-122"/>
              </a:rPr>
              <a:t>      How to survive the tidal island?</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797906" y="2548938"/>
            <a:ext cx="10095673" cy="2092881"/>
          </a:xfrm>
          <a:prstGeom prst="rect">
            <a:avLst/>
          </a:prstGeom>
        </p:spPr>
        <p:txBody>
          <a:bodyPr wrap="square">
            <a:spAutoFit/>
          </a:bodyPr>
          <a:lstStyle/>
          <a:p>
            <a:pPr marL="514350" indent="-514350" algn="just">
              <a:buAutoNum type="arabicPeriod"/>
            </a:pPr>
            <a:r>
              <a:rPr lang="en-US" altLang="zh-CN" sz="2600" dirty="0" smtClean="0">
                <a:solidFill>
                  <a:srgbClr val="0000CC"/>
                </a:solidFill>
                <a:latin typeface="微软雅黑" panose="020B0503020204020204" pitchFamily="34" charset="-122"/>
                <a:ea typeface="微软雅黑" panose="020B0503020204020204" pitchFamily="34" charset="-122"/>
              </a:rPr>
              <a:t>…,my parents were away for a friend’s wedding.</a:t>
            </a:r>
          </a:p>
          <a:p>
            <a:pPr marL="514350" indent="-514350" algn="just">
              <a:buAutoNum type="arabicPeriod"/>
            </a:pPr>
            <a:r>
              <a:rPr lang="en-US" altLang="zh-CN" sz="2600" dirty="0" smtClean="0">
                <a:solidFill>
                  <a:srgbClr val="0000CC"/>
                </a:solidFill>
                <a:latin typeface="微软雅黑" panose="020B0503020204020204" pitchFamily="34" charset="-122"/>
                <a:ea typeface="微软雅黑" panose="020B0503020204020204" pitchFamily="34" charset="-122"/>
              </a:rPr>
              <a:t>“We’ll try to return before the tide comes in again.” I begged Alastair.</a:t>
            </a:r>
            <a:endParaRPr lang="en-US" altLang="zh-CN" sz="2600" dirty="0" smtClean="0">
              <a:solidFill>
                <a:srgbClr val="0000CC"/>
              </a:solidFill>
              <a:latin typeface="微软雅黑" panose="020B0503020204020204" pitchFamily="34" charset="-122"/>
              <a:ea typeface="微软雅黑" panose="020B0503020204020204" pitchFamily="34" charset="-122"/>
            </a:endParaRPr>
          </a:p>
          <a:p>
            <a:pPr algn="just"/>
            <a:r>
              <a:rPr lang="en-US" altLang="zh-CN" sz="2600" dirty="0" smtClean="0">
                <a:solidFill>
                  <a:srgbClr val="0000CC"/>
                </a:solidFill>
                <a:latin typeface="微软雅黑" panose="020B0503020204020204" pitchFamily="34" charset="-122"/>
                <a:ea typeface="微软雅黑" panose="020B0503020204020204" pitchFamily="34" charset="-122"/>
              </a:rPr>
              <a:t>3.  </a:t>
            </a:r>
            <a:r>
              <a:rPr lang="en-US" altLang="zh-CN" sz="2600" dirty="0" smtClean="0">
                <a:solidFill>
                  <a:srgbClr val="0000CC"/>
                </a:solidFill>
                <a:latin typeface="微软雅黑" panose="020B0503020204020204" pitchFamily="34" charset="-122"/>
                <a:ea typeface="微软雅黑" panose="020B0503020204020204" pitchFamily="34" charset="-122"/>
              </a:rPr>
              <a:t>We returned home and brought some peanut butter  </a:t>
            </a:r>
          </a:p>
          <a:p>
            <a:pPr algn="just"/>
            <a:r>
              <a:rPr lang="en-US" altLang="zh-CN" sz="2600" dirty="0" smtClean="0">
                <a:solidFill>
                  <a:srgbClr val="0000CC"/>
                </a:solidFill>
                <a:latin typeface="微软雅黑" panose="020B0503020204020204" pitchFamily="34" charset="-122"/>
                <a:ea typeface="微软雅黑" panose="020B0503020204020204" pitchFamily="34" charset="-122"/>
              </a:rPr>
              <a:t> </a:t>
            </a:r>
            <a:r>
              <a:rPr lang="en-US" altLang="zh-CN" sz="2600" dirty="0" smtClean="0">
                <a:solidFill>
                  <a:srgbClr val="0000CC"/>
                </a:solidFill>
                <a:latin typeface="微软雅黑" panose="020B0503020204020204" pitchFamily="34" charset="-122"/>
                <a:ea typeface="微软雅黑" panose="020B0503020204020204" pitchFamily="34" charset="-122"/>
              </a:rPr>
              <a:t>    </a:t>
            </a:r>
            <a:r>
              <a:rPr lang="en-US" altLang="zh-CN" sz="2600" dirty="0" smtClean="0">
                <a:solidFill>
                  <a:srgbClr val="0000CC"/>
                </a:solidFill>
                <a:latin typeface="微软雅黑" panose="020B0503020204020204" pitchFamily="34" charset="-122"/>
                <a:ea typeface="微软雅黑" panose="020B0503020204020204" pitchFamily="34" charset="-122"/>
              </a:rPr>
              <a:t>sandwiches and a bottle of milk with us.</a:t>
            </a:r>
            <a:endParaRPr lang="en-US" altLang="zh-CN" sz="2600" dirty="0" smtClean="0">
              <a:solidFill>
                <a:srgbClr val="0000CC"/>
              </a:solidFill>
              <a:latin typeface="微软雅黑" panose="020B0503020204020204" pitchFamily="34" charset="-122"/>
              <a:ea typeface="微软雅黑" panose="020B0503020204020204" pitchFamily="34" charset="-122"/>
            </a:endParaRPr>
          </a:p>
        </p:txBody>
      </p:sp>
      <p:sp>
        <p:nvSpPr>
          <p:cNvPr id="9" name="文本框 4"/>
          <p:cNvSpPr txBox="1"/>
          <p:nvPr/>
        </p:nvSpPr>
        <p:spPr>
          <a:xfrm>
            <a:off x="4136379" y="14049"/>
            <a:ext cx="4968552" cy="707886"/>
          </a:xfrm>
          <a:prstGeom prst="rect">
            <a:avLst/>
          </a:prstGeom>
          <a:noFill/>
        </p:spPr>
        <p:txBody>
          <a:bodyPr wrap="square" rtlCol="0">
            <a:spAutoFit/>
          </a:bodyPr>
          <a:lstStyle/>
          <a:p>
            <a:r>
              <a:rPr lang="en-US" altLang="zh-CN" sz="4000" dirty="0" smtClean="0"/>
              <a:t>Exercise 1</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882" y="749508"/>
            <a:ext cx="11682348" cy="615873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lnSpc>
                <a:spcPct val="150000"/>
              </a:lnSpc>
            </a:pPr>
            <a:r>
              <a:rPr lang="en-US" altLang="zh-CN" sz="2400" b="1" dirty="0" smtClean="0">
                <a:solidFill>
                  <a:srgbClr val="000099"/>
                </a:solidFill>
                <a:latin typeface="微软雅黑" panose="020B0503020204020204" pitchFamily="34" charset="-122"/>
                <a:ea typeface="微软雅黑" panose="020B0503020204020204" pitchFamily="34" charset="-122"/>
              </a:rPr>
              <a:t>Read </a:t>
            </a:r>
            <a:r>
              <a:rPr lang="en-US" altLang="zh-CN" sz="2400" b="1" dirty="0" smtClean="0">
                <a:solidFill>
                  <a:srgbClr val="000099"/>
                </a:solidFill>
                <a:latin typeface="微软雅黑" panose="020B0503020204020204" pitchFamily="34" charset="-122"/>
                <a:ea typeface="微软雅黑" panose="020B0503020204020204" pitchFamily="34" charset="-122"/>
              </a:rPr>
              <a:t>the given sentences</a:t>
            </a:r>
          </a:p>
          <a:p>
            <a:pPr algn="just">
              <a:lnSpc>
                <a:spcPct val="150000"/>
              </a:lnSpc>
            </a:pPr>
            <a:r>
              <a:rPr lang="en-US" altLang="zh-CN" sz="2400" b="1" dirty="0" smtClean="0">
                <a:latin typeface="微软雅黑" panose="020B0503020204020204" pitchFamily="34" charset="-122"/>
                <a:ea typeface="微软雅黑" panose="020B0503020204020204" pitchFamily="34" charset="-122"/>
              </a:rPr>
              <a:t>Paragraph </a:t>
            </a:r>
            <a:r>
              <a:rPr lang="en-US" altLang="zh-CN" sz="2400" b="1" dirty="0">
                <a:latin typeface="微软雅黑" panose="020B0503020204020204" pitchFamily="34" charset="-122"/>
                <a:ea typeface="微软雅黑" panose="020B0503020204020204" pitchFamily="34" charset="-122"/>
              </a:rPr>
              <a:t>1:</a:t>
            </a:r>
          </a:p>
          <a:p>
            <a:pPr algn="just">
              <a:lnSpc>
                <a:spcPct val="150000"/>
              </a:lnSpc>
            </a:pPr>
            <a:r>
              <a:rPr lang="en-US" altLang="zh-CN" sz="2400" i="1" dirty="0" smtClean="0">
                <a:latin typeface="微软雅黑" panose="020B0503020204020204" pitchFamily="34" charset="-122"/>
                <a:ea typeface="微软雅黑" panose="020B0503020204020204" pitchFamily="34" charset="-122"/>
              </a:rPr>
              <a:t>       Then we set off for the tidal island. </a:t>
            </a:r>
          </a:p>
          <a:p>
            <a:pPr algn="just">
              <a:lnSpc>
                <a:spcPct val="150000"/>
              </a:lnSpc>
            </a:pPr>
            <a:endParaRPr lang="en-US" altLang="zh-CN" sz="2400" i="1" dirty="0">
              <a:latin typeface="微软雅黑" panose="020B0503020204020204" pitchFamily="34" charset="-122"/>
              <a:ea typeface="微软雅黑" panose="020B0503020204020204" pitchFamily="34" charset="-122"/>
            </a:endParaRPr>
          </a:p>
          <a:p>
            <a:pPr algn="just">
              <a:lnSpc>
                <a:spcPct val="150000"/>
              </a:lnSpc>
            </a:pPr>
            <a:endParaRPr lang="en-US" altLang="zh-CN" sz="2400" i="1" dirty="0" smtClean="0">
              <a:latin typeface="微软雅黑" panose="020B0503020204020204" pitchFamily="34" charset="-122"/>
              <a:ea typeface="微软雅黑" panose="020B0503020204020204" pitchFamily="34" charset="-122"/>
            </a:endParaRPr>
          </a:p>
          <a:p>
            <a:pPr algn="just">
              <a:lnSpc>
                <a:spcPct val="150000"/>
              </a:lnSpc>
            </a:pPr>
            <a:r>
              <a:rPr lang="en-US" altLang="zh-CN" sz="2400" b="1" dirty="0" smtClean="0">
                <a:latin typeface="微软雅黑" panose="020B0503020204020204" pitchFamily="34" charset="-122"/>
                <a:ea typeface="微软雅黑" panose="020B0503020204020204" pitchFamily="34" charset="-122"/>
              </a:rPr>
              <a:t>Paragraph </a:t>
            </a:r>
            <a:r>
              <a:rPr lang="en-US" altLang="zh-CN" sz="2400" b="1" dirty="0">
                <a:latin typeface="微软雅黑" panose="020B0503020204020204" pitchFamily="34" charset="-122"/>
                <a:ea typeface="微软雅黑" panose="020B0503020204020204" pitchFamily="34" charset="-122"/>
              </a:rPr>
              <a:t>2:</a:t>
            </a:r>
          </a:p>
          <a:p>
            <a:pPr algn="just">
              <a:lnSpc>
                <a:spcPct val="150000"/>
              </a:lnSpc>
            </a:pPr>
            <a:r>
              <a:rPr lang="en-US" altLang="zh-CN" sz="2400" i="1" dirty="0" smtClean="0">
                <a:latin typeface="微软雅黑" panose="020B0503020204020204" pitchFamily="34" charset="-122"/>
                <a:ea typeface="微软雅黑" panose="020B0503020204020204" pitchFamily="34" charset="-122"/>
              </a:rPr>
              <a:t>       The tide came in and covered the beach and the water was too deep and cold for me.</a:t>
            </a:r>
          </a:p>
          <a:p>
            <a:pPr algn="just">
              <a:lnSpc>
                <a:spcPct val="150000"/>
              </a:lnSpc>
            </a:pPr>
            <a:endParaRPr lang="en-US" altLang="zh-CN" sz="2400" i="1" dirty="0">
              <a:latin typeface="微软雅黑" panose="020B0503020204020204" pitchFamily="34" charset="-122"/>
              <a:ea typeface="微软雅黑" panose="020B0503020204020204" pitchFamily="34" charset="-122"/>
            </a:endParaRPr>
          </a:p>
          <a:p>
            <a:pPr algn="just">
              <a:lnSpc>
                <a:spcPct val="150000"/>
              </a:lnSpc>
            </a:pPr>
            <a:endParaRPr lang="en-US" altLang="zh-CN" sz="2400" i="1" dirty="0" smtClean="0">
              <a:latin typeface="微软雅黑" panose="020B0503020204020204" pitchFamily="34" charset="-122"/>
              <a:ea typeface="微软雅黑" panose="020B0503020204020204" pitchFamily="34" charset="-122"/>
            </a:endParaRPr>
          </a:p>
          <a:p>
            <a:pPr algn="just">
              <a:lnSpc>
                <a:spcPct val="150000"/>
              </a:lnSpc>
            </a:pPr>
            <a:r>
              <a:rPr lang="en-US" altLang="zh-CN" sz="2400" i="1" dirty="0" smtClean="0">
                <a:latin typeface="微软雅黑" panose="020B0503020204020204" pitchFamily="34" charset="-122"/>
                <a:ea typeface="微软雅黑" panose="020B0503020204020204" pitchFamily="34" charset="-122"/>
              </a:rPr>
              <a:t> </a:t>
            </a:r>
          </a:p>
        </p:txBody>
      </p:sp>
      <p:sp>
        <p:nvSpPr>
          <p:cNvPr id="5" name="文本框 4"/>
          <p:cNvSpPr txBox="1"/>
          <p:nvPr/>
        </p:nvSpPr>
        <p:spPr>
          <a:xfrm>
            <a:off x="4136379" y="14049"/>
            <a:ext cx="4968552" cy="707886"/>
          </a:xfrm>
          <a:prstGeom prst="rect">
            <a:avLst/>
          </a:prstGeom>
          <a:noFill/>
        </p:spPr>
        <p:txBody>
          <a:bodyPr wrap="square" rtlCol="0">
            <a:spAutoFit/>
          </a:bodyPr>
          <a:lstStyle/>
          <a:p>
            <a:r>
              <a:rPr lang="en-US" altLang="zh-CN" sz="4000" dirty="0" smtClean="0"/>
              <a:t>Exercise 1</a:t>
            </a:r>
            <a:endParaRPr lang="zh-CN" altLang="en-US" sz="4000" dirty="0"/>
          </a:p>
        </p:txBody>
      </p:sp>
      <p:cxnSp>
        <p:nvCxnSpPr>
          <p:cNvPr id="16" name="直接连接符 15"/>
          <p:cNvCxnSpPr/>
          <p:nvPr/>
        </p:nvCxnSpPr>
        <p:spPr>
          <a:xfrm flipV="1">
            <a:off x="974361" y="4572000"/>
            <a:ext cx="5846164" cy="2998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674964" y="4631961"/>
            <a:ext cx="4122295" cy="1499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57330" y="5159115"/>
            <a:ext cx="1676400" cy="2748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131101" y="2443397"/>
            <a:ext cx="3685083" cy="249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77414" y="944382"/>
          <a:ext cx="11664816" cy="5636300"/>
        </p:xfrm>
        <a:graphic>
          <a:graphicData uri="http://schemas.openxmlformats.org/drawingml/2006/table">
            <a:tbl>
              <a:tblPr firstRow="1" firstCol="1" bandRow="1">
                <a:tableStyleId>{5C22544A-7EE6-4342-B048-85BDC9FD1C3A}</a:tableStyleId>
              </a:tblPr>
              <a:tblGrid>
                <a:gridCol w="1246652"/>
                <a:gridCol w="10418164"/>
              </a:tblGrid>
              <a:tr h="1409075">
                <a:tc rowSpan="2">
                  <a:txBody>
                    <a:bodyPr/>
                    <a:lstStyle/>
                    <a:p>
                      <a:pPr algn="just">
                        <a:lnSpc>
                          <a:spcPct val="115000"/>
                        </a:lnSpc>
                        <a:spcAft>
                          <a:spcPts val="0"/>
                        </a:spcAft>
                      </a:pPr>
                      <a:r>
                        <a:rPr lang="en-US" sz="3200" kern="100" dirty="0">
                          <a:effectLst/>
                        </a:rPr>
                        <a:t>Para 1</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c>
                  <a:txBody>
                    <a:bodyPr/>
                    <a:lstStyle/>
                    <a:p>
                      <a:pPr marL="0" algn="just" defTabSz="914400" rtl="0" eaLnBrk="1" latinLnBrk="0" hangingPunct="1">
                        <a:lnSpc>
                          <a:spcPct val="115000"/>
                        </a:lnSpc>
                        <a:spcAft>
                          <a:spcPts val="0"/>
                        </a:spcAft>
                      </a:pPr>
                      <a:r>
                        <a:rPr lang="en-US" sz="3200" b="1" kern="100" dirty="0">
                          <a:solidFill>
                            <a:schemeClr val="lt1"/>
                          </a:solidFill>
                          <a:effectLst/>
                          <a:latin typeface="+mn-lt"/>
                          <a:ea typeface="+mn-ea"/>
                          <a:cs typeface="+mn-cs"/>
                        </a:rPr>
                        <a:t>Sentence 1</a:t>
                      </a:r>
                      <a:endParaRPr lang="zh-CN" sz="3200" b="1" kern="100" dirty="0">
                        <a:solidFill>
                          <a:schemeClr val="lt1"/>
                        </a:solidFill>
                        <a:effectLst/>
                        <a:latin typeface="+mn-lt"/>
                        <a:ea typeface="+mn-ea"/>
                        <a:cs typeface="+mn-cs"/>
                      </a:endParaRPr>
                    </a:p>
                    <a:p>
                      <a:pPr algn="just">
                        <a:lnSpc>
                          <a:spcPct val="115000"/>
                        </a:lnSpc>
                        <a:spcAft>
                          <a:spcPts val="0"/>
                        </a:spcAft>
                      </a:pPr>
                      <a:r>
                        <a:rPr lang="en-US" sz="1200" kern="100" dirty="0">
                          <a:effectLst/>
                        </a:rPr>
                        <a:t> </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r>
              <a:tr h="1409075">
                <a:tc vMerge="1">
                  <a:txBody>
                    <a:bodyPr/>
                    <a:lstStyle/>
                    <a:p>
                      <a:endParaRPr lang="zh-CN"/>
                    </a:p>
                  </a:txBody>
                  <a:tcPr/>
                </a:tc>
                <a:tc>
                  <a:txBody>
                    <a:bodyPr/>
                    <a:lstStyle/>
                    <a:p>
                      <a:pPr algn="just">
                        <a:lnSpc>
                          <a:spcPct val="115000"/>
                        </a:lnSpc>
                        <a:spcAft>
                          <a:spcPts val="0"/>
                        </a:spcAft>
                      </a:pPr>
                      <a:r>
                        <a:rPr lang="en-US" sz="3200" b="1" kern="100" dirty="0">
                          <a:solidFill>
                            <a:schemeClr val="tx1"/>
                          </a:solidFill>
                          <a:effectLst/>
                          <a:latin typeface="+mn-lt"/>
                          <a:ea typeface="+mn-ea"/>
                          <a:cs typeface="+mn-cs"/>
                        </a:rPr>
                        <a:t>Sentence</a:t>
                      </a:r>
                      <a:r>
                        <a:rPr lang="en-US" sz="1200" kern="100" dirty="0">
                          <a:solidFill>
                            <a:schemeClr val="tx1"/>
                          </a:solidFill>
                          <a:effectLst/>
                        </a:rPr>
                        <a:t> </a:t>
                      </a:r>
                      <a:r>
                        <a:rPr lang="en-US" sz="3200" b="1" kern="100" dirty="0">
                          <a:effectLst/>
                        </a:rPr>
                        <a:t>2</a:t>
                      </a:r>
                      <a:endParaRPr lang="zh-CN" sz="3200" b="1" kern="100" dirty="0">
                        <a:effectLst/>
                      </a:endParaRPr>
                    </a:p>
                    <a:p>
                      <a:pPr algn="just">
                        <a:lnSpc>
                          <a:spcPct val="115000"/>
                        </a:lnSpc>
                        <a:spcAft>
                          <a:spcPts val="0"/>
                        </a:spcAft>
                      </a:pPr>
                      <a:r>
                        <a:rPr lang="en-US" sz="1200" kern="100" dirty="0">
                          <a:effectLst/>
                        </a:rPr>
                        <a:t> </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r>
              <a:tr h="1409075">
                <a:tc rowSpan="2">
                  <a:txBody>
                    <a:bodyPr/>
                    <a:lstStyle/>
                    <a:p>
                      <a:pPr marL="0" algn="just" defTabSz="914400" rtl="0" eaLnBrk="1" latinLnBrk="0" hangingPunct="1">
                        <a:lnSpc>
                          <a:spcPct val="115000"/>
                        </a:lnSpc>
                        <a:spcAft>
                          <a:spcPts val="0"/>
                        </a:spcAft>
                      </a:pPr>
                      <a:r>
                        <a:rPr lang="en-US" sz="3200" b="1" kern="100" dirty="0">
                          <a:solidFill>
                            <a:schemeClr val="lt1"/>
                          </a:solidFill>
                          <a:effectLst/>
                          <a:latin typeface="+mn-lt"/>
                          <a:ea typeface="+mn-ea"/>
                          <a:cs typeface="+mn-cs"/>
                        </a:rPr>
                        <a:t>Para</a:t>
                      </a:r>
                      <a:r>
                        <a:rPr lang="en-US" sz="1200" kern="100" dirty="0">
                          <a:effectLst/>
                        </a:rPr>
                        <a:t> </a:t>
                      </a:r>
                      <a:r>
                        <a:rPr lang="en-US" sz="3200" b="1" kern="100" dirty="0">
                          <a:solidFill>
                            <a:schemeClr val="lt1"/>
                          </a:solidFill>
                          <a:effectLst/>
                          <a:latin typeface="+mn-lt"/>
                          <a:ea typeface="+mn-ea"/>
                          <a:cs typeface="+mn-cs"/>
                        </a:rPr>
                        <a:t>2</a:t>
                      </a:r>
                      <a:endParaRPr lang="zh-CN" sz="3200" b="1" kern="100" dirty="0">
                        <a:solidFill>
                          <a:schemeClr val="lt1"/>
                        </a:solidFill>
                        <a:effectLst/>
                        <a:latin typeface="+mn-lt"/>
                        <a:ea typeface="+mn-ea"/>
                        <a:cs typeface="+mn-cs"/>
                      </a:endParaRPr>
                    </a:p>
                  </a:txBody>
                  <a:tcPr marL="65723" marR="65723" marT="0" marB="0"/>
                </a:tc>
                <a:tc>
                  <a:txBody>
                    <a:bodyPr/>
                    <a:lstStyle/>
                    <a:p>
                      <a:pPr algn="just">
                        <a:lnSpc>
                          <a:spcPct val="115000"/>
                        </a:lnSpc>
                        <a:spcAft>
                          <a:spcPts val="0"/>
                        </a:spcAft>
                      </a:pPr>
                      <a:r>
                        <a:rPr lang="en-US" sz="3200" b="1" kern="100" dirty="0">
                          <a:solidFill>
                            <a:schemeClr val="tx1"/>
                          </a:solidFill>
                          <a:effectLst/>
                          <a:latin typeface="+mn-lt"/>
                          <a:ea typeface="+mn-ea"/>
                          <a:cs typeface="+mn-cs"/>
                        </a:rPr>
                        <a:t>Sentence</a:t>
                      </a:r>
                      <a:r>
                        <a:rPr lang="en-US" sz="1200" kern="100" dirty="0">
                          <a:effectLst/>
                        </a:rPr>
                        <a:t> </a:t>
                      </a:r>
                      <a:r>
                        <a:rPr lang="en-US" sz="3200" b="1" kern="100" dirty="0">
                          <a:solidFill>
                            <a:schemeClr val="tx1"/>
                          </a:solidFill>
                          <a:effectLst/>
                          <a:latin typeface="+mn-lt"/>
                          <a:ea typeface="+mn-ea"/>
                          <a:cs typeface="+mn-cs"/>
                        </a:rPr>
                        <a:t>3</a:t>
                      </a:r>
                      <a:endParaRPr lang="zh-CN" sz="3200" b="1" kern="100" dirty="0">
                        <a:solidFill>
                          <a:schemeClr val="tx1"/>
                        </a:solidFill>
                        <a:effectLst/>
                        <a:latin typeface="+mn-lt"/>
                        <a:ea typeface="+mn-ea"/>
                        <a:cs typeface="+mn-cs"/>
                      </a:endParaRPr>
                    </a:p>
                    <a:p>
                      <a:pPr algn="just">
                        <a:lnSpc>
                          <a:spcPct val="115000"/>
                        </a:lnSpc>
                        <a:spcAft>
                          <a:spcPts val="0"/>
                        </a:spcAft>
                      </a:pPr>
                      <a:r>
                        <a:rPr lang="en-US" sz="1200" kern="100" dirty="0">
                          <a:effectLst/>
                        </a:rPr>
                        <a:t> </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r>
              <a:tr h="1409075">
                <a:tc vMerge="1">
                  <a:txBody>
                    <a:bodyPr/>
                    <a:lstStyle/>
                    <a:p>
                      <a:endParaRPr lang="zh-CN"/>
                    </a:p>
                  </a:txBody>
                  <a:tcPr/>
                </a:tc>
                <a:tc>
                  <a:txBody>
                    <a:bodyPr/>
                    <a:lstStyle/>
                    <a:p>
                      <a:pPr algn="just">
                        <a:lnSpc>
                          <a:spcPct val="115000"/>
                        </a:lnSpc>
                        <a:spcAft>
                          <a:spcPts val="0"/>
                        </a:spcAft>
                      </a:pPr>
                      <a:r>
                        <a:rPr lang="en-US" sz="3200" b="1" kern="100" dirty="0">
                          <a:solidFill>
                            <a:schemeClr val="tx1"/>
                          </a:solidFill>
                          <a:effectLst/>
                          <a:latin typeface="+mn-lt"/>
                          <a:ea typeface="+mn-ea"/>
                          <a:cs typeface="+mn-cs"/>
                        </a:rPr>
                        <a:t>Sentence 4</a:t>
                      </a:r>
                      <a:endParaRPr lang="zh-CN" sz="3200" b="1" kern="100" dirty="0">
                        <a:solidFill>
                          <a:schemeClr val="tx1"/>
                        </a:solidFill>
                        <a:effectLst/>
                        <a:latin typeface="+mn-lt"/>
                        <a:ea typeface="+mn-ea"/>
                        <a:cs typeface="+mn-cs"/>
                      </a:endParaRPr>
                    </a:p>
                    <a:p>
                      <a:pPr algn="just">
                        <a:lnSpc>
                          <a:spcPct val="115000"/>
                        </a:lnSpc>
                        <a:spcAft>
                          <a:spcPts val="0"/>
                        </a:spcAft>
                      </a:pPr>
                      <a:r>
                        <a:rPr lang="en-US" sz="1200" kern="100" dirty="0">
                          <a:effectLst/>
                        </a:rPr>
                        <a:t> </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r>
            </a:tbl>
          </a:graphicData>
        </a:graphic>
      </p:graphicFrame>
      <p:sp>
        <p:nvSpPr>
          <p:cNvPr id="6" name="矩形 5"/>
          <p:cNvSpPr/>
          <p:nvPr/>
        </p:nvSpPr>
        <p:spPr>
          <a:xfrm>
            <a:off x="177414" y="-104931"/>
            <a:ext cx="4567276" cy="743986"/>
          </a:xfrm>
          <a:prstGeom prst="rect">
            <a:avLst/>
          </a:prstGeom>
        </p:spPr>
        <p:txBody>
          <a:bodyPr wrap="none">
            <a:spAutoFit/>
          </a:bodyPr>
          <a:lstStyle/>
          <a:p>
            <a:pPr algn="just">
              <a:lnSpc>
                <a:spcPct val="150000"/>
              </a:lnSpc>
            </a:pPr>
            <a:r>
              <a:rPr lang="en-US" altLang="zh-CN" sz="3200" b="1" dirty="0" smtClean="0">
                <a:solidFill>
                  <a:srgbClr val="000099"/>
                </a:solidFill>
                <a:latin typeface="微软雅黑" panose="020B0503020204020204" pitchFamily="34" charset="-122"/>
                <a:ea typeface="微软雅黑" panose="020B0503020204020204" pitchFamily="34" charset="-122"/>
              </a:rPr>
              <a:t>Plot </a:t>
            </a:r>
            <a:r>
              <a:rPr lang="en-US" altLang="zh-CN" sz="3200" b="1" dirty="0" smtClean="0">
                <a:solidFill>
                  <a:srgbClr val="000099"/>
                </a:solidFill>
                <a:latin typeface="微软雅黑" panose="020B0503020204020204" pitchFamily="34" charset="-122"/>
                <a:ea typeface="微软雅黑" panose="020B0503020204020204" pitchFamily="34" charset="-122"/>
              </a:rPr>
              <a:t>the continuation</a:t>
            </a:r>
            <a:endParaRPr lang="en-US" altLang="zh-CN" sz="3200" b="1" dirty="0">
              <a:solidFill>
                <a:srgbClr val="000099"/>
              </a:solidFill>
              <a:latin typeface="微软雅黑" panose="020B0503020204020204" pitchFamily="34" charset="-122"/>
              <a:ea typeface="微软雅黑" panose="020B0503020204020204" pitchFamily="34" charset="-122"/>
            </a:endParaRPr>
          </a:p>
        </p:txBody>
      </p:sp>
      <p:sp>
        <p:nvSpPr>
          <p:cNvPr id="7" name="矩形 6"/>
          <p:cNvSpPr/>
          <p:nvPr/>
        </p:nvSpPr>
        <p:spPr>
          <a:xfrm>
            <a:off x="3780043" y="875968"/>
            <a:ext cx="7942265" cy="1569660"/>
          </a:xfrm>
          <a:prstGeom prst="rect">
            <a:avLst/>
          </a:prstGeom>
        </p:spPr>
        <p:txBody>
          <a:bodyPr wrap="square">
            <a:spAutoFit/>
          </a:bodyPr>
          <a:lstStyle/>
          <a:p>
            <a:pPr algn="just">
              <a:lnSpc>
                <a:spcPct val="150000"/>
              </a:lnSpc>
            </a:pPr>
            <a:r>
              <a:rPr lang="en-US" altLang="zh-CN" sz="3200" b="1" kern="100" dirty="0" smtClean="0">
                <a:solidFill>
                  <a:schemeClr val="bg1"/>
                </a:solidFill>
              </a:rPr>
              <a:t>What did we see after landing on the island?</a:t>
            </a:r>
          </a:p>
          <a:p>
            <a:pPr algn="just">
              <a:lnSpc>
                <a:spcPct val="150000"/>
              </a:lnSpc>
            </a:pPr>
            <a:r>
              <a:rPr lang="en-US" altLang="zh-CN" sz="3200" b="1" kern="100" dirty="0" smtClean="0">
                <a:solidFill>
                  <a:schemeClr val="bg1"/>
                </a:solidFill>
              </a:rPr>
              <a:t>----What did we do on the island?</a:t>
            </a:r>
          </a:p>
        </p:txBody>
      </p:sp>
      <p:sp>
        <p:nvSpPr>
          <p:cNvPr id="8" name="矩形 7"/>
          <p:cNvSpPr/>
          <p:nvPr/>
        </p:nvSpPr>
        <p:spPr>
          <a:xfrm>
            <a:off x="3814029" y="2409588"/>
            <a:ext cx="5008102" cy="830997"/>
          </a:xfrm>
          <a:prstGeom prst="rect">
            <a:avLst/>
          </a:prstGeom>
        </p:spPr>
        <p:txBody>
          <a:bodyPr wrap="none">
            <a:spAutoFit/>
          </a:bodyPr>
          <a:lstStyle/>
          <a:p>
            <a:pPr algn="just">
              <a:lnSpc>
                <a:spcPct val="150000"/>
              </a:lnSpc>
            </a:pPr>
            <a:r>
              <a:rPr lang="en-US" altLang="zh-CN" sz="3200" b="1" kern="100" dirty="0" smtClean="0">
                <a:solidFill>
                  <a:srgbClr val="0000CC"/>
                </a:solidFill>
              </a:rPr>
              <a:t>Why were we in cold water?</a:t>
            </a:r>
            <a:endParaRPr lang="en-US" altLang="zh-CN" sz="3200" b="1" kern="100" dirty="0">
              <a:solidFill>
                <a:srgbClr val="0000CC"/>
              </a:solidFill>
            </a:endParaRPr>
          </a:p>
        </p:txBody>
      </p:sp>
      <p:sp>
        <p:nvSpPr>
          <p:cNvPr id="9" name="矩形 8"/>
          <p:cNvSpPr/>
          <p:nvPr/>
        </p:nvSpPr>
        <p:spPr>
          <a:xfrm>
            <a:off x="3694109" y="3677611"/>
            <a:ext cx="8495724" cy="1493358"/>
          </a:xfrm>
          <a:prstGeom prst="rect">
            <a:avLst/>
          </a:prstGeom>
        </p:spPr>
        <p:txBody>
          <a:bodyPr wrap="none">
            <a:spAutoFit/>
          </a:bodyPr>
          <a:lstStyle/>
          <a:p>
            <a:pPr algn="just">
              <a:lnSpc>
                <a:spcPct val="150000"/>
              </a:lnSpc>
            </a:pPr>
            <a:r>
              <a:rPr lang="en-US" altLang="zh-CN" sz="3200" b="1" kern="100" dirty="0" smtClean="0">
                <a:solidFill>
                  <a:srgbClr val="0000CC"/>
                </a:solidFill>
              </a:rPr>
              <a:t>How would I and Alastair react to the dangerous </a:t>
            </a:r>
          </a:p>
          <a:p>
            <a:pPr algn="just">
              <a:lnSpc>
                <a:spcPct val="150000"/>
              </a:lnSpc>
            </a:pPr>
            <a:r>
              <a:rPr lang="en-US" altLang="zh-CN" sz="3200" b="1" kern="100" dirty="0" smtClean="0">
                <a:solidFill>
                  <a:srgbClr val="0000CC"/>
                </a:solidFill>
              </a:rPr>
              <a:t>situation?---- Did we get rescued? And how?</a:t>
            </a:r>
            <a:endParaRPr lang="en-US" altLang="zh-CN" sz="3200" b="1" kern="100" dirty="0">
              <a:solidFill>
                <a:srgbClr val="0000CC"/>
              </a:solidFill>
            </a:endParaRPr>
          </a:p>
        </p:txBody>
      </p:sp>
      <p:sp>
        <p:nvSpPr>
          <p:cNvPr id="10" name="矩形 9"/>
          <p:cNvSpPr/>
          <p:nvPr/>
        </p:nvSpPr>
        <p:spPr>
          <a:xfrm>
            <a:off x="3765053" y="5370380"/>
            <a:ext cx="7249485" cy="830997"/>
          </a:xfrm>
          <a:prstGeom prst="rect">
            <a:avLst/>
          </a:prstGeom>
        </p:spPr>
        <p:txBody>
          <a:bodyPr wrap="none">
            <a:spAutoFit/>
          </a:bodyPr>
          <a:lstStyle/>
          <a:p>
            <a:pPr algn="just">
              <a:lnSpc>
                <a:spcPct val="150000"/>
              </a:lnSpc>
            </a:pPr>
            <a:r>
              <a:rPr lang="en-US" altLang="zh-CN" sz="3200" b="1" kern="100" dirty="0" smtClean="0">
                <a:solidFill>
                  <a:srgbClr val="0000CC"/>
                </a:solidFill>
              </a:rPr>
              <a:t>How would we feel about the adventure?</a:t>
            </a:r>
            <a:endParaRPr lang="en-US" altLang="zh-CN" sz="3200" b="1" kern="100"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417" y="0"/>
            <a:ext cx="11975652" cy="6786473"/>
          </a:xfrm>
          <a:prstGeom prst="rect">
            <a:avLst/>
          </a:prstGeom>
        </p:spPr>
        <p:txBody>
          <a:bodyPr wrap="square">
            <a:spAutoFit/>
          </a:bodyPr>
          <a:lstStyle/>
          <a:p>
            <a:pPr algn="just"/>
            <a:r>
              <a:rPr lang="en-US" altLang="zh-CN" sz="2900" i="1" dirty="0" smtClean="0"/>
              <a:t> </a:t>
            </a:r>
            <a:r>
              <a:rPr lang="en-US" altLang="zh-CN" sz="2900" i="1" dirty="0" smtClean="0"/>
              <a:t>      </a:t>
            </a:r>
            <a:r>
              <a:rPr lang="en-US" altLang="zh-CN" sz="2900" i="1" dirty="0" smtClean="0">
                <a:latin typeface="Times New Roman" pitchFamily="18" charset="0"/>
                <a:cs typeface="Times New Roman" pitchFamily="18" charset="0"/>
              </a:rPr>
              <a:t>Then </a:t>
            </a:r>
            <a:r>
              <a:rPr lang="en-US" altLang="zh-CN" sz="2900" i="1" dirty="0" smtClean="0">
                <a:latin typeface="Times New Roman" pitchFamily="18" charset="0"/>
                <a:cs typeface="Times New Roman" pitchFamily="18" charset="0"/>
              </a:rPr>
              <a:t>we set off for the tidal island.</a:t>
            </a:r>
            <a:r>
              <a:rPr lang="en-US" altLang="zh-CN" sz="2900" dirty="0" smtClean="0">
                <a:latin typeface="Times New Roman" pitchFamily="18" charset="0"/>
                <a:cs typeface="Times New Roman" pitchFamily="18" charset="0"/>
              </a:rPr>
              <a:t> </a:t>
            </a:r>
            <a:r>
              <a:rPr lang="en-US" sz="2900" dirty="0" smtClean="0">
                <a:solidFill>
                  <a:srgbClr val="FF0000"/>
                </a:solidFill>
                <a:latin typeface="Times New Roman" pitchFamily="18" charset="0"/>
                <a:cs typeface="Times New Roman" pitchFamily="18" charset="0"/>
              </a:rPr>
              <a:t>We walked over the sand to the island and started to explore.</a:t>
            </a:r>
            <a:r>
              <a:rPr lang="en-US" sz="2900" dirty="0" smtClean="0">
                <a:latin typeface="Times New Roman" pitchFamily="18" charset="0"/>
                <a:cs typeface="Times New Roman" pitchFamily="18" charset="0"/>
              </a:rPr>
              <a:t> There was an old ruined church and a few abandoned buildings full of mysteries. Seagulls were flying in the sky, wild flowers blooming by the roadside. On the other side of the island we enjoyed milk and sandwiches, throwing stones into the sea. After a bit, dark clouds covered the sun and it got windy. </a:t>
            </a:r>
            <a:r>
              <a:rPr lang="en-US" sz="2900" dirty="0" smtClean="0">
                <a:solidFill>
                  <a:srgbClr val="FF0000"/>
                </a:solidFill>
                <a:latin typeface="Times New Roman" pitchFamily="18" charset="0"/>
                <a:cs typeface="Times New Roman" pitchFamily="18" charset="0"/>
              </a:rPr>
              <a:t>I said, “I’m cold and I want to go home.” We walked back over the island to the beach. But we couldn’t find it! It wasn’t there any more!</a:t>
            </a:r>
            <a:endParaRPr lang="zh-CN" altLang="en-US" sz="2900" dirty="0" smtClean="0">
              <a:solidFill>
                <a:srgbClr val="FF0000"/>
              </a:solidFill>
              <a:latin typeface="Times New Roman" pitchFamily="18" charset="0"/>
              <a:cs typeface="Times New Roman" pitchFamily="18" charset="0"/>
            </a:endParaRPr>
          </a:p>
          <a:p>
            <a:pPr algn="just"/>
            <a:r>
              <a:rPr lang="en-US" altLang="zh-CN" sz="2900" i="1" dirty="0" smtClean="0">
                <a:latin typeface="Times New Roman" pitchFamily="18" charset="0"/>
                <a:cs typeface="Times New Roman" pitchFamily="18" charset="0"/>
              </a:rPr>
              <a:t> </a:t>
            </a:r>
            <a:r>
              <a:rPr lang="en-US" altLang="zh-CN" sz="2900" i="1" dirty="0" smtClean="0">
                <a:latin typeface="Times New Roman" pitchFamily="18" charset="0"/>
                <a:cs typeface="Times New Roman" pitchFamily="18" charset="0"/>
              </a:rPr>
              <a:t>     The </a:t>
            </a:r>
            <a:r>
              <a:rPr lang="en-US" altLang="zh-CN" sz="2900" i="1" dirty="0" smtClean="0">
                <a:latin typeface="Times New Roman" pitchFamily="18" charset="0"/>
                <a:cs typeface="Times New Roman" pitchFamily="18" charset="0"/>
              </a:rPr>
              <a:t>tide came in and covered the beach and the water was too deep and cold for me.</a:t>
            </a:r>
            <a:r>
              <a:rPr lang="en-US" altLang="zh-CN" sz="2900" dirty="0" smtClean="0">
                <a:latin typeface="Times New Roman" pitchFamily="18" charset="0"/>
                <a:cs typeface="Times New Roman" pitchFamily="18" charset="0"/>
              </a:rPr>
              <a:t> </a:t>
            </a:r>
            <a:r>
              <a:rPr lang="en-US" sz="2900" dirty="0" smtClean="0">
                <a:solidFill>
                  <a:srgbClr val="FF0000"/>
                </a:solidFill>
                <a:latin typeface="Times New Roman" pitchFamily="18" charset="0"/>
                <a:cs typeface="Times New Roman" pitchFamily="18" charset="0"/>
              </a:rPr>
              <a:t>We </a:t>
            </a:r>
            <a:r>
              <a:rPr lang="en-US" sz="2900" dirty="0" smtClean="0">
                <a:solidFill>
                  <a:srgbClr val="FF0000"/>
                </a:solidFill>
                <a:latin typeface="Times New Roman" pitchFamily="18" charset="0"/>
                <a:cs typeface="Times New Roman" pitchFamily="18" charset="0"/>
              </a:rPr>
              <a:t>were in a dangerous situation. Frightened, I couldn’t help crying. </a:t>
            </a:r>
            <a:r>
              <a:rPr lang="en-US" sz="2900" dirty="0" smtClean="0">
                <a:latin typeface="Times New Roman" pitchFamily="18" charset="0"/>
                <a:cs typeface="Times New Roman" pitchFamily="18" charset="0"/>
              </a:rPr>
              <a:t>“Calm down,” shouted Alastair. “Quick! We have to return before it’s too late! Climb on my back quickly.” The water was up to her lap, but Alastair was very strong and </a:t>
            </a:r>
            <a:r>
              <a:rPr lang="en-US" sz="2900" dirty="0" smtClean="0">
                <a:solidFill>
                  <a:srgbClr val="FF0000"/>
                </a:solidFill>
                <a:latin typeface="Times New Roman" pitchFamily="18" charset="0"/>
                <a:cs typeface="Times New Roman" pitchFamily="18" charset="0"/>
              </a:rPr>
              <a:t>struggled through the waves with me on her back.</a:t>
            </a:r>
            <a:r>
              <a:rPr lang="en-US" sz="2900" dirty="0" smtClean="0">
                <a:latin typeface="Times New Roman" pitchFamily="18" charset="0"/>
                <a:cs typeface="Times New Roman" pitchFamily="18" charset="0"/>
              </a:rPr>
              <a:t> </a:t>
            </a:r>
            <a:r>
              <a:rPr lang="en-US" sz="2900" dirty="0" smtClean="0">
                <a:solidFill>
                  <a:srgbClr val="FF0000"/>
                </a:solidFill>
                <a:latin typeface="Times New Roman" pitchFamily="18" charset="0"/>
                <a:cs typeface="Times New Roman" pitchFamily="18" charset="0"/>
              </a:rPr>
              <a:t>We managed to return to the land safely. Later, our parents learned what had happened to us. They were scared and criticized us. We promised not to risk ourselves again.</a:t>
            </a:r>
            <a:endParaRPr lang="zh-CN" altLang="en-US" sz="29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dirty="0"/>
          </a:p>
        </p:txBody>
      </p:sp>
      <p:graphicFrame>
        <p:nvGraphicFramePr>
          <p:cNvPr id="4" name="表格 3"/>
          <p:cNvGraphicFramePr>
            <a:graphicFrameLocks noGrp="1"/>
          </p:cNvGraphicFramePr>
          <p:nvPr/>
        </p:nvGraphicFramePr>
        <p:xfrm>
          <a:off x="198804" y="830997"/>
          <a:ext cx="11833347" cy="5921646"/>
        </p:xfrm>
        <a:graphic>
          <a:graphicData uri="http://schemas.openxmlformats.org/drawingml/2006/table">
            <a:tbl>
              <a:tblPr firstRow="1" firstCol="1" bandRow="1">
                <a:tableStyleId>{5C22544A-7EE6-4342-B048-85BDC9FD1C3A}</a:tableStyleId>
              </a:tblPr>
              <a:tblGrid>
                <a:gridCol w="1562130"/>
                <a:gridCol w="10271217"/>
              </a:tblGrid>
              <a:tr h="1687351">
                <a:tc>
                  <a:txBody>
                    <a:bodyPr/>
                    <a:lstStyle/>
                    <a:p>
                      <a:pPr algn="just">
                        <a:lnSpc>
                          <a:spcPct val="115000"/>
                        </a:lnSpc>
                        <a:spcAft>
                          <a:spcPts val="0"/>
                        </a:spcAft>
                      </a:pPr>
                      <a:r>
                        <a:rPr lang="en-US" sz="2800" kern="100" dirty="0">
                          <a:effectLst/>
                        </a:rPr>
                        <a:t>conflict</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15000"/>
                        </a:lnSpc>
                        <a:spcAft>
                          <a:spcPts val="0"/>
                        </a:spcAft>
                      </a:pPr>
                      <a:r>
                        <a:rPr lang="en-US" altLang="zh-CN" sz="3600" kern="100" dirty="0" smtClean="0">
                          <a:effectLst/>
                        </a:rPr>
                        <a:t>To</a:t>
                      </a:r>
                      <a:r>
                        <a:rPr lang="en-US" altLang="zh-CN" sz="3600" kern="100" baseline="0" dirty="0" smtClean="0">
                          <a:effectLst/>
                        </a:rPr>
                        <a:t> sell the sheep or not to sell?</a:t>
                      </a:r>
                    </a:p>
                    <a:p>
                      <a:pPr algn="just">
                        <a:lnSpc>
                          <a:spcPct val="115000"/>
                        </a:lnSpc>
                        <a:spcAft>
                          <a:spcPts val="0"/>
                        </a:spcAft>
                      </a:pPr>
                      <a:endParaRPr lang="zh-CN" sz="2800" kern="100" dirty="0">
                        <a:effectLst/>
                      </a:endParaRPr>
                    </a:p>
                  </a:txBody>
                  <a:tcPr marL="68580" marR="68580" marT="0" marB="0"/>
                </a:tc>
              </a:tr>
              <a:tr h="2608288">
                <a:tc>
                  <a:txBody>
                    <a:bodyPr/>
                    <a:lstStyle/>
                    <a:p>
                      <a:pPr algn="just">
                        <a:lnSpc>
                          <a:spcPct val="115000"/>
                        </a:lnSpc>
                        <a:spcAft>
                          <a:spcPts val="0"/>
                        </a:spcAft>
                      </a:pPr>
                      <a:r>
                        <a:rPr lang="en-US" sz="3600" b="1" kern="100" dirty="0">
                          <a:solidFill>
                            <a:schemeClr val="lt1"/>
                          </a:solidFill>
                          <a:effectLst/>
                          <a:latin typeface="+mn-lt"/>
                          <a:ea typeface="+mn-ea"/>
                          <a:cs typeface="+mn-cs"/>
                        </a:rPr>
                        <a:t>clues</a:t>
                      </a:r>
                      <a:endParaRPr lang="zh-CN" sz="3600" b="1" kern="100" dirty="0">
                        <a:solidFill>
                          <a:schemeClr val="lt1"/>
                        </a:solidFill>
                        <a:effectLst/>
                        <a:latin typeface="+mn-lt"/>
                        <a:ea typeface="+mn-ea"/>
                        <a:cs typeface="+mn-cs"/>
                      </a:endParaRPr>
                    </a:p>
                  </a:txBody>
                  <a:tcPr marL="68580" marR="68580" marT="0" marB="0"/>
                </a:tc>
                <a:tc>
                  <a:txBody>
                    <a:bodyPr/>
                    <a:lstStyle/>
                    <a:p>
                      <a:pPr algn="just">
                        <a:lnSpc>
                          <a:spcPct val="115000"/>
                        </a:lnSpc>
                        <a:spcAft>
                          <a:spcPts val="0"/>
                        </a:spcAft>
                      </a:pPr>
                      <a:r>
                        <a:rPr lang="en-US" sz="1200" kern="100" dirty="0">
                          <a:effectLst/>
                        </a:rPr>
                        <a:t> </a:t>
                      </a:r>
                      <a:endParaRPr lang="zh-CN" sz="1050" kern="100" dirty="0">
                        <a:effectLst/>
                      </a:endParaRPr>
                    </a:p>
                    <a:p>
                      <a:pPr algn="just">
                        <a:lnSpc>
                          <a:spcPct val="115000"/>
                        </a:lnSpc>
                        <a:spcAft>
                          <a:spcPts val="0"/>
                        </a:spcAft>
                      </a:pPr>
                      <a:r>
                        <a:rPr lang="en-US" sz="1200" kern="10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1626007">
                <a:tc>
                  <a:txBody>
                    <a:bodyPr/>
                    <a:lstStyle/>
                    <a:p>
                      <a:pPr algn="just">
                        <a:lnSpc>
                          <a:spcPct val="115000"/>
                        </a:lnSpc>
                        <a:spcAft>
                          <a:spcPts val="0"/>
                        </a:spcAft>
                      </a:pPr>
                      <a:r>
                        <a:rPr lang="en-US" sz="3600" b="1" kern="100" dirty="0">
                          <a:solidFill>
                            <a:schemeClr val="lt1"/>
                          </a:solidFill>
                          <a:effectLst/>
                          <a:latin typeface="+mn-lt"/>
                          <a:ea typeface="+mn-ea"/>
                          <a:cs typeface="+mn-cs"/>
                        </a:rPr>
                        <a:t>theme</a:t>
                      </a:r>
                      <a:r>
                        <a:rPr lang="en-US" sz="1200" kern="10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15000"/>
                        </a:lnSpc>
                        <a:spcAft>
                          <a:spcPts val="0"/>
                        </a:spcAft>
                      </a:pPr>
                      <a:r>
                        <a:rPr lang="en-US" sz="1200" kern="10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5" name="矩形 4"/>
          <p:cNvSpPr/>
          <p:nvPr/>
        </p:nvSpPr>
        <p:spPr>
          <a:xfrm>
            <a:off x="198804" y="0"/>
            <a:ext cx="3193310" cy="830997"/>
          </a:xfrm>
          <a:prstGeom prst="rect">
            <a:avLst/>
          </a:prstGeom>
        </p:spPr>
        <p:txBody>
          <a:bodyPr wrap="none">
            <a:spAutoFit/>
          </a:bodyPr>
          <a:lstStyle/>
          <a:p>
            <a:pPr algn="just">
              <a:lnSpc>
                <a:spcPct val="150000"/>
              </a:lnSpc>
            </a:pPr>
            <a:r>
              <a:rPr lang="en-US" altLang="zh-CN" sz="3200" b="1" dirty="0" smtClean="0">
                <a:solidFill>
                  <a:srgbClr val="000099"/>
                </a:solidFill>
                <a:latin typeface="微软雅黑" panose="020B0503020204020204" pitchFamily="34" charset="-122"/>
                <a:ea typeface="微软雅黑" panose="020B0503020204020204" pitchFamily="34" charset="-122"/>
              </a:rPr>
              <a:t>Read </a:t>
            </a:r>
            <a:r>
              <a:rPr lang="en-US" altLang="zh-CN" sz="3200" b="1" dirty="0">
                <a:solidFill>
                  <a:srgbClr val="000099"/>
                </a:solidFill>
                <a:latin typeface="微软雅黑" panose="020B0503020204020204" pitchFamily="34" charset="-122"/>
                <a:ea typeface="微软雅黑" panose="020B0503020204020204" pitchFamily="34" charset="-122"/>
              </a:rPr>
              <a:t>the </a:t>
            </a:r>
            <a:r>
              <a:rPr lang="en-US" altLang="zh-CN" sz="3200" b="1" dirty="0" smtClean="0">
                <a:solidFill>
                  <a:srgbClr val="000099"/>
                </a:solidFill>
                <a:latin typeface="微软雅黑" panose="020B0503020204020204" pitchFamily="34" charset="-122"/>
                <a:ea typeface="微软雅黑" panose="020B0503020204020204" pitchFamily="34" charset="-122"/>
              </a:rPr>
              <a:t>story</a:t>
            </a:r>
            <a:endParaRPr lang="en-US" altLang="zh-CN" sz="3200" b="1" dirty="0">
              <a:solidFill>
                <a:srgbClr val="000099"/>
              </a:solidFill>
              <a:latin typeface="微软雅黑" panose="020B0503020204020204" pitchFamily="34" charset="-122"/>
              <a:ea typeface="微软雅黑" panose="020B0503020204020204" pitchFamily="34" charset="-122"/>
            </a:endParaRPr>
          </a:p>
        </p:txBody>
      </p:sp>
      <p:sp>
        <p:nvSpPr>
          <p:cNvPr id="6" name="矩形 5"/>
          <p:cNvSpPr/>
          <p:nvPr/>
        </p:nvSpPr>
        <p:spPr>
          <a:xfrm>
            <a:off x="1797906" y="5106674"/>
            <a:ext cx="10095673" cy="743986"/>
          </a:xfrm>
          <a:prstGeom prst="rect">
            <a:avLst/>
          </a:prstGeom>
        </p:spPr>
        <p:txBody>
          <a:bodyPr wrap="square">
            <a:spAutoFit/>
          </a:bodyPr>
          <a:lstStyle/>
          <a:p>
            <a:pPr algn="just">
              <a:lnSpc>
                <a:spcPct val="150000"/>
              </a:lnSpc>
            </a:pPr>
            <a:r>
              <a:rPr lang="en-US" altLang="zh-CN" sz="3200" dirty="0" smtClean="0">
                <a:latin typeface="微软雅黑" panose="020B0503020204020204" pitchFamily="34" charset="-122"/>
                <a:ea typeface="微软雅黑" panose="020B0503020204020204" pitchFamily="34" charset="-122"/>
              </a:rPr>
              <a:t>The relationship between human and animals. </a:t>
            </a:r>
            <a:endParaRPr lang="en-US" altLang="zh-CN" sz="3200" dirty="0">
              <a:latin typeface="微软雅黑" panose="020B0503020204020204" pitchFamily="34" charset="-122"/>
              <a:ea typeface="微软雅黑" panose="020B0503020204020204" pitchFamily="34" charset="-122"/>
            </a:endParaRPr>
          </a:p>
        </p:txBody>
      </p:sp>
      <p:sp>
        <p:nvSpPr>
          <p:cNvPr id="8" name="矩形 7"/>
          <p:cNvSpPr/>
          <p:nvPr/>
        </p:nvSpPr>
        <p:spPr>
          <a:xfrm>
            <a:off x="1797906" y="3022021"/>
            <a:ext cx="10095673" cy="1292662"/>
          </a:xfrm>
          <a:prstGeom prst="rect">
            <a:avLst/>
          </a:prstGeom>
        </p:spPr>
        <p:txBody>
          <a:bodyPr wrap="square">
            <a:spAutoFit/>
          </a:bodyPr>
          <a:lstStyle/>
          <a:p>
            <a:pPr algn="just"/>
            <a:r>
              <a:rPr lang="en-US" altLang="zh-CN" sz="2600" dirty="0" smtClean="0">
                <a:solidFill>
                  <a:srgbClr val="0000CC"/>
                </a:solidFill>
                <a:latin typeface="微软雅黑" panose="020B0503020204020204" pitchFamily="34" charset="-122"/>
                <a:ea typeface="微软雅黑" panose="020B0503020204020204" pitchFamily="34" charset="-122"/>
              </a:rPr>
              <a:t> 1.  </a:t>
            </a:r>
            <a:r>
              <a:rPr lang="en-US" altLang="zh-CN" sz="2600" dirty="0" err="1" smtClean="0">
                <a:solidFill>
                  <a:srgbClr val="0000CC"/>
                </a:solidFill>
                <a:latin typeface="微软雅黑" panose="020B0503020204020204" pitchFamily="34" charset="-122"/>
                <a:ea typeface="微软雅黑" panose="020B0503020204020204" pitchFamily="34" charset="-122"/>
              </a:rPr>
              <a:t>Zlateh</a:t>
            </a:r>
            <a:r>
              <a:rPr lang="en-US" altLang="zh-CN" sz="2600" dirty="0" smtClean="0">
                <a:solidFill>
                  <a:srgbClr val="0000CC"/>
                </a:solidFill>
                <a:latin typeface="微软雅黑" panose="020B0503020204020204" pitchFamily="34" charset="-122"/>
                <a:ea typeface="微软雅黑" panose="020B0503020204020204" pitchFamily="34" charset="-122"/>
              </a:rPr>
              <a:t> trusted human beings.</a:t>
            </a:r>
          </a:p>
          <a:p>
            <a:pPr algn="just"/>
            <a:r>
              <a:rPr lang="en-US" altLang="zh-CN" sz="2600" dirty="0" smtClean="0">
                <a:solidFill>
                  <a:srgbClr val="0000CC"/>
                </a:solidFill>
                <a:latin typeface="微软雅黑" panose="020B0503020204020204" pitchFamily="34" charset="-122"/>
                <a:ea typeface="微软雅黑" panose="020B0503020204020204" pitchFamily="34" charset="-122"/>
              </a:rPr>
              <a:t> 2. </a:t>
            </a:r>
            <a:r>
              <a:rPr lang="en-US" altLang="zh-CN" sz="2600" dirty="0" err="1" smtClean="0">
                <a:solidFill>
                  <a:srgbClr val="0000CC"/>
                </a:solidFill>
                <a:latin typeface="微软雅黑" panose="020B0503020204020204" pitchFamily="34" charset="-122"/>
                <a:ea typeface="微软雅黑" panose="020B0503020204020204" pitchFamily="34" charset="-122"/>
              </a:rPr>
              <a:t>Zlateh</a:t>
            </a:r>
            <a:r>
              <a:rPr lang="en-US" altLang="zh-CN" sz="2600" dirty="0" smtClean="0">
                <a:solidFill>
                  <a:srgbClr val="0000CC"/>
                </a:solidFill>
                <a:latin typeface="微软雅黑" panose="020B0503020204020204" pitchFamily="34" charset="-122"/>
                <a:ea typeface="微软雅黑" panose="020B0503020204020204" pitchFamily="34" charset="-122"/>
              </a:rPr>
              <a:t> sat down and seemed to have regained her confidence in man.</a:t>
            </a:r>
            <a:endParaRPr lang="en-US" altLang="zh-CN" sz="2600" dirty="0">
              <a:solidFill>
                <a:srgbClr val="0000CC"/>
              </a:solidFill>
              <a:latin typeface="微软雅黑" panose="020B0503020204020204" pitchFamily="34" charset="-122"/>
              <a:ea typeface="微软雅黑" panose="020B0503020204020204" pitchFamily="34" charset="-122"/>
            </a:endParaRPr>
          </a:p>
        </p:txBody>
      </p:sp>
      <p:sp>
        <p:nvSpPr>
          <p:cNvPr id="9" name="文本框 4"/>
          <p:cNvSpPr txBox="1"/>
          <p:nvPr/>
        </p:nvSpPr>
        <p:spPr>
          <a:xfrm>
            <a:off x="4556104" y="14049"/>
            <a:ext cx="4968552" cy="707886"/>
          </a:xfrm>
          <a:prstGeom prst="rect">
            <a:avLst/>
          </a:prstGeom>
          <a:noFill/>
        </p:spPr>
        <p:txBody>
          <a:bodyPr wrap="square" rtlCol="0">
            <a:spAutoFit/>
          </a:bodyPr>
          <a:lstStyle/>
          <a:p>
            <a:r>
              <a:rPr lang="en-US" altLang="zh-CN" sz="4000" dirty="0" smtClean="0"/>
              <a:t>Exercise 2</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9770" y="721935"/>
            <a:ext cx="11532460" cy="5078313"/>
          </a:xfrm>
          <a:prstGeom prst="rect">
            <a:avLst/>
          </a:prstGeom>
        </p:spPr>
        <p:txBody>
          <a:bodyPr wrap="square">
            <a:spAutoFit/>
          </a:bodyPr>
          <a:lstStyle/>
          <a:p>
            <a:pPr algn="just">
              <a:lnSpc>
                <a:spcPct val="150000"/>
              </a:lnSpc>
            </a:pPr>
            <a:r>
              <a:rPr lang="en-US" altLang="zh-CN" sz="2400" b="1" dirty="0" smtClean="0">
                <a:solidFill>
                  <a:srgbClr val="000099"/>
                </a:solidFill>
                <a:latin typeface="微软雅黑" panose="020B0503020204020204" pitchFamily="34" charset="-122"/>
                <a:ea typeface="微软雅黑" panose="020B0503020204020204" pitchFamily="34" charset="-122"/>
              </a:rPr>
              <a:t>Read </a:t>
            </a:r>
            <a:r>
              <a:rPr lang="en-US" altLang="zh-CN" sz="2400" b="1" dirty="0" smtClean="0">
                <a:solidFill>
                  <a:srgbClr val="000099"/>
                </a:solidFill>
                <a:latin typeface="微软雅黑" panose="020B0503020204020204" pitchFamily="34" charset="-122"/>
                <a:ea typeface="微软雅黑" panose="020B0503020204020204" pitchFamily="34" charset="-122"/>
              </a:rPr>
              <a:t>the given sentences</a:t>
            </a:r>
          </a:p>
          <a:p>
            <a:pPr algn="just">
              <a:lnSpc>
                <a:spcPct val="150000"/>
              </a:lnSpc>
            </a:pPr>
            <a:r>
              <a:rPr lang="en-US" altLang="zh-CN" sz="2000" b="1" dirty="0" smtClean="0">
                <a:latin typeface="微软雅黑" panose="020B0503020204020204" pitchFamily="34" charset="-122"/>
                <a:ea typeface="微软雅黑" panose="020B0503020204020204" pitchFamily="34" charset="-122"/>
              </a:rPr>
              <a:t>Paragraph </a:t>
            </a:r>
            <a:r>
              <a:rPr lang="en-US" altLang="zh-CN" sz="2000" b="1" dirty="0">
                <a:latin typeface="微软雅黑" panose="020B0503020204020204" pitchFamily="34" charset="-122"/>
                <a:ea typeface="微软雅黑" panose="020B0503020204020204" pitchFamily="34" charset="-122"/>
              </a:rPr>
              <a:t>1:</a:t>
            </a:r>
          </a:p>
          <a:p>
            <a:pPr algn="just">
              <a:lnSpc>
                <a:spcPct val="150000"/>
              </a:lnSpc>
            </a:pPr>
            <a:r>
              <a:rPr lang="en-US" altLang="zh-CN" sz="2000" dirty="0" smtClean="0">
                <a:latin typeface="微软雅黑" panose="020B0503020204020204" pitchFamily="34" charset="-122"/>
                <a:ea typeface="微软雅黑" panose="020B0503020204020204" pitchFamily="34" charset="-122"/>
              </a:rPr>
              <a:t> </a:t>
            </a:r>
            <a:r>
              <a:rPr lang="en-US" altLang="zh-CN" sz="2000" i="1" dirty="0" smtClean="0">
                <a:latin typeface="微软雅黑" panose="020B0503020204020204" pitchFamily="34" charset="-122"/>
                <a:ea typeface="微软雅黑" panose="020B0503020204020204" pitchFamily="34" charset="-122"/>
              </a:rPr>
              <a:t>On the morning of the fourth day</a:t>
            </a:r>
            <a:r>
              <a:rPr lang="en-US" altLang="zh-CN" sz="2400" i="1" dirty="0" smtClean="0">
                <a:latin typeface="微软雅黑" panose="020B0503020204020204" pitchFamily="34" charset="-122"/>
                <a:ea typeface="微软雅黑" panose="020B0503020204020204" pitchFamily="34" charset="-122"/>
              </a:rPr>
              <a:t>, Aaron heard the ringing of sleigh bells. </a:t>
            </a:r>
            <a:r>
              <a:rPr lang="en-US" altLang="zh-CN" sz="2000" i="1" dirty="0" smtClean="0">
                <a:latin typeface="微软雅黑" panose="020B0503020204020204" pitchFamily="34" charset="-122"/>
                <a:ea typeface="微软雅黑" panose="020B0503020204020204" pitchFamily="34" charset="-122"/>
              </a:rPr>
              <a:t>  </a:t>
            </a:r>
            <a:endParaRPr lang="en-US" altLang="zh-CN" sz="2000" i="1" dirty="0" smtClean="0">
              <a:latin typeface="微软雅黑" panose="020B0503020204020204" pitchFamily="34" charset="-122"/>
              <a:ea typeface="微软雅黑" panose="020B0503020204020204" pitchFamily="34" charset="-122"/>
            </a:endParaRPr>
          </a:p>
          <a:p>
            <a:pPr algn="just">
              <a:lnSpc>
                <a:spcPct val="150000"/>
              </a:lnSpc>
            </a:pPr>
            <a:endParaRPr lang="en-US" altLang="zh-CN" sz="2000" i="1" dirty="0">
              <a:latin typeface="微软雅黑" panose="020B0503020204020204" pitchFamily="34" charset="-122"/>
              <a:ea typeface="微软雅黑" panose="020B0503020204020204" pitchFamily="34" charset="-122"/>
            </a:endParaRPr>
          </a:p>
          <a:p>
            <a:pPr algn="just">
              <a:lnSpc>
                <a:spcPct val="150000"/>
              </a:lnSpc>
            </a:pPr>
            <a:endParaRPr lang="en-US" altLang="zh-CN" sz="2000" i="1" dirty="0" smtClean="0">
              <a:latin typeface="微软雅黑" panose="020B0503020204020204" pitchFamily="34" charset="-122"/>
              <a:ea typeface="微软雅黑" panose="020B0503020204020204" pitchFamily="34" charset="-122"/>
            </a:endParaRPr>
          </a:p>
          <a:p>
            <a:pPr algn="just">
              <a:lnSpc>
                <a:spcPct val="150000"/>
              </a:lnSpc>
            </a:pPr>
            <a:r>
              <a:rPr lang="en-US" altLang="zh-CN" sz="2000" b="1" dirty="0" smtClean="0">
                <a:latin typeface="微软雅黑" panose="020B0503020204020204" pitchFamily="34" charset="-122"/>
                <a:ea typeface="微软雅黑" panose="020B0503020204020204" pitchFamily="34" charset="-122"/>
              </a:rPr>
              <a:t>Paragraph </a:t>
            </a:r>
            <a:r>
              <a:rPr lang="en-US" altLang="zh-CN" sz="2000" b="1" dirty="0">
                <a:latin typeface="微软雅黑" panose="020B0503020204020204" pitchFamily="34" charset="-122"/>
                <a:ea typeface="微软雅黑" panose="020B0503020204020204" pitchFamily="34" charset="-122"/>
              </a:rPr>
              <a:t>2:</a:t>
            </a:r>
          </a:p>
          <a:p>
            <a:pPr algn="just">
              <a:lnSpc>
                <a:spcPct val="150000"/>
              </a:lnSpc>
            </a:pPr>
            <a:r>
              <a:rPr lang="en-US" altLang="zh-CN" sz="2400" i="1" dirty="0" smtClean="0">
                <a:latin typeface="微软雅黑" panose="020B0503020204020204" pitchFamily="34" charset="-122"/>
                <a:ea typeface="微软雅黑" panose="020B0503020204020204" pitchFamily="34" charset="-122"/>
              </a:rPr>
              <a:t>The news that Aaron and </a:t>
            </a:r>
            <a:r>
              <a:rPr lang="en-US" altLang="zh-CN" sz="2400" i="1" dirty="0" err="1" smtClean="0">
                <a:latin typeface="微软雅黑" panose="020B0503020204020204" pitchFamily="34" charset="-122"/>
                <a:ea typeface="微软雅黑" panose="020B0503020204020204" pitchFamily="34" charset="-122"/>
              </a:rPr>
              <a:t>Zlateh</a:t>
            </a:r>
            <a:r>
              <a:rPr lang="en-US" altLang="zh-CN" sz="2400" i="1" dirty="0" smtClean="0">
                <a:latin typeface="微软雅黑" panose="020B0503020204020204" pitchFamily="34" charset="-122"/>
                <a:ea typeface="微软雅黑" panose="020B0503020204020204" pitchFamily="34" charset="-122"/>
              </a:rPr>
              <a:t> were coming up the road was a great joy in the family.</a:t>
            </a:r>
            <a:r>
              <a:rPr lang="en-US" altLang="zh-CN" sz="2000" i="1" dirty="0" smtClean="0">
                <a:latin typeface="微软雅黑" panose="020B0503020204020204" pitchFamily="34" charset="-122"/>
                <a:ea typeface="微软雅黑" panose="020B0503020204020204" pitchFamily="34" charset="-122"/>
              </a:rPr>
              <a:t> </a:t>
            </a:r>
          </a:p>
          <a:p>
            <a:pPr algn="just">
              <a:lnSpc>
                <a:spcPct val="150000"/>
              </a:lnSpc>
            </a:pPr>
            <a:endParaRPr lang="en-US" altLang="zh-CN" sz="2000" i="1" dirty="0">
              <a:latin typeface="微软雅黑" panose="020B0503020204020204" pitchFamily="34" charset="-122"/>
              <a:ea typeface="微软雅黑" panose="020B0503020204020204" pitchFamily="34" charset="-122"/>
            </a:endParaRPr>
          </a:p>
          <a:p>
            <a:pPr algn="just">
              <a:lnSpc>
                <a:spcPct val="150000"/>
              </a:lnSpc>
            </a:pPr>
            <a:endParaRPr lang="en-US" altLang="zh-CN" sz="2000" i="1" dirty="0" smtClean="0">
              <a:latin typeface="微软雅黑" panose="020B0503020204020204" pitchFamily="34" charset="-122"/>
              <a:ea typeface="微软雅黑" panose="020B0503020204020204" pitchFamily="34" charset="-122"/>
            </a:endParaRPr>
          </a:p>
        </p:txBody>
      </p:sp>
      <p:sp>
        <p:nvSpPr>
          <p:cNvPr id="5" name="文本框 4"/>
          <p:cNvSpPr txBox="1"/>
          <p:nvPr/>
        </p:nvSpPr>
        <p:spPr>
          <a:xfrm>
            <a:off x="4556104" y="14049"/>
            <a:ext cx="4968552" cy="707886"/>
          </a:xfrm>
          <a:prstGeom prst="rect">
            <a:avLst/>
          </a:prstGeom>
          <a:noFill/>
        </p:spPr>
        <p:txBody>
          <a:bodyPr wrap="square" rtlCol="0">
            <a:spAutoFit/>
          </a:bodyPr>
          <a:lstStyle/>
          <a:p>
            <a:r>
              <a:rPr lang="en-US" altLang="zh-CN" sz="4000" dirty="0" smtClean="0"/>
              <a:t>Exercise 2</a:t>
            </a:r>
            <a:endParaRPr lang="zh-CN" altLang="en-US" sz="4000" dirty="0"/>
          </a:p>
        </p:txBody>
      </p:sp>
      <p:cxnSp>
        <p:nvCxnSpPr>
          <p:cNvPr id="6" name="直接连接符 5"/>
          <p:cNvCxnSpPr/>
          <p:nvPr/>
        </p:nvCxnSpPr>
        <p:spPr>
          <a:xfrm flipV="1">
            <a:off x="5863652" y="2218544"/>
            <a:ext cx="4524532" cy="32479"/>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713220" y="4124793"/>
            <a:ext cx="2370944" cy="1249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9233941" y="4182256"/>
            <a:ext cx="2533338" cy="1499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77414" y="944382"/>
          <a:ext cx="11664816" cy="5636300"/>
        </p:xfrm>
        <a:graphic>
          <a:graphicData uri="http://schemas.openxmlformats.org/drawingml/2006/table">
            <a:tbl>
              <a:tblPr firstRow="1" firstCol="1" bandRow="1">
                <a:tableStyleId>{5C22544A-7EE6-4342-B048-85BDC9FD1C3A}</a:tableStyleId>
              </a:tblPr>
              <a:tblGrid>
                <a:gridCol w="1246652"/>
                <a:gridCol w="10418164"/>
              </a:tblGrid>
              <a:tr h="1409075">
                <a:tc rowSpan="2">
                  <a:txBody>
                    <a:bodyPr/>
                    <a:lstStyle/>
                    <a:p>
                      <a:pPr algn="just">
                        <a:lnSpc>
                          <a:spcPct val="115000"/>
                        </a:lnSpc>
                        <a:spcAft>
                          <a:spcPts val="0"/>
                        </a:spcAft>
                      </a:pPr>
                      <a:r>
                        <a:rPr lang="en-US" sz="3200" kern="100" dirty="0">
                          <a:effectLst/>
                        </a:rPr>
                        <a:t>Para 1</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c>
                  <a:txBody>
                    <a:bodyPr/>
                    <a:lstStyle/>
                    <a:p>
                      <a:pPr marL="0" algn="just" defTabSz="914400" rtl="0" eaLnBrk="1" latinLnBrk="0" hangingPunct="1">
                        <a:lnSpc>
                          <a:spcPct val="115000"/>
                        </a:lnSpc>
                        <a:spcAft>
                          <a:spcPts val="0"/>
                        </a:spcAft>
                      </a:pPr>
                      <a:r>
                        <a:rPr lang="en-US" sz="3200" b="1" kern="100" dirty="0">
                          <a:solidFill>
                            <a:schemeClr val="lt1"/>
                          </a:solidFill>
                          <a:effectLst/>
                          <a:latin typeface="+mn-lt"/>
                          <a:ea typeface="+mn-ea"/>
                          <a:cs typeface="+mn-cs"/>
                        </a:rPr>
                        <a:t>Sentence 1</a:t>
                      </a:r>
                      <a:endParaRPr lang="zh-CN" sz="3200" b="1" kern="100" dirty="0">
                        <a:solidFill>
                          <a:schemeClr val="lt1"/>
                        </a:solidFill>
                        <a:effectLst/>
                        <a:latin typeface="+mn-lt"/>
                        <a:ea typeface="+mn-ea"/>
                        <a:cs typeface="+mn-cs"/>
                      </a:endParaRPr>
                    </a:p>
                    <a:p>
                      <a:pPr algn="just">
                        <a:lnSpc>
                          <a:spcPct val="115000"/>
                        </a:lnSpc>
                        <a:spcAft>
                          <a:spcPts val="0"/>
                        </a:spcAft>
                      </a:pPr>
                      <a:r>
                        <a:rPr lang="en-US" sz="1200" kern="100" dirty="0">
                          <a:effectLst/>
                        </a:rPr>
                        <a:t> </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r>
              <a:tr h="1409075">
                <a:tc vMerge="1">
                  <a:txBody>
                    <a:bodyPr/>
                    <a:lstStyle/>
                    <a:p>
                      <a:endParaRPr lang="zh-CN"/>
                    </a:p>
                  </a:txBody>
                  <a:tcPr/>
                </a:tc>
                <a:tc>
                  <a:txBody>
                    <a:bodyPr/>
                    <a:lstStyle/>
                    <a:p>
                      <a:pPr algn="just">
                        <a:lnSpc>
                          <a:spcPct val="115000"/>
                        </a:lnSpc>
                        <a:spcAft>
                          <a:spcPts val="0"/>
                        </a:spcAft>
                      </a:pPr>
                      <a:r>
                        <a:rPr lang="en-US" sz="3200" b="1" kern="100" dirty="0">
                          <a:solidFill>
                            <a:schemeClr val="tx1"/>
                          </a:solidFill>
                          <a:effectLst/>
                          <a:latin typeface="+mn-lt"/>
                          <a:ea typeface="+mn-ea"/>
                          <a:cs typeface="+mn-cs"/>
                        </a:rPr>
                        <a:t>Sentence</a:t>
                      </a:r>
                      <a:r>
                        <a:rPr lang="en-US" sz="1200" kern="100" dirty="0">
                          <a:solidFill>
                            <a:schemeClr val="tx1"/>
                          </a:solidFill>
                          <a:effectLst/>
                        </a:rPr>
                        <a:t> </a:t>
                      </a:r>
                      <a:r>
                        <a:rPr lang="en-US" sz="3200" b="1" kern="100" dirty="0">
                          <a:effectLst/>
                        </a:rPr>
                        <a:t>2</a:t>
                      </a:r>
                      <a:endParaRPr lang="zh-CN" sz="3200" b="1" kern="100" dirty="0">
                        <a:effectLst/>
                      </a:endParaRPr>
                    </a:p>
                    <a:p>
                      <a:pPr algn="just">
                        <a:lnSpc>
                          <a:spcPct val="115000"/>
                        </a:lnSpc>
                        <a:spcAft>
                          <a:spcPts val="0"/>
                        </a:spcAft>
                      </a:pPr>
                      <a:r>
                        <a:rPr lang="en-US" sz="1200" kern="100" dirty="0" smtClean="0">
                          <a:effectLst/>
                        </a:rPr>
                        <a:t> </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r>
              <a:tr h="1409075">
                <a:tc rowSpan="2">
                  <a:txBody>
                    <a:bodyPr/>
                    <a:lstStyle/>
                    <a:p>
                      <a:pPr marL="0" algn="just" defTabSz="914400" rtl="0" eaLnBrk="1" latinLnBrk="0" hangingPunct="1">
                        <a:lnSpc>
                          <a:spcPct val="115000"/>
                        </a:lnSpc>
                        <a:spcAft>
                          <a:spcPts val="0"/>
                        </a:spcAft>
                      </a:pPr>
                      <a:r>
                        <a:rPr lang="en-US" sz="3200" b="1" kern="100" dirty="0">
                          <a:solidFill>
                            <a:schemeClr val="lt1"/>
                          </a:solidFill>
                          <a:effectLst/>
                          <a:latin typeface="+mn-lt"/>
                          <a:ea typeface="+mn-ea"/>
                          <a:cs typeface="+mn-cs"/>
                        </a:rPr>
                        <a:t>Para</a:t>
                      </a:r>
                      <a:r>
                        <a:rPr lang="en-US" sz="1200" kern="100" dirty="0">
                          <a:effectLst/>
                        </a:rPr>
                        <a:t> </a:t>
                      </a:r>
                      <a:r>
                        <a:rPr lang="en-US" sz="3200" b="1" kern="100" dirty="0">
                          <a:solidFill>
                            <a:schemeClr val="lt1"/>
                          </a:solidFill>
                          <a:effectLst/>
                          <a:latin typeface="+mn-lt"/>
                          <a:ea typeface="+mn-ea"/>
                          <a:cs typeface="+mn-cs"/>
                        </a:rPr>
                        <a:t>2</a:t>
                      </a:r>
                      <a:endParaRPr lang="zh-CN" sz="3200" b="1" kern="100" dirty="0">
                        <a:solidFill>
                          <a:schemeClr val="lt1"/>
                        </a:solidFill>
                        <a:effectLst/>
                        <a:latin typeface="+mn-lt"/>
                        <a:ea typeface="+mn-ea"/>
                        <a:cs typeface="+mn-cs"/>
                      </a:endParaRPr>
                    </a:p>
                  </a:txBody>
                  <a:tcPr marL="65723" marR="65723" marT="0" marB="0"/>
                </a:tc>
                <a:tc>
                  <a:txBody>
                    <a:bodyPr/>
                    <a:lstStyle/>
                    <a:p>
                      <a:pPr algn="just">
                        <a:lnSpc>
                          <a:spcPct val="115000"/>
                        </a:lnSpc>
                        <a:spcAft>
                          <a:spcPts val="0"/>
                        </a:spcAft>
                      </a:pPr>
                      <a:r>
                        <a:rPr lang="en-US" sz="3200" b="1" kern="100" dirty="0">
                          <a:solidFill>
                            <a:schemeClr val="tx1"/>
                          </a:solidFill>
                          <a:effectLst/>
                          <a:latin typeface="+mn-lt"/>
                          <a:ea typeface="+mn-ea"/>
                          <a:cs typeface="+mn-cs"/>
                        </a:rPr>
                        <a:t>Sentence</a:t>
                      </a:r>
                      <a:r>
                        <a:rPr lang="en-US" sz="1200" kern="100" dirty="0">
                          <a:effectLst/>
                        </a:rPr>
                        <a:t> </a:t>
                      </a:r>
                      <a:r>
                        <a:rPr lang="en-US" sz="3200" b="1" kern="100" dirty="0">
                          <a:solidFill>
                            <a:schemeClr val="tx1"/>
                          </a:solidFill>
                          <a:effectLst/>
                          <a:latin typeface="+mn-lt"/>
                          <a:ea typeface="+mn-ea"/>
                          <a:cs typeface="+mn-cs"/>
                        </a:rPr>
                        <a:t>3</a:t>
                      </a:r>
                      <a:endParaRPr lang="zh-CN" sz="3200" b="1" kern="100" dirty="0">
                        <a:solidFill>
                          <a:schemeClr val="tx1"/>
                        </a:solidFill>
                        <a:effectLst/>
                        <a:latin typeface="+mn-lt"/>
                        <a:ea typeface="+mn-ea"/>
                        <a:cs typeface="+mn-cs"/>
                      </a:endParaRPr>
                    </a:p>
                    <a:p>
                      <a:pPr algn="just">
                        <a:lnSpc>
                          <a:spcPct val="115000"/>
                        </a:lnSpc>
                        <a:spcAft>
                          <a:spcPts val="0"/>
                        </a:spcAft>
                      </a:pPr>
                      <a:r>
                        <a:rPr lang="en-US" sz="1200" kern="100" dirty="0">
                          <a:effectLst/>
                        </a:rPr>
                        <a:t> </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r>
              <a:tr h="1409075">
                <a:tc vMerge="1">
                  <a:txBody>
                    <a:bodyPr/>
                    <a:lstStyle/>
                    <a:p>
                      <a:endParaRPr lang="zh-CN"/>
                    </a:p>
                  </a:txBody>
                  <a:tcPr/>
                </a:tc>
                <a:tc>
                  <a:txBody>
                    <a:bodyPr/>
                    <a:lstStyle/>
                    <a:p>
                      <a:pPr algn="just">
                        <a:lnSpc>
                          <a:spcPct val="115000"/>
                        </a:lnSpc>
                        <a:spcAft>
                          <a:spcPts val="0"/>
                        </a:spcAft>
                      </a:pPr>
                      <a:r>
                        <a:rPr lang="en-US" sz="3200" b="1" kern="100" dirty="0">
                          <a:solidFill>
                            <a:schemeClr val="tx1"/>
                          </a:solidFill>
                          <a:effectLst/>
                          <a:latin typeface="+mn-lt"/>
                          <a:ea typeface="+mn-ea"/>
                          <a:cs typeface="+mn-cs"/>
                        </a:rPr>
                        <a:t>Sentence 4</a:t>
                      </a:r>
                      <a:endParaRPr lang="zh-CN" sz="3200" b="1" kern="100" dirty="0">
                        <a:solidFill>
                          <a:schemeClr val="tx1"/>
                        </a:solidFill>
                        <a:effectLst/>
                        <a:latin typeface="+mn-lt"/>
                        <a:ea typeface="+mn-ea"/>
                        <a:cs typeface="+mn-cs"/>
                      </a:endParaRPr>
                    </a:p>
                    <a:p>
                      <a:pPr algn="just">
                        <a:lnSpc>
                          <a:spcPct val="115000"/>
                        </a:lnSpc>
                        <a:spcAft>
                          <a:spcPts val="0"/>
                        </a:spcAft>
                      </a:pPr>
                      <a:r>
                        <a:rPr lang="en-US" sz="1200" kern="100" dirty="0">
                          <a:effectLst/>
                        </a:rPr>
                        <a:t> </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r>
            </a:tbl>
          </a:graphicData>
        </a:graphic>
      </p:graphicFrame>
      <p:sp>
        <p:nvSpPr>
          <p:cNvPr id="6" name="矩形 5"/>
          <p:cNvSpPr/>
          <p:nvPr/>
        </p:nvSpPr>
        <p:spPr>
          <a:xfrm>
            <a:off x="177414" y="-104931"/>
            <a:ext cx="5219699" cy="830997"/>
          </a:xfrm>
          <a:prstGeom prst="rect">
            <a:avLst/>
          </a:prstGeom>
        </p:spPr>
        <p:txBody>
          <a:bodyPr wrap="none">
            <a:spAutoFit/>
          </a:bodyPr>
          <a:lstStyle/>
          <a:p>
            <a:pPr algn="just">
              <a:lnSpc>
                <a:spcPct val="150000"/>
              </a:lnSpc>
            </a:pPr>
            <a:r>
              <a:rPr lang="en-US" altLang="zh-CN" sz="3200" b="1" dirty="0" smtClean="0">
                <a:solidFill>
                  <a:srgbClr val="000099"/>
                </a:solidFill>
                <a:latin typeface="微软雅黑" panose="020B0503020204020204" pitchFamily="34" charset="-122"/>
                <a:ea typeface="微软雅黑" panose="020B0503020204020204" pitchFamily="34" charset="-122"/>
              </a:rPr>
              <a:t>III. Plot the continuation</a:t>
            </a:r>
            <a:endParaRPr lang="en-US" altLang="zh-CN" sz="3200" b="1" dirty="0">
              <a:solidFill>
                <a:srgbClr val="000099"/>
              </a:solidFill>
              <a:latin typeface="微软雅黑" panose="020B0503020204020204" pitchFamily="34" charset="-122"/>
              <a:ea typeface="微软雅黑" panose="020B0503020204020204" pitchFamily="34" charset="-122"/>
            </a:endParaRPr>
          </a:p>
        </p:txBody>
      </p:sp>
      <p:sp>
        <p:nvSpPr>
          <p:cNvPr id="7" name="矩形 6"/>
          <p:cNvSpPr/>
          <p:nvPr/>
        </p:nvSpPr>
        <p:spPr>
          <a:xfrm>
            <a:off x="3854994" y="797585"/>
            <a:ext cx="6950108" cy="1569660"/>
          </a:xfrm>
          <a:prstGeom prst="rect">
            <a:avLst/>
          </a:prstGeom>
        </p:spPr>
        <p:txBody>
          <a:bodyPr wrap="none">
            <a:spAutoFit/>
          </a:bodyPr>
          <a:lstStyle/>
          <a:p>
            <a:pPr algn="just">
              <a:lnSpc>
                <a:spcPct val="150000"/>
              </a:lnSpc>
            </a:pPr>
            <a:r>
              <a:rPr lang="en-US" altLang="zh-CN" sz="3200" b="1" kern="100" dirty="0" smtClean="0">
                <a:solidFill>
                  <a:schemeClr val="lt1"/>
                </a:solidFill>
              </a:rPr>
              <a:t>How did Aaron and </a:t>
            </a:r>
            <a:r>
              <a:rPr lang="en-US" altLang="zh-CN" sz="3200" b="1" kern="100" dirty="0" err="1" smtClean="0">
                <a:solidFill>
                  <a:schemeClr val="lt1"/>
                </a:solidFill>
              </a:rPr>
              <a:t>Zlateh</a:t>
            </a:r>
            <a:r>
              <a:rPr lang="en-US" altLang="zh-CN" sz="3200" b="1" kern="100" dirty="0" smtClean="0">
                <a:solidFill>
                  <a:schemeClr val="lt1"/>
                </a:solidFill>
              </a:rPr>
              <a:t> get rescued? </a:t>
            </a:r>
            <a:endParaRPr lang="en-US" altLang="zh-CN" sz="3200" b="1" kern="100" dirty="0" smtClean="0">
              <a:solidFill>
                <a:schemeClr val="lt1"/>
              </a:solidFill>
            </a:endParaRPr>
          </a:p>
          <a:p>
            <a:pPr algn="just">
              <a:lnSpc>
                <a:spcPct val="150000"/>
              </a:lnSpc>
            </a:pPr>
            <a:endParaRPr lang="en-US" altLang="zh-CN" sz="3200" b="1" kern="100" dirty="0">
              <a:solidFill>
                <a:schemeClr val="lt1"/>
              </a:solidFill>
            </a:endParaRPr>
          </a:p>
        </p:txBody>
      </p:sp>
      <p:sp>
        <p:nvSpPr>
          <p:cNvPr id="8" name="矩形 7"/>
          <p:cNvSpPr/>
          <p:nvPr/>
        </p:nvSpPr>
        <p:spPr>
          <a:xfrm>
            <a:off x="3917919" y="1566706"/>
            <a:ext cx="5719771" cy="754694"/>
          </a:xfrm>
          <a:prstGeom prst="rect">
            <a:avLst/>
          </a:prstGeom>
        </p:spPr>
        <p:txBody>
          <a:bodyPr wrap="none">
            <a:spAutoFit/>
          </a:bodyPr>
          <a:lstStyle/>
          <a:p>
            <a:pPr algn="just">
              <a:lnSpc>
                <a:spcPct val="150000"/>
              </a:lnSpc>
            </a:pPr>
            <a:r>
              <a:rPr lang="en-US" altLang="zh-CN" sz="3200" b="1" kern="100" dirty="0" smtClean="0">
                <a:solidFill>
                  <a:schemeClr val="bg1"/>
                </a:solidFill>
              </a:rPr>
              <a:t>How did Aaron find his way out?</a:t>
            </a:r>
            <a:endParaRPr lang="en-US" altLang="zh-CN" sz="3200" b="1" kern="100" dirty="0" smtClean="0">
              <a:solidFill>
                <a:schemeClr val="bg1"/>
              </a:solidFill>
            </a:endParaRPr>
          </a:p>
        </p:txBody>
      </p:sp>
      <p:sp>
        <p:nvSpPr>
          <p:cNvPr id="9" name="矩形 8"/>
          <p:cNvSpPr/>
          <p:nvPr/>
        </p:nvSpPr>
        <p:spPr>
          <a:xfrm>
            <a:off x="3977880" y="3677611"/>
            <a:ext cx="7436908" cy="754694"/>
          </a:xfrm>
          <a:prstGeom prst="rect">
            <a:avLst/>
          </a:prstGeom>
        </p:spPr>
        <p:txBody>
          <a:bodyPr wrap="none">
            <a:spAutoFit/>
          </a:bodyPr>
          <a:lstStyle/>
          <a:p>
            <a:pPr algn="just">
              <a:lnSpc>
                <a:spcPct val="150000"/>
              </a:lnSpc>
            </a:pPr>
            <a:r>
              <a:rPr lang="en-US" altLang="zh-CN" sz="3200" b="1" kern="100" dirty="0" smtClean="0">
                <a:solidFill>
                  <a:srgbClr val="0000CC"/>
                </a:solidFill>
              </a:rPr>
              <a:t>How did his father treat Aaron and </a:t>
            </a:r>
            <a:r>
              <a:rPr lang="en-US" altLang="zh-CN" sz="3200" b="1" kern="100" dirty="0" err="1" smtClean="0">
                <a:solidFill>
                  <a:srgbClr val="0000CC"/>
                </a:solidFill>
              </a:rPr>
              <a:t>Zlateh</a:t>
            </a:r>
            <a:r>
              <a:rPr lang="en-US" altLang="zh-CN" sz="3200" b="1" kern="100" dirty="0" smtClean="0">
                <a:solidFill>
                  <a:srgbClr val="0000CC"/>
                </a:solidFill>
              </a:rPr>
              <a:t>?</a:t>
            </a:r>
            <a:endParaRPr lang="en-US" altLang="zh-CN" sz="3200" b="1" kern="100" dirty="0">
              <a:solidFill>
                <a:srgbClr val="0000CC"/>
              </a:solidFill>
            </a:endParaRPr>
          </a:p>
        </p:txBody>
      </p:sp>
      <p:sp>
        <p:nvSpPr>
          <p:cNvPr id="10" name="矩形 9"/>
          <p:cNvSpPr/>
          <p:nvPr/>
        </p:nvSpPr>
        <p:spPr>
          <a:xfrm>
            <a:off x="3977880" y="5175508"/>
            <a:ext cx="6808082" cy="830997"/>
          </a:xfrm>
          <a:prstGeom prst="rect">
            <a:avLst/>
          </a:prstGeom>
        </p:spPr>
        <p:txBody>
          <a:bodyPr wrap="none">
            <a:spAutoFit/>
          </a:bodyPr>
          <a:lstStyle/>
          <a:p>
            <a:pPr algn="just">
              <a:lnSpc>
                <a:spcPct val="150000"/>
              </a:lnSpc>
            </a:pPr>
            <a:r>
              <a:rPr lang="en-US" altLang="zh-CN" sz="3200" b="1" kern="100" dirty="0" smtClean="0">
                <a:solidFill>
                  <a:srgbClr val="0000CC"/>
                </a:solidFill>
              </a:rPr>
              <a:t>The </a:t>
            </a:r>
            <a:r>
              <a:rPr lang="en-US" altLang="zh-CN" sz="3200" b="1" kern="100" dirty="0" smtClean="0">
                <a:solidFill>
                  <a:srgbClr val="0000CC"/>
                </a:solidFill>
              </a:rPr>
              <a:t>change </a:t>
            </a:r>
            <a:r>
              <a:rPr lang="en-US" altLang="zh-CN" sz="3200" b="1" kern="100" dirty="0" smtClean="0">
                <a:solidFill>
                  <a:srgbClr val="0000CC"/>
                </a:solidFill>
              </a:rPr>
              <a:t>of </a:t>
            </a:r>
            <a:r>
              <a:rPr lang="en-US" altLang="zh-CN" sz="3200" b="1" kern="100" dirty="0" smtClean="0">
                <a:solidFill>
                  <a:srgbClr val="0000CC"/>
                </a:solidFill>
              </a:rPr>
              <a:t>their attitude </a:t>
            </a:r>
            <a:r>
              <a:rPr lang="en-US" altLang="zh-CN" sz="3200" b="1" kern="100" dirty="0" smtClean="0">
                <a:solidFill>
                  <a:srgbClr val="0000CC"/>
                </a:solidFill>
              </a:rPr>
              <a:t>to </a:t>
            </a:r>
            <a:r>
              <a:rPr lang="en-US" altLang="zh-CN" sz="3200" b="1" kern="100" dirty="0" err="1" smtClean="0">
                <a:solidFill>
                  <a:srgbClr val="0000CC"/>
                </a:solidFill>
              </a:rPr>
              <a:t>Zlateh</a:t>
            </a:r>
            <a:r>
              <a:rPr lang="en-US" altLang="zh-CN" sz="3200" b="1" kern="100" dirty="0" smtClean="0">
                <a:solidFill>
                  <a:srgbClr val="0000CC"/>
                </a:solidFill>
              </a:rPr>
              <a:t>.</a:t>
            </a:r>
            <a:endParaRPr lang="en-US" altLang="zh-CN" sz="3200" b="1" kern="100" dirty="0">
              <a:solidFill>
                <a:srgbClr val="0000CC"/>
              </a:solidFill>
            </a:endParaRPr>
          </a:p>
        </p:txBody>
      </p:sp>
      <p:sp>
        <p:nvSpPr>
          <p:cNvPr id="11" name="矩形 10"/>
          <p:cNvSpPr/>
          <p:nvPr/>
        </p:nvSpPr>
        <p:spPr>
          <a:xfrm>
            <a:off x="4068040" y="2515518"/>
            <a:ext cx="6225359" cy="754694"/>
          </a:xfrm>
          <a:prstGeom prst="rect">
            <a:avLst/>
          </a:prstGeom>
        </p:spPr>
        <p:txBody>
          <a:bodyPr wrap="none">
            <a:spAutoFit/>
          </a:bodyPr>
          <a:lstStyle/>
          <a:p>
            <a:pPr algn="just">
              <a:lnSpc>
                <a:spcPct val="150000"/>
              </a:lnSpc>
            </a:pPr>
            <a:r>
              <a:rPr lang="en-US" altLang="zh-CN" sz="3200" b="1" kern="100" dirty="0" smtClean="0">
                <a:solidFill>
                  <a:srgbClr val="FF0000"/>
                </a:solidFill>
              </a:rPr>
              <a:t>Would he sell the sheep? And why?</a:t>
            </a:r>
            <a:endParaRPr lang="en-US" altLang="zh-CN" sz="3200" b="1" kern="100"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8356" y="185676"/>
            <a:ext cx="11598844" cy="5693866"/>
          </a:xfrm>
          <a:prstGeom prst="rect">
            <a:avLst/>
          </a:prstGeom>
        </p:spPr>
        <p:txBody>
          <a:bodyPr wrap="square">
            <a:spAutoFit/>
          </a:bodyPr>
          <a:lstStyle/>
          <a:p>
            <a:pPr algn="just"/>
            <a:r>
              <a:rPr lang="en-US" sz="2800" dirty="0" smtClean="0">
                <a:latin typeface="Times New Roman" pitchFamily="18" charset="0"/>
                <a:cs typeface="Times New Roman" pitchFamily="18" charset="0"/>
              </a:rPr>
              <a:t>	</a:t>
            </a:r>
            <a:r>
              <a:rPr lang="en-US" sz="2800" i="1" dirty="0" smtClean="0">
                <a:latin typeface="Times New Roman" pitchFamily="18" charset="0"/>
                <a:cs typeface="Times New Roman" pitchFamily="18" charset="0"/>
              </a:rPr>
              <a:t>On the morning of the fourth day, Aaron heard the ringing of sleigh bells. </a:t>
            </a:r>
            <a:r>
              <a:rPr lang="en-US" sz="2800" dirty="0" smtClean="0">
                <a:solidFill>
                  <a:srgbClr val="FF0000"/>
                </a:solidFill>
                <a:latin typeface="Times New Roman" pitchFamily="18" charset="0"/>
                <a:cs typeface="Times New Roman" pitchFamily="18" charset="0"/>
              </a:rPr>
              <a:t>He got out of the haystack, </a:t>
            </a:r>
            <a:r>
              <a:rPr lang="en-US" sz="2800" dirty="0" smtClean="0">
                <a:latin typeface="Times New Roman" pitchFamily="18" charset="0"/>
                <a:cs typeface="Times New Roman" pitchFamily="18" charset="0"/>
              </a:rPr>
              <a:t>and found that it was not far from the road. Aaron shouted loudly to the famer who drove the sleigh for help</a:t>
            </a:r>
            <a:r>
              <a:rPr lang="en-US" sz="2800" dirty="0" smtClean="0">
                <a:solidFill>
                  <a:srgbClr val="FF0000"/>
                </a:solidFill>
                <a:latin typeface="Times New Roman" pitchFamily="18" charset="0"/>
                <a:cs typeface="Times New Roman" pitchFamily="18" charset="0"/>
              </a:rPr>
              <a:t>. Finally, they were saved. Aaron had made up his mind in the haystack that he would never part with </a:t>
            </a:r>
            <a:r>
              <a:rPr lang="en-US" sz="2800" dirty="0" err="1" smtClean="0">
                <a:solidFill>
                  <a:srgbClr val="FF0000"/>
                </a:solidFill>
                <a:latin typeface="Times New Roman" pitchFamily="18" charset="0"/>
                <a:cs typeface="Times New Roman" pitchFamily="18" charset="0"/>
              </a:rPr>
              <a:t>Zlateh</a:t>
            </a:r>
            <a:r>
              <a:rPr lang="en-US" sz="2800" dirty="0" smtClean="0">
                <a:solidFill>
                  <a:srgbClr val="FF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Therefore, the farmer pointed out the way to the village</a:t>
            </a:r>
            <a:r>
              <a:rPr lang="en-US" sz="2800" dirty="0" smtClean="0">
                <a:solidFill>
                  <a:srgbClr val="FF0000"/>
                </a:solidFill>
                <a:latin typeface="Times New Roman" pitchFamily="18" charset="0"/>
                <a:cs typeface="Times New Roman" pitchFamily="18" charset="0"/>
              </a:rPr>
              <a:t>. Aaron made his way home together with </a:t>
            </a:r>
            <a:r>
              <a:rPr lang="en-US" sz="2800" dirty="0" err="1" smtClean="0">
                <a:solidFill>
                  <a:srgbClr val="FF0000"/>
                </a:solidFill>
                <a:latin typeface="Times New Roman" pitchFamily="18" charset="0"/>
                <a:cs typeface="Times New Roman" pitchFamily="18" charset="0"/>
              </a:rPr>
              <a:t>Zlateh</a:t>
            </a:r>
            <a:r>
              <a:rPr lang="en-US" sz="2800" dirty="0" smtClean="0">
                <a:solidFill>
                  <a:srgbClr val="FF0000"/>
                </a:solidFill>
                <a:latin typeface="Times New Roman" pitchFamily="18" charset="0"/>
                <a:cs typeface="Times New Roman" pitchFamily="18" charset="0"/>
              </a:rPr>
              <a:t>, his loyal friend.</a:t>
            </a:r>
          </a:p>
          <a:p>
            <a:pPr algn="just"/>
            <a:r>
              <a:rPr lang="en-U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i="1" dirty="0" smtClean="0">
                <a:latin typeface="Times New Roman" pitchFamily="18" charset="0"/>
                <a:cs typeface="Times New Roman" pitchFamily="18" charset="0"/>
              </a:rPr>
              <a:t>The new that Aaron and </a:t>
            </a:r>
            <a:r>
              <a:rPr lang="en-US" sz="2800" i="1" dirty="0" err="1" smtClean="0">
                <a:latin typeface="Times New Roman" pitchFamily="18" charset="0"/>
                <a:cs typeface="Times New Roman" pitchFamily="18" charset="0"/>
              </a:rPr>
              <a:t>Zlateh</a:t>
            </a:r>
            <a:r>
              <a:rPr lang="en-US" sz="2800" i="1" dirty="0" smtClean="0">
                <a:latin typeface="Times New Roman" pitchFamily="18" charset="0"/>
                <a:cs typeface="Times New Roman" pitchFamily="18" charset="0"/>
              </a:rPr>
              <a:t> were coming up the road was a great joy in the family. </a:t>
            </a:r>
            <a:r>
              <a:rPr lang="en-US" sz="2800" dirty="0" smtClean="0">
                <a:solidFill>
                  <a:srgbClr val="FF0000"/>
                </a:solidFill>
                <a:latin typeface="Times New Roman" pitchFamily="18" charset="0"/>
                <a:cs typeface="Times New Roman" pitchFamily="18" charset="0"/>
              </a:rPr>
              <a:t>The whole family, including Aaron’s father, rushed out to meet them in great excitement. </a:t>
            </a:r>
            <a:r>
              <a:rPr lang="en-US" sz="2800" dirty="0" smtClean="0">
                <a:latin typeface="Times New Roman" pitchFamily="18" charset="0"/>
                <a:cs typeface="Times New Roman" pitchFamily="18" charset="0"/>
              </a:rPr>
              <a:t>Aaron told them in tears how he had found the haystack  and how </a:t>
            </a:r>
            <a:r>
              <a:rPr lang="en-US" sz="2800" dirty="0" err="1" smtClean="0">
                <a:latin typeface="Times New Roman" pitchFamily="18" charset="0"/>
                <a:cs typeface="Times New Roman" pitchFamily="18" charset="0"/>
              </a:rPr>
              <a:t>Zlateh</a:t>
            </a:r>
            <a:r>
              <a:rPr lang="en-US" sz="2800" dirty="0" smtClean="0">
                <a:latin typeface="Times New Roman" pitchFamily="18" charset="0"/>
                <a:cs typeface="Times New Roman" pitchFamily="18" charset="0"/>
              </a:rPr>
              <a:t> had fed him with her milk in the past few days. Aaron’s sisters kissed  and hugged  </a:t>
            </a:r>
            <a:r>
              <a:rPr lang="en-US" sz="2800" dirty="0" err="1" smtClean="0">
                <a:latin typeface="Times New Roman" pitchFamily="18" charset="0"/>
                <a:cs typeface="Times New Roman" pitchFamily="18" charset="0"/>
              </a:rPr>
              <a:t>Zlateh</a:t>
            </a:r>
            <a:r>
              <a:rPr lang="en-US" sz="2800" dirty="0" smtClean="0">
                <a:latin typeface="Times New Roman" pitchFamily="18" charset="0"/>
                <a:cs typeface="Times New Roman" pitchFamily="18" charset="0"/>
              </a:rPr>
              <a:t> and Aaron’s father gave the goat a special treat of chopped carrots. </a:t>
            </a:r>
            <a:r>
              <a:rPr lang="en-US" sz="2800" dirty="0" smtClean="0">
                <a:solidFill>
                  <a:srgbClr val="FF0000"/>
                </a:solidFill>
                <a:latin typeface="Times New Roman" pitchFamily="18" charset="0"/>
                <a:cs typeface="Times New Roman" pitchFamily="18" charset="0"/>
              </a:rPr>
              <a:t>Nobody ever again thought of selling </a:t>
            </a:r>
            <a:r>
              <a:rPr lang="en-US" sz="2800" dirty="0" err="1" smtClean="0">
                <a:solidFill>
                  <a:srgbClr val="FF0000"/>
                </a:solidFill>
                <a:latin typeface="Times New Roman" pitchFamily="18" charset="0"/>
                <a:cs typeface="Times New Roman" pitchFamily="18" charset="0"/>
              </a:rPr>
              <a:t>Zlatech</a:t>
            </a:r>
            <a:r>
              <a:rPr lang="en-US" sz="2800" dirty="0" smtClean="0">
                <a:solidFill>
                  <a:srgbClr val="FF0000"/>
                </a:solidFill>
                <a:latin typeface="Times New Roman" pitchFamily="18" charset="0"/>
                <a:cs typeface="Times New Roman" pitchFamily="18" charset="0"/>
              </a:rPr>
              <a:t>, who had been an important family member to them.</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TotalTime>
  <Words>303</Words>
  <Application>Microsoft Office PowerPoint</Application>
  <PresentationFormat>自定义</PresentationFormat>
  <Paragraphs>86</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dreamsummit</dc:creator>
  <cp:lastModifiedBy>SMH</cp:lastModifiedBy>
  <cp:revision>74</cp:revision>
  <dcterms:created xsi:type="dcterms:W3CDTF">2022-04-11T06:47:00Z</dcterms:created>
  <dcterms:modified xsi:type="dcterms:W3CDTF">2022-04-18T02:32:25Z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9C1D107171FC41539BAA28E50AC64DD4</vt:lpwstr>
  </property>
  <property fmtid="{D5CDD505-2E9C-101B-9397-08002B2CF9AE}" pid="3" name="KSOProductBuildVer">
    <vt:lpwstr>2052-11.1.0.11365</vt:lpwstr>
  </property>
</Properties>
</file>