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366" r:id="rId4"/>
    <p:sldId id="367" r:id="rId5"/>
    <p:sldId id="371" r:id="rId6"/>
    <p:sldId id="372" r:id="rId7"/>
    <p:sldId id="379" r:id="rId8"/>
    <p:sldId id="373" r:id="rId9"/>
    <p:sldId id="376" r:id="rId10"/>
    <p:sldId id="410" r:id="rId11"/>
    <p:sldId id="411" r:id="rId12"/>
    <p:sldId id="412" r:id="rId13"/>
    <p:sldId id="413" r:id="rId14"/>
    <p:sldId id="414" r:id="rId15"/>
    <p:sldId id="415" r:id="rId16"/>
    <p:sldId id="416" r:id="rId17"/>
    <p:sldId id="417" r:id="rId18"/>
    <p:sldId id="419" r:id="rId19"/>
    <p:sldId id="418" r:id="rId20"/>
    <p:sldId id="420" r:id="rId21"/>
    <p:sldId id="421" r:id="rId22"/>
    <p:sldId id="422" r:id="rId23"/>
    <p:sldId id="423" r:id="rId24"/>
    <p:sldId id="409" r:id="rId25"/>
    <p:sldId id="424" r:id="rId26"/>
    <p:sldId id="425" r:id="rId27"/>
    <p:sldId id="426" r:id="rId28"/>
    <p:sldId id="427" r:id="rId29"/>
    <p:sldId id="428" r:id="rId30"/>
    <p:sldId id="429" r:id="rId31"/>
    <p:sldId id="430" r:id="rId32"/>
    <p:sldId id="431" r:id="rId33"/>
    <p:sldId id="432" r:id="rId34"/>
    <p:sldId id="434" r:id="rId35"/>
    <p:sldId id="286" r:id="rId36"/>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98" autoAdjust="0"/>
    <p:restoredTop sz="94660"/>
  </p:normalViewPr>
  <p:slideViewPr>
    <p:cSldViewPr snapToGrid="0">
      <p:cViewPr varScale="1">
        <p:scale>
          <a:sx n="86" d="100"/>
          <a:sy n="86" d="100"/>
        </p:scale>
        <p:origin x="312" y="6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tags" Target="tags/tag355.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2.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5623C4B-6336-4786-B85B-3533E0A34D1B}" type="datetimeFigureOut">
              <a:rPr lang="zh-CN" altLang="en-US" smtClean="0"/>
              <a:t>2021/12/30</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E147B8F3-F759-4CC3-AA8E-1CF1F188624D}" type="slidenum">
              <a:rPr lang="zh-CN" altLang="en-US" smtClean="0"/>
              <a:t>‹#›</a:t>
            </a:fld>
            <a:endParaRPr lang="zh-CN" altLang="en-US"/>
          </a:p>
        </p:txBody>
      </p:sp>
    </p:spTree>
    <p:extLst>
      <p:ext uri="{BB962C8B-B14F-4D97-AF65-F5344CB8AC3E}">
        <p14:creationId xmlns:p14="http://schemas.microsoft.com/office/powerpoint/2010/main" val="3569247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112378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45525225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94711105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619240979"/>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25112420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79155543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22516C88-1DBC-4A6F-B7E7-3EF051E8B715}" type="datetimeFigureOut">
              <a:rPr lang="zh-CN" altLang="en-US" smtClean="0"/>
              <a:t>2021/12/30</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55770582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22516C88-1DBC-4A6F-B7E7-3EF051E8B715}" type="datetimeFigureOut">
              <a:rPr lang="zh-CN" altLang="en-US" smtClean="0"/>
              <a:t>2021/12/30</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75975096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22516C88-1DBC-4A6F-B7E7-3EF051E8B715}" type="datetimeFigureOut">
              <a:rPr lang="zh-CN" altLang="en-US" smtClean="0"/>
              <a:t>2021/12/30</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4126227115"/>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88217696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22516C88-1DBC-4A6F-B7E7-3EF051E8B715}" type="datetimeFigureOut">
              <a:rPr lang="zh-CN" altLang="en-US" smtClean="0"/>
              <a:t>2021/12/30</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3088537982"/>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8">
            <a:lum/>
          </a:blip>
          <a:stretch>
            <a:fillRect/>
          </a:stretch>
        </a:blip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t>2021/12/30</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1193836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9.xml" /><Relationship Id="rId11" Type="http://schemas.openxmlformats.org/officeDocument/2006/relationships/image" Target="../media/image4.jpeg"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image" Target="../media/image2.png" /><Relationship Id="rId5" Type="http://schemas.openxmlformats.org/officeDocument/2006/relationships/tags" Target="../tags/tag85.xml" /><Relationship Id="rId6" Type="http://schemas.openxmlformats.org/officeDocument/2006/relationships/image" Target="../media/image3.png"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7.xml" /><Relationship Id="rId3" Type="http://schemas.openxmlformats.org/officeDocument/2006/relationships/image" Target="../media/image8.png"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tags" Target="../tags/tag17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4.xml" /><Relationship Id="rId3" Type="http://schemas.openxmlformats.org/officeDocument/2006/relationships/image" Target="../media/image8.png"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 Id="rId9" Type="http://schemas.openxmlformats.org/officeDocument/2006/relationships/tags" Target="../tags/tag18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8.xml" /><Relationship Id="rId2" Type="http://schemas.openxmlformats.org/officeDocument/2006/relationships/tags" Target="../tags/tag181.xml" /><Relationship Id="rId3" Type="http://schemas.openxmlformats.org/officeDocument/2006/relationships/image" Target="../media/image8.png"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6.xml" /><Relationship Id="rId2" Type="http://schemas.openxmlformats.org/officeDocument/2006/relationships/tags" Target="../tags/tag189.xml" /><Relationship Id="rId3" Type="http://schemas.openxmlformats.org/officeDocument/2006/relationships/image" Target="../media/image8.png"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7.xml" /><Relationship Id="rId3" Type="http://schemas.openxmlformats.org/officeDocument/2006/relationships/image" Target="../media/image8.png"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 Id="rId7" Type="http://schemas.openxmlformats.org/officeDocument/2006/relationships/tags" Target="../tags/tag201.xml" /><Relationship Id="rId8" Type="http://schemas.openxmlformats.org/officeDocument/2006/relationships/tags" Target="../tags/tag202.xml" /><Relationship Id="rId9" Type="http://schemas.openxmlformats.org/officeDocument/2006/relationships/tags" Target="../tags/tag20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 Id="rId3" Type="http://schemas.openxmlformats.org/officeDocument/2006/relationships/image" Target="../media/image8.png"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tags" Target="../tags/tag209.xml" /><Relationship Id="rId9" Type="http://schemas.openxmlformats.org/officeDocument/2006/relationships/tags" Target="../tags/tag21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8.xml" /><Relationship Id="rId2" Type="http://schemas.openxmlformats.org/officeDocument/2006/relationships/tags" Target="../tags/tag211.xml" /><Relationship Id="rId3" Type="http://schemas.openxmlformats.org/officeDocument/2006/relationships/image" Target="../media/image8.png"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tags" Target="../tags/tag216.xml" /><Relationship Id="rId9" Type="http://schemas.openxmlformats.org/officeDocument/2006/relationships/tags" Target="../tags/tag21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6.xml" /><Relationship Id="rId2" Type="http://schemas.openxmlformats.org/officeDocument/2006/relationships/tags" Target="../tags/tag219.xml" /><Relationship Id="rId3" Type="http://schemas.openxmlformats.org/officeDocument/2006/relationships/image" Target="../media/image8.png"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7.xml" /><Relationship Id="rId3" Type="http://schemas.openxmlformats.org/officeDocument/2006/relationships/image" Target="../media/image8.png"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 Id="rId9" Type="http://schemas.openxmlformats.org/officeDocument/2006/relationships/tags" Target="../tags/tag23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1.xml" /><Relationship Id="rId2" Type="http://schemas.openxmlformats.org/officeDocument/2006/relationships/tags" Target="../tags/tag234.xml" /><Relationship Id="rId3" Type="http://schemas.openxmlformats.org/officeDocument/2006/relationships/image" Target="../media/image8.png"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tags" Target="../tags/tag238.xml" /><Relationship Id="rId8" Type="http://schemas.openxmlformats.org/officeDocument/2006/relationships/tags" Target="../tags/tag239.xml" /><Relationship Id="rId9" Type="http://schemas.openxmlformats.org/officeDocument/2006/relationships/tags" Target="../tags/tag24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5.xml" /><Relationship Id="rId11" Type="http://schemas.openxmlformats.org/officeDocument/2006/relationships/image" Target="../media/image2.png" /><Relationship Id="rId12" Type="http://schemas.openxmlformats.org/officeDocument/2006/relationships/tags" Target="../tags/tag96.xml" /><Relationship Id="rId13" Type="http://schemas.openxmlformats.org/officeDocument/2006/relationships/tags" Target="../tags/tag97.xml" /><Relationship Id="rId14" Type="http://schemas.openxmlformats.org/officeDocument/2006/relationships/tags" Target="../tags/tag98.xml" /><Relationship Id="rId15" Type="http://schemas.openxmlformats.org/officeDocument/2006/relationships/tags" Target="../tags/tag99.xml" /><Relationship Id="rId16" Type="http://schemas.openxmlformats.org/officeDocument/2006/relationships/tags" Target="../tags/tag100.xml" /><Relationship Id="rId17" Type="http://schemas.openxmlformats.org/officeDocument/2006/relationships/tags" Target="../tags/tag101.xml" /><Relationship Id="rId18" Type="http://schemas.openxmlformats.org/officeDocument/2006/relationships/tags" Target="../tags/tag102.xml" /><Relationship Id="rId19" Type="http://schemas.openxmlformats.org/officeDocument/2006/relationships/tags" Target="../tags/tag103.xml" /><Relationship Id="rId2" Type="http://schemas.openxmlformats.org/officeDocument/2006/relationships/tags" Target="../tags/tag90.xml" /><Relationship Id="rId20" Type="http://schemas.openxmlformats.org/officeDocument/2006/relationships/tags" Target="../tags/tag104.xml" /><Relationship Id="rId21" Type="http://schemas.openxmlformats.org/officeDocument/2006/relationships/tags" Target="../tags/tag105.xml" /><Relationship Id="rId22" Type="http://schemas.openxmlformats.org/officeDocument/2006/relationships/tags" Target="../tags/tag106.xml" /><Relationship Id="rId23" Type="http://schemas.openxmlformats.org/officeDocument/2006/relationships/tags" Target="../tags/tag107.xml" /><Relationship Id="rId24" Type="http://schemas.openxmlformats.org/officeDocument/2006/relationships/tags" Target="../tags/tag108.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image" Target="../media/image5.png" /><Relationship Id="rId7" Type="http://schemas.microsoft.com/office/2007/relationships/hdphoto" Target="../media/image6.wdp" /><Relationship Id="rId8" Type="http://schemas.openxmlformats.org/officeDocument/2006/relationships/tags" Target="../tags/tag94.xml" /><Relationship Id="rId9" Type="http://schemas.openxmlformats.org/officeDocument/2006/relationships/image" Target="../media/image7.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2.xml" /><Relationship Id="rId3" Type="http://schemas.openxmlformats.org/officeDocument/2006/relationships/image" Target="../media/image8.png"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tags" Target="../tags/tag24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9.xml" /><Relationship Id="rId3" Type="http://schemas.openxmlformats.org/officeDocument/2006/relationships/image" Target="../media/image8.png"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6.xml" /><Relationship Id="rId3" Type="http://schemas.openxmlformats.org/officeDocument/2006/relationships/image" Target="../media/image8.png"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tags" Target="../tags/tag261.xml" /><Relationship Id="rId9" Type="http://schemas.openxmlformats.org/officeDocument/2006/relationships/tags" Target="../tags/tag26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0.xml" /><Relationship Id="rId2" Type="http://schemas.openxmlformats.org/officeDocument/2006/relationships/tags" Target="../tags/tag263.xml" /><Relationship Id="rId3" Type="http://schemas.openxmlformats.org/officeDocument/2006/relationships/image" Target="../media/image8.png"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8.xml" /><Relationship Id="rId2" Type="http://schemas.openxmlformats.org/officeDocument/2006/relationships/tags" Target="../tags/tag271.xml" /><Relationship Id="rId3" Type="http://schemas.openxmlformats.org/officeDocument/2006/relationships/image" Target="../media/image8.png"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tags" Target="../tags/tag275.xml" /><Relationship Id="rId8" Type="http://schemas.openxmlformats.org/officeDocument/2006/relationships/tags" Target="../tags/tag276.xml" /><Relationship Id="rId9" Type="http://schemas.openxmlformats.org/officeDocument/2006/relationships/tags" Target="../tags/tag27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6.xml" /><Relationship Id="rId2" Type="http://schemas.openxmlformats.org/officeDocument/2006/relationships/tags" Target="../tags/tag279.xml" /><Relationship Id="rId3" Type="http://schemas.openxmlformats.org/officeDocument/2006/relationships/image" Target="../media/image8.png" /><Relationship Id="rId4" Type="http://schemas.openxmlformats.org/officeDocument/2006/relationships/tags" Target="../tags/tag280.xml" /><Relationship Id="rId5" Type="http://schemas.openxmlformats.org/officeDocument/2006/relationships/tags" Target="../tags/tag281.xml" /><Relationship Id="rId6" Type="http://schemas.openxmlformats.org/officeDocument/2006/relationships/tags" Target="../tags/tag282.xml" /><Relationship Id="rId7" Type="http://schemas.openxmlformats.org/officeDocument/2006/relationships/tags" Target="../tags/tag283.xml" /><Relationship Id="rId8" Type="http://schemas.openxmlformats.org/officeDocument/2006/relationships/tags" Target="../tags/tag284.xml" /><Relationship Id="rId9" Type="http://schemas.openxmlformats.org/officeDocument/2006/relationships/tags" Target="../tags/tag28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4.xml" /><Relationship Id="rId2" Type="http://schemas.openxmlformats.org/officeDocument/2006/relationships/tags" Target="../tags/tag287.xml" /><Relationship Id="rId3" Type="http://schemas.openxmlformats.org/officeDocument/2006/relationships/image" Target="../media/image8.png"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 Id="rId7" Type="http://schemas.openxmlformats.org/officeDocument/2006/relationships/tags" Target="../tags/tag291.xml" /><Relationship Id="rId8" Type="http://schemas.openxmlformats.org/officeDocument/2006/relationships/tags" Target="../tags/tag292.xml" /><Relationship Id="rId9" Type="http://schemas.openxmlformats.org/officeDocument/2006/relationships/tags" Target="../tags/tag29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2.xml" /><Relationship Id="rId2" Type="http://schemas.openxmlformats.org/officeDocument/2006/relationships/tags" Target="../tags/tag295.xml" /><Relationship Id="rId3" Type="http://schemas.openxmlformats.org/officeDocument/2006/relationships/image" Target="../media/image8.png"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0.xml" /><Relationship Id="rId2" Type="http://schemas.openxmlformats.org/officeDocument/2006/relationships/tags" Target="../tags/tag303.xml" /><Relationship Id="rId3" Type="http://schemas.openxmlformats.org/officeDocument/2006/relationships/image" Target="../media/image8.png"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tags" Target="../tags/tag306.xml" /><Relationship Id="rId7" Type="http://schemas.openxmlformats.org/officeDocument/2006/relationships/tags" Target="../tags/tag307.xml" /><Relationship Id="rId8" Type="http://schemas.openxmlformats.org/officeDocument/2006/relationships/tags" Target="../tags/tag308.xml" /><Relationship Id="rId9" Type="http://schemas.openxmlformats.org/officeDocument/2006/relationships/tags" Target="../tags/tag30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8.xml" /><Relationship Id="rId2" Type="http://schemas.openxmlformats.org/officeDocument/2006/relationships/tags" Target="../tags/tag311.xml" /><Relationship Id="rId3" Type="http://schemas.openxmlformats.org/officeDocument/2006/relationships/image" Target="../media/image8.png"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tags" Target="../tags/tag31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image" Target="../media/image7.png"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6.xml" /><Relationship Id="rId2" Type="http://schemas.openxmlformats.org/officeDocument/2006/relationships/tags" Target="../tags/tag319.xml" /><Relationship Id="rId3" Type="http://schemas.openxmlformats.org/officeDocument/2006/relationships/image" Target="../media/image8.png"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tags" Target="../tags/tag324.xml" /><Relationship Id="rId9" Type="http://schemas.openxmlformats.org/officeDocument/2006/relationships/tags" Target="../tags/tag32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4.xml" /><Relationship Id="rId2" Type="http://schemas.openxmlformats.org/officeDocument/2006/relationships/tags" Target="../tags/tag327.xml" /><Relationship Id="rId3" Type="http://schemas.openxmlformats.org/officeDocument/2006/relationships/image" Target="../media/image8.png"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 Id="rId7" Type="http://schemas.openxmlformats.org/officeDocument/2006/relationships/tags" Target="../tags/tag331.xml" /><Relationship Id="rId8" Type="http://schemas.openxmlformats.org/officeDocument/2006/relationships/tags" Target="../tags/tag332.xml" /><Relationship Id="rId9" Type="http://schemas.openxmlformats.org/officeDocument/2006/relationships/tags" Target="../tags/tag33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5.xml" /><Relationship Id="rId3" Type="http://schemas.openxmlformats.org/officeDocument/2006/relationships/image" Target="../media/image8.png"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 Id="rId7" Type="http://schemas.openxmlformats.org/officeDocument/2006/relationships/tags" Target="../tags/tag339.xml" /><Relationship Id="rId8" Type="http://schemas.openxmlformats.org/officeDocument/2006/relationships/tags" Target="../tags/tag340.xml" /><Relationship Id="rId9" Type="http://schemas.openxmlformats.org/officeDocument/2006/relationships/tags" Target="../tags/tag34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9.xml" /><Relationship Id="rId2" Type="http://schemas.openxmlformats.org/officeDocument/2006/relationships/tags" Target="../tags/tag342.xml" /><Relationship Id="rId3" Type="http://schemas.openxmlformats.org/officeDocument/2006/relationships/image" Target="../media/image8.png" /><Relationship Id="rId4" Type="http://schemas.openxmlformats.org/officeDocument/2006/relationships/tags" Target="../tags/tag343.xml" /><Relationship Id="rId5" Type="http://schemas.openxmlformats.org/officeDocument/2006/relationships/tags" Target="../tags/tag344.xml" /><Relationship Id="rId6" Type="http://schemas.openxmlformats.org/officeDocument/2006/relationships/tags" Target="../tags/tag345.xml" /><Relationship Id="rId7" Type="http://schemas.openxmlformats.org/officeDocument/2006/relationships/tags" Target="../tags/tag346.xml" /><Relationship Id="rId8" Type="http://schemas.openxmlformats.org/officeDocument/2006/relationships/tags" Target="../tags/tag347.xml" /><Relationship Id="rId9" Type="http://schemas.openxmlformats.org/officeDocument/2006/relationships/tags" Target="../tags/tag34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tags" Target="../tags/tag352.xml" /><Relationship Id="rId5" Type="http://schemas.openxmlformats.org/officeDocument/2006/relationships/image" Target="../media/image2.png" /><Relationship Id="rId6" Type="http://schemas.openxmlformats.org/officeDocument/2006/relationships/tags" Target="../tags/tag353.xml" /><Relationship Id="rId7" Type="http://schemas.openxmlformats.org/officeDocument/2006/relationships/image" Target="../media/image10.png" /><Relationship Id="rId8" Type="http://schemas.openxmlformats.org/officeDocument/2006/relationships/tags" Target="../tags/tag354.xml" /><Relationship Id="rId9" Type="http://schemas.openxmlformats.org/officeDocument/2006/relationships/image" Target="../media/image4.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image" Target="../media/image8.png"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 Id="rId3" Type="http://schemas.openxmlformats.org/officeDocument/2006/relationships/image" Target="../media/image7.png"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4.xml" /><Relationship Id="rId11" Type="http://schemas.openxmlformats.org/officeDocument/2006/relationships/tags" Target="../tags/tag135.xml" /><Relationship Id="rId12" Type="http://schemas.openxmlformats.org/officeDocument/2006/relationships/tags" Target="../tags/tag136.xml" /><Relationship Id="rId13" Type="http://schemas.openxmlformats.org/officeDocument/2006/relationships/tags" Target="../tags/tag137.xml" /><Relationship Id="rId14" Type="http://schemas.openxmlformats.org/officeDocument/2006/relationships/tags" Target="../tags/tag138.xml" /><Relationship Id="rId15" Type="http://schemas.openxmlformats.org/officeDocument/2006/relationships/tags" Target="../tags/tag139.xml" /><Relationship Id="rId16" Type="http://schemas.openxmlformats.org/officeDocument/2006/relationships/tags" Target="../tags/tag140.xml" /><Relationship Id="rId17" Type="http://schemas.openxmlformats.org/officeDocument/2006/relationships/tags" Target="../tags/tag141.xml" /><Relationship Id="rId18" Type="http://schemas.openxmlformats.org/officeDocument/2006/relationships/tags" Target="../tags/tag142.xml" /><Relationship Id="rId19" Type="http://schemas.openxmlformats.org/officeDocument/2006/relationships/image" Target="../media/image9.png" /><Relationship Id="rId2" Type="http://schemas.openxmlformats.org/officeDocument/2006/relationships/tags" Target="../tags/tag127.xml" /><Relationship Id="rId20" Type="http://schemas.openxmlformats.org/officeDocument/2006/relationships/tags" Target="../tags/tag143.xml" /><Relationship Id="rId21" Type="http://schemas.openxmlformats.org/officeDocument/2006/relationships/tags" Target="../tags/tag144.xml" /><Relationship Id="rId22" Type="http://schemas.openxmlformats.org/officeDocument/2006/relationships/tags" Target="../tags/tag145.xml" /><Relationship Id="rId3" Type="http://schemas.openxmlformats.org/officeDocument/2006/relationships/image" Target="../media/image8.png"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 Id="rId3" Type="http://schemas.openxmlformats.org/officeDocument/2006/relationships/image" Target="../media/image7.png"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 Id="rId3" Type="http://schemas.openxmlformats.org/officeDocument/2006/relationships/image" Target="../media/image8.png"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 Id="rId7" Type="http://schemas.openxmlformats.org/officeDocument/2006/relationships/tags" Target="../tags/tag156.xml" /><Relationship Id="rId8" Type="http://schemas.openxmlformats.org/officeDocument/2006/relationships/tags" Target="../tags/tag157.xml" /><Relationship Id="rId9" Type="http://schemas.openxmlformats.org/officeDocument/2006/relationships/tags" Target="../tags/tag15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6.xml" /><Relationship Id="rId2" Type="http://schemas.openxmlformats.org/officeDocument/2006/relationships/tags" Target="../tags/tag159.xml" /><Relationship Id="rId3" Type="http://schemas.openxmlformats.org/officeDocument/2006/relationships/image" Target="../media/image8.png"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tags" Target="../tags/tag163.xml" /><Relationship Id="rId8" Type="http://schemas.openxmlformats.org/officeDocument/2006/relationships/tags" Target="../tags/tag164.xml" /><Relationship Id="rId9" Type="http://schemas.openxmlformats.org/officeDocument/2006/relationships/tags" Target="../tags/tag16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1">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544905" y="230320"/>
            <a:ext cx="7401263" cy="2898422"/>
          </a:xfrm>
          <a:prstGeom prst="rect">
            <a:avLst/>
          </a:prstGeom>
        </p:spPr>
        <p:txBody>
          <a:bodyPr wrap="square">
            <a:spAutoFit/>
          </a:bodyPr>
          <a:lstStyle/>
          <a:p>
            <a:pPr algn="ctr">
              <a:lnSpc>
                <a:spcPct val="200000"/>
              </a:lnSpc>
            </a:pPr>
            <a:r>
              <a:rPr lang="zh-CN" altLang="en-US" sz="3200">
                <a:latin typeface="微软雅黑" panose="020b0503020204020204" pitchFamily="34" charset="-122"/>
                <a:ea typeface="微软雅黑" panose="020b0503020204020204" pitchFamily="34" charset="-122"/>
              </a:rPr>
              <a:t>统编版专题选择性必修三</a:t>
            </a:r>
            <a:endParaRPr lang="en-US" altLang="zh-CN" sz="3200">
              <a:latin typeface="微软雅黑" panose="020b0503020204020204" pitchFamily="34" charset="-122"/>
              <a:ea typeface="微软雅黑" panose="020b0503020204020204" pitchFamily="34" charset="-122"/>
            </a:endParaRPr>
          </a:p>
          <a:p>
            <a:pPr algn="ctr">
              <a:lnSpc>
                <a:spcPct val="200000"/>
              </a:lnSpc>
            </a:pPr>
            <a:r>
              <a:rPr lang="en-US" altLang="zh-CN" sz="3200">
                <a:latin typeface="微软雅黑" panose="020b0503020204020204" pitchFamily="34" charset="-122"/>
                <a:ea typeface="微软雅黑" panose="020b0503020204020204" pitchFamily="34" charset="-122"/>
              </a:rPr>
              <a:t>《</a:t>
            </a:r>
            <a:r>
              <a:rPr lang="zh-CN" altLang="en-US" sz="3200">
                <a:latin typeface="微软雅黑" panose="020b0503020204020204" pitchFamily="34" charset="-122"/>
                <a:ea typeface="微软雅黑" panose="020b0503020204020204" pitchFamily="34" charset="-122"/>
              </a:rPr>
              <a:t>逻辑与思维</a:t>
            </a:r>
            <a:r>
              <a:rPr lang="en-US" altLang="zh-CN" sz="3200">
                <a:latin typeface="微软雅黑" panose="020b0503020204020204" pitchFamily="34" charset="-122"/>
                <a:ea typeface="微软雅黑" panose="020b0503020204020204" pitchFamily="34" charset="-122"/>
              </a:rPr>
              <a:t>》</a:t>
            </a:r>
          </a:p>
          <a:p>
            <a:pPr algn="ctr">
              <a:lnSpc>
                <a:spcPct val="200000"/>
              </a:lnSpc>
            </a:pPr>
            <a:r>
              <a:rPr lang="zh-CN" altLang="en-US" sz="3200">
                <a:latin typeface="微软雅黑" panose="020b0503020204020204" pitchFamily="34" charset="-122"/>
                <a:ea typeface="微软雅黑" panose="020b0503020204020204" pitchFamily="34" charset="-122"/>
              </a:rPr>
              <a:t>第一课  走进思维世界</a:t>
            </a:r>
            <a:endParaRPr lang="en-US" altLang="zh-CN" sz="320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5"/>
            </p:custDataLst>
          </p:nvPr>
        </p:nvPicPr>
        <p:blipFill>
          <a:blip r:embed="rId4">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图片 8">
            <a:extLst>
              <a:ext uri="{FF2B5EF4-FFF2-40B4-BE49-F238E27FC236}">
                <a16:creationId xmlns:a16="http://schemas.microsoft.com/office/drawing/2014/main" id="{CB2A45BB-751D-435A-A43D-2B0A9D3B1CBF}"/>
              </a:ext>
            </a:extLst>
          </p:cNvPr>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280206" y="15779"/>
            <a:ext cx="1903701" cy="3114546"/>
          </a:xfrm>
          <a:prstGeom prst="rect">
            <a:avLst/>
          </a:prstGeom>
        </p:spPr>
      </p:pic>
      <p:sp>
        <p:nvSpPr>
          <p:cNvPr id="11" name="文本框 10">
            <a:extLst>
              <a:ext uri="{FF2B5EF4-FFF2-40B4-BE49-F238E27FC236}">
                <a16:creationId xmlns:a16="http://schemas.microsoft.com/office/drawing/2014/main" id="{B70B1EAE-5A6B-483B-8B5F-FCF7C630953E}"/>
              </a:ext>
            </a:extLst>
          </p:cNvPr>
          <p:cNvSpPr txBox="1"/>
          <p:nvPr>
            <p:custDataLst>
              <p:tags r:id="rId8"/>
            </p:custDataLst>
          </p:nvPr>
        </p:nvSpPr>
        <p:spPr>
          <a:xfrm>
            <a:off x="216393" y="418601"/>
            <a:ext cx="2031325" cy="1882267"/>
          </a:xfrm>
          <a:prstGeom prst="rect">
            <a:avLst/>
          </a:prstGeom>
          <a:noFill/>
          <a:effectLst/>
        </p:spPr>
        <p:txBody>
          <a:bodyPr vert="eaVert" wrap="square" rtlCol="0">
            <a:spAutoFit/>
          </a:bodyPr>
          <a:lstStyle/>
          <a:p>
            <a:pPr algn="ctr"/>
            <a:r>
              <a:rPr lang="zh-CN" altLang="en-US" sz="6000">
                <a:solidFill>
                  <a:schemeClr val="bg1"/>
                </a:solidFill>
                <a:effectLst/>
                <a:latin typeface="黑体" panose="02010609060101010101" pitchFamily="49" charset="-122"/>
                <a:ea typeface="黑体" panose="02010609060101010101" pitchFamily="49" charset="-122"/>
                <a:cs typeface="+mn-ea"/>
                <a:sym typeface="+mn-lt"/>
              </a:rPr>
              <a:t>政治一轮</a:t>
            </a:r>
            <a:endParaRPr lang="en-US" altLang="zh-CN" sz="6000">
              <a:solidFill>
                <a:schemeClr val="bg1"/>
              </a:solidFill>
              <a:effectLst/>
              <a:latin typeface="黑体" panose="02010609060101010101" pitchFamily="49" charset="-122"/>
              <a:ea typeface="黑体" panose="02010609060101010101" pitchFamily="49" charset="-122"/>
              <a:cs typeface="+mn-ea"/>
              <a:sym typeface="+mn-lt"/>
            </a:endParaRPr>
          </a:p>
        </p:txBody>
      </p:sp>
      <p:sp>
        <p:nvSpPr>
          <p:cNvPr id="12" name="文本框 11">
            <a:extLst>
              <a:ext uri="{FF2B5EF4-FFF2-40B4-BE49-F238E27FC236}">
                <a16:creationId xmlns:a16="http://schemas.microsoft.com/office/drawing/2014/main" id="{8A0FC191-B933-455E-BDDD-4600E59BC17B}"/>
              </a:ext>
            </a:extLst>
          </p:cNvPr>
          <p:cNvSpPr txBox="1"/>
          <p:nvPr>
            <p:custDataLst>
              <p:tags r:id="rId9"/>
            </p:custDataLst>
          </p:nvPr>
        </p:nvSpPr>
        <p:spPr>
          <a:xfrm>
            <a:off x="677160" y="2171974"/>
            <a:ext cx="1261884" cy="523220"/>
          </a:xfrm>
          <a:prstGeom prst="rect">
            <a:avLst/>
          </a:prstGeom>
          <a:noFill/>
        </p:spPr>
        <p:txBody>
          <a:bodyPr wrap="none" rtlCol="0">
            <a:spAutoFit/>
          </a:bodyPr>
          <a:lstStyle/>
          <a:p>
            <a:r>
              <a:rPr lang="zh-CN" altLang="en-US" sz="2800">
                <a:solidFill>
                  <a:schemeClr val="bg1"/>
                </a:solidFill>
              </a:rPr>
              <a:t>统编版</a:t>
            </a:r>
          </a:p>
        </p:txBody>
      </p:sp>
      <p:sp>
        <p:nvSpPr>
          <p:cNvPr id="13" name="文本框 12">
            <a:extLst>
              <a:ext uri="{FF2B5EF4-FFF2-40B4-BE49-F238E27FC236}">
                <a16:creationId xmlns:a16="http://schemas.microsoft.com/office/drawing/2014/main" id="{4725FFB4-1C50-4D13-B6D9-F4CBCE3D95C1}"/>
              </a:ext>
            </a:extLst>
          </p:cNvPr>
          <p:cNvSpPr txBox="1"/>
          <p:nvPr>
            <p:custDataLst>
              <p:tags r:id="rId10"/>
            </p:custDataLst>
          </p:nvPr>
        </p:nvSpPr>
        <p:spPr>
          <a:xfrm>
            <a:off x="476561" y="-20428"/>
            <a:ext cx="1510988" cy="830997"/>
          </a:xfrm>
          <a:prstGeom prst="rect">
            <a:avLst/>
          </a:prstGeom>
          <a:noFill/>
        </p:spPr>
        <p:txBody>
          <a:bodyPr wrap="square">
            <a:spAutoFit/>
          </a:bodyPr>
          <a:lstStyle/>
          <a:p>
            <a:r>
              <a:rPr lang="en-US" altLang="zh-CN" sz="4800"/>
              <a:t>2022</a:t>
            </a:r>
            <a:endParaRPr lang="zh-CN" altLang="en-US" sz="4800"/>
          </a:p>
        </p:txBody>
      </p:sp>
    </p:spTree>
    <p:extLst>
      <p:ext uri="{BB962C8B-B14F-4D97-AF65-F5344CB8AC3E}">
        <p14:creationId xmlns:p14="http://schemas.microsoft.com/office/powerpoint/2010/main" val="2614587108"/>
      </p:ext>
    </p:extLst>
  </p:cSld>
  <p:clrMapOvr>
    <a:masterClrMapping/>
  </p:clrMapOvr>
  <mc:AlternateContent>
    <mc:Choice xmlns:p15="http://schemas.microsoft.com/office/powerpoint/2012/main" Requires="p15">
      <p:transitio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35" presetClass="path" presetSubtype="0" accel="50000" decel="50000" fill="hold" grpId="1" nodeType="withEffect">
                                  <p:stCondLst>
                                    <p:cond delay="0"/>
                                  </p:stCondLst>
                                  <p:childTnLst>
                                    <p:animMotion origin="layout" path="M 0 -3.7037E-06 L -0.41185 -3.7037E-06" pathEditMode="relative" rAng="0" ptsTypes="AA">
                                      <p:cBhvr>
                                        <p:cTn id="11" dur="2000" spd="-100000" fill="hold"/>
                                        <p:tgtEl>
                                          <p:spTgt spid="6"/>
                                        </p:tgtEl>
                                        <p:attrNameLst>
                                          <p:attrName>ppt_x</p:attrName>
                                          <p:attrName>ppt_y</p:attrName>
                                        </p:attrNameLst>
                                      </p:cBhvr>
                                      <p:rCtr x="-20599" y="0"/>
                                    </p:animMotion>
                                  </p:childTnLst>
                                </p:cTn>
                              </p:par>
                            </p:childTnLst>
                          </p:cTn>
                        </p:par>
                        <p:par>
                          <p:cTn id="12" fill="hold" nodeType="afterGroup">
                            <p:stCondLst>
                              <p:cond delay="2000"/>
                            </p:stCondLst>
                            <p:childTnLst>
                              <p:par>
                                <p:cTn id="13" presetID="53"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Effect transition="in" filter="fade">
                                      <p:cBhvr>
                                        <p:cTn id="17" dur="1000"/>
                                        <p:tgtEl>
                                          <p:spTgt spid="4"/>
                                        </p:tgtEl>
                                      </p:cBhvr>
                                    </p:animEffect>
                                  </p:childTnLst>
                                </p:cTn>
                              </p:par>
                              <p:par>
                                <p:cTn id="18" presetID="35" presetClass="path" presetSubtype="0" accel="50000" decel="50000" fill="hold" nodeType="withEffect">
                                  <p:stCondLst>
                                    <p:cond delay="0"/>
                                  </p:stCondLst>
                                  <p:childTnLst>
                                    <p:animMotion origin="layout" path="M 1.25E-06 -1.11111E-06 L 0.31575 -1.11111E-06" pathEditMode="relative" rAng="0" ptsTypes="AA">
                                      <p:cBhvr>
                                        <p:cTn id="19" dur="2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一、思维的含义</a:t>
            </a:r>
          </a:p>
        </p:txBody>
      </p:sp>
      <p:sp>
        <p:nvSpPr>
          <p:cNvPr id="8" name="文本框 7">
            <a:extLst>
              <a:ext uri="{FF2B5EF4-FFF2-40B4-BE49-F238E27FC236}">
                <a16:creationId xmlns:a16="http://schemas.microsoft.com/office/drawing/2014/main" id="{896AC2E3-C02D-4AD6-BC9F-837FFDD2FCEE}"/>
              </a:ext>
            </a:extLst>
          </p:cNvPr>
          <p:cNvSpPr txBox="1"/>
          <p:nvPr>
            <p:custDataLst>
              <p:tags r:id="rId9"/>
            </p:custDataLst>
          </p:nvPr>
        </p:nvSpPr>
        <p:spPr>
          <a:xfrm>
            <a:off x="649550" y="1866914"/>
            <a:ext cx="10892900" cy="2246769"/>
          </a:xfrm>
          <a:prstGeom prst="rect">
            <a:avLst/>
          </a:prstGeom>
          <a:noFill/>
        </p:spPr>
        <p:txBody>
          <a:bodyPr wrap="square">
            <a:spAutoFit/>
          </a:bodyPr>
          <a:lstStyle/>
          <a:p>
            <a:pPr algn="l" fontAlgn="ct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4</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．思维的方式</a:t>
            </a:r>
            <a:endParaRPr lang="zh-CN" altLang="zh-CN" sz="28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类型：战略思维、历史思维、</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辩证思维</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、创新思维、</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法治思维</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、底线思维等。</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意义：认识事物本质、把握事物规律的重要的思维方式，是具有</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指导性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和针对性的科学的思想方法和工作方法。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1944353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二、思维的特征</a:t>
            </a:r>
          </a:p>
        </p:txBody>
      </p:sp>
      <p:sp>
        <p:nvSpPr>
          <p:cNvPr id="8" name="文本框 7">
            <a:extLst>
              <a:ext uri="{FF2B5EF4-FFF2-40B4-BE49-F238E27FC236}">
                <a16:creationId xmlns:a16="http://schemas.microsoft.com/office/drawing/2014/main" id="{3F09CBEA-8EEF-4F7F-B421-0B1C7D036500}"/>
              </a:ext>
            </a:extLst>
          </p:cNvPr>
          <p:cNvSpPr txBox="1"/>
          <p:nvPr>
            <p:custDataLst>
              <p:tags r:id="rId9"/>
            </p:custDataLst>
          </p:nvPr>
        </p:nvSpPr>
        <p:spPr>
          <a:xfrm>
            <a:off x="861133" y="2255778"/>
            <a:ext cx="10253709" cy="2031325"/>
          </a:xfrm>
          <a:prstGeom prst="rect">
            <a:avLst/>
          </a:prstGeom>
          <a:noFill/>
        </p:spPr>
        <p:txBody>
          <a:bodyPr wrap="square">
            <a:spAutoFit/>
          </a:bodyPr>
          <a:lstStyle/>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．思维风格的差异：</a:t>
            </a:r>
            <a:endParaRPr lang="en-US"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人人都会思维，不同的人有不同的思维风格。不同风格的思维在</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速度</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方式</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质量</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乃至</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结果</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上有很大的差异。</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2802174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二、思维的特征</a:t>
            </a:r>
          </a:p>
        </p:txBody>
      </p:sp>
      <p:sp>
        <p:nvSpPr>
          <p:cNvPr id="8" name="文本框 7">
            <a:extLst>
              <a:ext uri="{FF2B5EF4-FFF2-40B4-BE49-F238E27FC236}">
                <a16:creationId xmlns:a16="http://schemas.microsoft.com/office/drawing/2014/main" id="{8DED09F7-E6CB-4FA2-93FA-9182166DD4B9}"/>
              </a:ext>
            </a:extLst>
          </p:cNvPr>
          <p:cNvSpPr txBox="1"/>
          <p:nvPr>
            <p:custDataLst>
              <p:tags r:id="rId9"/>
            </p:custDataLst>
          </p:nvPr>
        </p:nvSpPr>
        <p:spPr>
          <a:xfrm>
            <a:off x="958789" y="1489771"/>
            <a:ext cx="6107836" cy="738664"/>
          </a:xfrm>
          <a:prstGeom prst="rect">
            <a:avLst/>
          </a:prstGeom>
          <a:noFill/>
        </p:spPr>
        <p:txBody>
          <a:bodyPr wrap="square">
            <a:spAutoFit/>
          </a:bodyPr>
          <a:lstStyle/>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．思维的共同特征</a:t>
            </a:r>
            <a:endParaRPr lang="zh-CN" altLang="zh-CN" sz="28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811E0E69-68B0-4C3A-B9DF-A5FC0A42AFB3}"/>
              </a:ext>
            </a:extLst>
          </p:cNvPr>
          <p:cNvGraphicFramePr>
            <a:graphicFrameLocks noGrp="1"/>
          </p:cNvGraphicFramePr>
          <p:nvPr>
            <p:custDataLst>
              <p:tags r:id="rId10"/>
            </p:custDataLst>
            <p:extLst>
              <p:ext uri="{D42A27DB-BD31-4B8C-83A1-F6EECF244321}">
                <p14:modId xmlns:p14="http://schemas.microsoft.com/office/powerpoint/2010/main" val="4122249724"/>
              </p:ext>
            </p:extLst>
          </p:nvPr>
        </p:nvGraphicFramePr>
        <p:xfrm>
          <a:off x="838200" y="2344377"/>
          <a:ext cx="10515600" cy="4267200"/>
        </p:xfrm>
        <a:graphic>
          <a:graphicData uri="http://schemas.openxmlformats.org/drawingml/2006/table">
            <a:tbl>
              <a:tblPr firstRow="1" firstCol="1" bandRow="1">
                <a:tableStyleId>{5C22544A-7EE6-4342-B048-85BDC9FD1C3A}</a:tableStyleId>
              </a:tblPr>
              <a:tblGrid>
                <a:gridCol w="1478872">
                  <a:extLst>
                    <a:ext uri="{9D8B030D-6E8A-4147-A177-3AD203B41FA5}">
                      <a16:colId xmlns:a16="http://schemas.microsoft.com/office/drawing/2014/main" val="3048644430"/>
                    </a:ext>
                  </a:extLst>
                </a:gridCol>
                <a:gridCol w="9036728">
                  <a:extLst>
                    <a:ext uri="{9D8B030D-6E8A-4147-A177-3AD203B41FA5}">
                      <a16:colId xmlns:a16="http://schemas.microsoft.com/office/drawing/2014/main" val="887107522"/>
                    </a:ext>
                  </a:extLst>
                </a:gridCol>
              </a:tblGrid>
              <a:tr h="0">
                <a:tc>
                  <a:txBody>
                    <a:bodyPr vert="horz" wrap="square"/>
                    <a:lstStyle/>
                    <a:p>
                      <a:pPr algn="l" fontAlgn="ctr">
                        <a:lnSpc>
                          <a:spcPct val="100000"/>
                        </a:lnSpc>
                      </a:pPr>
                      <a:r>
                        <a:rPr lang="zh-CN" sz="2800" kern="100" spc="40">
                          <a:effectLst/>
                        </a:rPr>
                        <a:t>特征</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内涵</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41151747"/>
                  </a:ext>
                </a:extLst>
              </a:tr>
              <a:tr h="0">
                <a:tc>
                  <a:txBody>
                    <a:bodyPr vert="horz" wrap="square"/>
                    <a:lstStyle/>
                    <a:p>
                      <a:pPr algn="l" fontAlgn="ctr">
                        <a:lnSpc>
                          <a:spcPct val="100000"/>
                        </a:lnSpc>
                      </a:pPr>
                      <a:r>
                        <a:rPr lang="zh-CN" sz="2800" kern="100" spc="40">
                          <a:effectLst/>
                        </a:rPr>
                        <a:t>间接性</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思维能够凭借获得的感性材料、已有的经验和知识，透过事物的现象，揭示事物的</a:t>
                      </a:r>
                      <a:r>
                        <a:rPr lang="zh-CN" sz="2800" u="sng" kern="100" spc="40">
                          <a:effectLst/>
                        </a:rPr>
                        <a:t>本质和规律</a:t>
                      </a:r>
                      <a:r>
                        <a:rPr lang="zh-CN" sz="2800" kern="100" spc="40">
                          <a:effectLst/>
                        </a:rPr>
                        <a:t>，实现对未知事物的认识</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88391649"/>
                  </a:ext>
                </a:extLst>
              </a:tr>
              <a:tr h="0">
                <a:tc>
                  <a:txBody>
                    <a:bodyPr vert="horz" wrap="square"/>
                    <a:lstStyle/>
                    <a:p>
                      <a:pPr algn="l" fontAlgn="ctr">
                        <a:lnSpc>
                          <a:spcPct val="100000"/>
                        </a:lnSpc>
                      </a:pPr>
                      <a:r>
                        <a:rPr lang="zh-CN" sz="2800" kern="100" spc="40">
                          <a:effectLst/>
                        </a:rPr>
                        <a:t>概括性</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思维能够从多种事物及其各种各样的属性中，舍去表面的、</a:t>
                      </a:r>
                      <a:r>
                        <a:rPr lang="zh-CN" sz="2800" u="sng" kern="100" spc="40">
                          <a:effectLst/>
                        </a:rPr>
                        <a:t>非本质</a:t>
                      </a:r>
                      <a:r>
                        <a:rPr lang="zh-CN" sz="2800" kern="100" spc="40">
                          <a:effectLst/>
                        </a:rPr>
                        <a:t>的属性，抓住内在的、共同的、本质的属性，把握一类事物的共同本质</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05641192"/>
                  </a:ext>
                </a:extLst>
              </a:tr>
              <a:tr h="0">
                <a:tc>
                  <a:txBody>
                    <a:bodyPr vert="horz" wrap="square"/>
                    <a:lstStyle/>
                    <a:p>
                      <a:pPr algn="l" fontAlgn="ctr">
                        <a:lnSpc>
                          <a:spcPct val="100000"/>
                        </a:lnSpc>
                      </a:pPr>
                      <a:r>
                        <a:rPr lang="zh-CN" sz="2800" kern="100" spc="40">
                          <a:effectLst/>
                        </a:rPr>
                        <a:t>能动性</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00000"/>
                        </a:lnSpc>
                      </a:pPr>
                      <a:r>
                        <a:rPr lang="zh-CN" sz="2800" kern="100" spc="40">
                          <a:effectLst/>
                        </a:rPr>
                        <a:t>思维能够提炼加工感性材料，形成有别于客观实际的认识。正确的思维</a:t>
                      </a:r>
                      <a:r>
                        <a:rPr lang="zh-CN" sz="2800" u="sng" kern="100" spc="40">
                          <a:effectLst/>
                        </a:rPr>
                        <a:t>如实</a:t>
                      </a:r>
                      <a:r>
                        <a:rPr lang="zh-CN" sz="2800" kern="100" spc="40">
                          <a:effectLst/>
                        </a:rPr>
                        <a:t>地反映认识对象，错误的思维</a:t>
                      </a:r>
                      <a:r>
                        <a:rPr lang="zh-CN" sz="2800" u="sng" kern="100" spc="40">
                          <a:effectLst/>
                        </a:rPr>
                        <a:t>歪曲</a:t>
                      </a:r>
                      <a:r>
                        <a:rPr lang="zh-CN" sz="2800" kern="100" spc="40">
                          <a:effectLst/>
                        </a:rPr>
                        <a:t>地反映认识对象</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97503573"/>
                  </a:ext>
                </a:extLst>
              </a:tr>
            </a:tbl>
          </a:graphicData>
        </a:graphic>
      </p:graphicFrame>
    </p:spTree>
    <p:extLst>
      <p:ext uri="{BB962C8B-B14F-4D97-AF65-F5344CB8AC3E}">
        <p14:creationId xmlns:p14="http://schemas.microsoft.com/office/powerpoint/2010/main" val="255038106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二、思维的特征</a:t>
            </a:r>
          </a:p>
        </p:txBody>
      </p:sp>
      <p:sp>
        <p:nvSpPr>
          <p:cNvPr id="8" name="文本框 7">
            <a:extLst>
              <a:ext uri="{FF2B5EF4-FFF2-40B4-BE49-F238E27FC236}">
                <a16:creationId xmlns:a16="http://schemas.microsoft.com/office/drawing/2014/main" id="{B58D71B9-91F9-43C1-9CBF-C2EB476887FC}"/>
              </a:ext>
            </a:extLst>
          </p:cNvPr>
          <p:cNvSpPr txBox="1"/>
          <p:nvPr>
            <p:custDataLst>
              <p:tags r:id="rId9"/>
            </p:custDataLst>
          </p:nvPr>
        </p:nvSpPr>
        <p:spPr>
          <a:xfrm>
            <a:off x="3968319" y="899081"/>
            <a:ext cx="6107836" cy="646331"/>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拓展：思维的间接性和概括性</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7B5C6891-E08C-4C70-8B38-B4EBAB50FA25}"/>
              </a:ext>
            </a:extLst>
          </p:cNvPr>
          <p:cNvGraphicFramePr>
            <a:graphicFrameLocks noGrp="1"/>
          </p:cNvGraphicFramePr>
          <p:nvPr>
            <p:custDataLst>
              <p:tags r:id="rId10"/>
            </p:custDataLst>
            <p:extLst>
              <p:ext uri="{D42A27DB-BD31-4B8C-83A1-F6EECF244321}">
                <p14:modId xmlns:p14="http://schemas.microsoft.com/office/powerpoint/2010/main" val="4197543387"/>
              </p:ext>
            </p:extLst>
          </p:nvPr>
        </p:nvGraphicFramePr>
        <p:xfrm>
          <a:off x="397099" y="1575074"/>
          <a:ext cx="11374691" cy="5120617"/>
        </p:xfrm>
        <a:graphic>
          <a:graphicData uri="http://schemas.openxmlformats.org/drawingml/2006/table">
            <a:tbl>
              <a:tblPr firstRow="1" firstCol="1" bandRow="1">
                <a:tableStyleId>{5C22544A-7EE6-4342-B048-85BDC9FD1C3A}</a:tableStyleId>
              </a:tblPr>
              <a:tblGrid>
                <a:gridCol w="469483">
                  <a:extLst>
                    <a:ext uri="{9D8B030D-6E8A-4147-A177-3AD203B41FA5}">
                      <a16:colId xmlns:a16="http://schemas.microsoft.com/office/drawing/2014/main" val="2234138660"/>
                    </a:ext>
                  </a:extLst>
                </a:gridCol>
                <a:gridCol w="393289">
                  <a:extLst>
                    <a:ext uri="{9D8B030D-6E8A-4147-A177-3AD203B41FA5}">
                      <a16:colId xmlns:a16="http://schemas.microsoft.com/office/drawing/2014/main" val="453194432"/>
                    </a:ext>
                  </a:extLst>
                </a:gridCol>
                <a:gridCol w="6383803">
                  <a:extLst>
                    <a:ext uri="{9D8B030D-6E8A-4147-A177-3AD203B41FA5}">
                      <a16:colId xmlns:a16="http://schemas.microsoft.com/office/drawing/2014/main" val="2249008292"/>
                    </a:ext>
                  </a:extLst>
                </a:gridCol>
                <a:gridCol w="4128116">
                  <a:extLst>
                    <a:ext uri="{9D8B030D-6E8A-4147-A177-3AD203B41FA5}">
                      <a16:colId xmlns:a16="http://schemas.microsoft.com/office/drawing/2014/main" val="4253054629"/>
                    </a:ext>
                  </a:extLst>
                </a:gridCol>
              </a:tblGrid>
              <a:tr h="605201">
                <a:tc gridSpan="2">
                  <a:txBody>
                    <a:bodyPr vert="horz" wrap="square"/>
                    <a:lstStyle/>
                    <a:p>
                      <a:pPr algn="l" fontAlgn="ctr">
                        <a:lnSpc>
                          <a:spcPct val="100000"/>
                        </a:lnSpc>
                      </a:pPr>
                      <a:r>
                        <a:rPr lang="zh-CN" sz="1600" kern="100" spc="40">
                          <a:effectLst/>
                        </a:rPr>
                        <a:t>特征</a:t>
                      </a:r>
                      <a:endParaRPr lang="zh-CN" sz="1600" kern="100">
                        <a:effectLst/>
                      </a:endParaRPr>
                    </a:p>
                    <a:p>
                      <a:pPr algn="l" fontAlgn="ctr">
                        <a:lnSpc>
                          <a:spcPct val="100000"/>
                        </a:lnSpc>
                      </a:pPr>
                      <a:r>
                        <a:rPr lang="zh-CN" sz="1600" kern="100" spc="40">
                          <a:effectLst/>
                        </a:rPr>
                        <a:t>关系</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hMerge="1">
                  <a:txBody>
                    <a:bodyPr vert="horz" wrap="square"/>
                    <a:lstStyle/>
                    <a:p>
                      <a:endParaRPr lang="zh-CN" altLang="en-US"/>
                    </a:p>
                  </a:txBody>
                  <a:tcPr/>
                </a:tc>
                <a:tc>
                  <a:txBody>
                    <a:bodyPr vert="horz" wrap="square"/>
                    <a:lstStyle/>
                    <a:p>
                      <a:pPr algn="l" fontAlgn="ctr">
                        <a:lnSpc>
                          <a:spcPct val="100000"/>
                        </a:lnSpc>
                      </a:pPr>
                      <a:r>
                        <a:rPr lang="zh-CN" sz="1600" kern="100" spc="40">
                          <a:effectLst/>
                        </a:rPr>
                        <a:t>思维的间接性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a:txBody>
                    <a:bodyPr vert="horz" wrap="square"/>
                    <a:lstStyle/>
                    <a:p>
                      <a:pPr algn="l" fontAlgn="ctr">
                        <a:lnSpc>
                          <a:spcPct val="100000"/>
                        </a:lnSpc>
                      </a:pPr>
                      <a:r>
                        <a:rPr lang="zh-CN" sz="1600" kern="100" spc="40">
                          <a:effectLst/>
                        </a:rPr>
                        <a:t>思维的概括性</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extLst>
                  <a:ext uri="{0D108BD9-81ED-4DB2-BD59-A6C34878D82A}">
                    <a16:rowId xmlns:a16="http://schemas.microsoft.com/office/drawing/2014/main" val="537763188"/>
                  </a:ext>
                </a:extLst>
              </a:tr>
              <a:tr h="925375">
                <a:tc rowSpan="3">
                  <a:txBody>
                    <a:bodyPr vert="horz" wrap="square"/>
                    <a:lstStyle/>
                    <a:p>
                      <a:pPr algn="l" fontAlgn="ctr">
                        <a:lnSpc>
                          <a:spcPct val="100000"/>
                        </a:lnSpc>
                      </a:pPr>
                      <a:r>
                        <a:rPr lang="en-US" sz="1600" kern="100" spc="40">
                          <a:effectLst/>
                        </a:rPr>
                        <a:t> </a:t>
                      </a:r>
                      <a:endParaRPr lang="zh-CN" sz="1600" kern="100">
                        <a:effectLst/>
                      </a:endParaRPr>
                    </a:p>
                    <a:p>
                      <a:pPr algn="l" fontAlgn="ctr">
                        <a:lnSpc>
                          <a:spcPct val="100000"/>
                        </a:lnSpc>
                      </a:pPr>
                      <a:r>
                        <a:rPr lang="zh-CN" sz="1600" kern="100" spc="40">
                          <a:effectLst/>
                        </a:rPr>
                        <a:t>区别</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a:txBody>
                    <a:bodyPr vert="horz" wrap="square"/>
                    <a:lstStyle/>
                    <a:p>
                      <a:pPr algn="l" fontAlgn="ctr">
                        <a:lnSpc>
                          <a:spcPct val="100000"/>
                        </a:lnSpc>
                      </a:pPr>
                      <a:r>
                        <a:rPr lang="zh-CN" sz="1600" kern="100" spc="40">
                          <a:effectLst/>
                        </a:rPr>
                        <a:t>含义</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a:txBody>
                    <a:bodyPr vert="horz" wrap="square"/>
                    <a:lstStyle/>
                    <a:p>
                      <a:pPr algn="l" fontAlgn="ctr">
                        <a:lnSpc>
                          <a:spcPct val="100000"/>
                        </a:lnSpc>
                      </a:pPr>
                      <a:r>
                        <a:rPr lang="zh-CN" sz="1600" kern="100" spc="40">
                          <a:effectLst/>
                        </a:rPr>
                        <a:t>所谓间接性，就是人凭借已有的知识经验或其他事物的媒介，理解或把握那些没有直接感知过的，或根本不可能感知到的事物，以推测事物过去的进程，认识事物现实的本质，推知事物未来的发展</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a:txBody>
                    <a:bodyPr vert="horz" wrap="square"/>
                    <a:lstStyle/>
                    <a:p>
                      <a:pPr algn="l" fontAlgn="ctr">
                        <a:lnSpc>
                          <a:spcPct val="100000"/>
                        </a:lnSpc>
                      </a:pPr>
                      <a:r>
                        <a:rPr lang="zh-CN" sz="1600" kern="100" spc="40">
                          <a:effectLst/>
                        </a:rPr>
                        <a:t>多次经历某些事物之后，把它们的共同特征和规律抽取出来，加以概括</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extLst>
                  <a:ext uri="{0D108BD9-81ED-4DB2-BD59-A6C34878D82A}">
                    <a16:rowId xmlns:a16="http://schemas.microsoft.com/office/drawing/2014/main" val="1128750808"/>
                  </a:ext>
                </a:extLst>
              </a:tr>
              <a:tr h="1695634">
                <a:tc vMerge="1">
                  <a:txBody>
                    <a:bodyPr vert="horz" wrap="square"/>
                    <a:lstStyle/>
                    <a:p>
                      <a:endParaRPr lang="zh-CN" altLang="en-US"/>
                    </a:p>
                  </a:txBody>
                  <a:tcPr/>
                </a:tc>
                <a:tc>
                  <a:txBody>
                    <a:bodyPr vert="horz" wrap="square"/>
                    <a:lstStyle/>
                    <a:p>
                      <a:pPr algn="l" fontAlgn="ctr">
                        <a:lnSpc>
                          <a:spcPct val="100000"/>
                        </a:lnSpc>
                      </a:pPr>
                      <a:r>
                        <a:rPr lang="zh-CN" sz="1600" kern="100" spc="40">
                          <a:effectLst/>
                        </a:rPr>
                        <a:t>举</a:t>
                      </a:r>
                      <a:endParaRPr lang="zh-CN" sz="1600" kern="100">
                        <a:effectLst/>
                      </a:endParaRPr>
                    </a:p>
                    <a:p>
                      <a:pPr algn="l" fontAlgn="ctr">
                        <a:lnSpc>
                          <a:spcPct val="100000"/>
                        </a:lnSpc>
                      </a:pPr>
                      <a:r>
                        <a:rPr lang="zh-CN" sz="1600" kern="100" spc="40">
                          <a:effectLst/>
                        </a:rPr>
                        <a:t>例</a:t>
                      </a:r>
                      <a:endParaRPr lang="zh-CN" sz="1600" kern="100">
                        <a:effectLst/>
                      </a:endParaRPr>
                    </a:p>
                    <a:p>
                      <a:pPr algn="l" fontAlgn="ctr">
                        <a:lnSpc>
                          <a:spcPct val="100000"/>
                        </a:lnSpc>
                      </a:pPr>
                      <a:r>
                        <a:rPr lang="en-US" sz="1600" kern="100" spc="4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a:txBody>
                    <a:bodyPr vert="horz" wrap="square"/>
                    <a:lstStyle/>
                    <a:p>
                      <a:pPr algn="l" fontAlgn="ctr">
                        <a:lnSpc>
                          <a:spcPct val="100000"/>
                        </a:lnSpc>
                      </a:pPr>
                      <a:r>
                        <a:rPr lang="en-US" sz="1600" kern="100" spc="40">
                          <a:effectLst/>
                        </a:rPr>
                        <a:t>(1)</a:t>
                      </a:r>
                      <a:r>
                        <a:rPr lang="zh-CN" sz="1600" kern="100" spc="40">
                          <a:effectLst/>
                        </a:rPr>
                        <a:t>人类学家根据古生物的化石及其他有关资料，就能推知人类进化的规律；</a:t>
                      </a:r>
                      <a:r>
                        <a:rPr lang="en-US" sz="1600" kern="100" spc="40">
                          <a:effectLst/>
                        </a:rPr>
                        <a:t>(2)</a:t>
                      </a:r>
                      <a:r>
                        <a:rPr lang="zh-CN" sz="1600" kern="100" spc="40">
                          <a:effectLst/>
                        </a:rPr>
                        <a:t>医生根据对病人的体温、血压、血液、尿液、心电图、脑电图等检查的有关资料，就能确诊病患和病因；</a:t>
                      </a:r>
                      <a:r>
                        <a:rPr lang="en-US" sz="1600" kern="100" spc="40">
                          <a:effectLst/>
                        </a:rPr>
                        <a:t>(3)</a:t>
                      </a:r>
                      <a:r>
                        <a:rPr lang="zh-CN" sz="1600" kern="100" spc="40">
                          <a:effectLst/>
                        </a:rPr>
                        <a:t>气象工作者根据已有的气象资料，就能预知今后天气的变化；</a:t>
                      </a:r>
                      <a:r>
                        <a:rPr lang="en-US" sz="1600" kern="100" spc="40">
                          <a:effectLst/>
                        </a:rPr>
                        <a:t>(4)</a:t>
                      </a:r>
                      <a:r>
                        <a:rPr lang="zh-CN" sz="1600" kern="100" spc="40">
                          <a:effectLst/>
                        </a:rPr>
                        <a:t>教师根据学生的行为表现可以推断学生的内心世界；</a:t>
                      </a:r>
                      <a:r>
                        <a:rPr lang="en-US" sz="1600" kern="100" spc="40">
                          <a:effectLst/>
                        </a:rPr>
                        <a:t>(5)</a:t>
                      </a:r>
                      <a:r>
                        <a:rPr lang="zh-CN" sz="1600" kern="100" spc="40">
                          <a:effectLst/>
                        </a:rPr>
                        <a:t>地震工作者可以根据动物的反常现象或其他仪表的数据来分析与预报震情；</a:t>
                      </a:r>
                      <a:r>
                        <a:rPr lang="en-US" sz="1600" kern="100" spc="40">
                          <a:effectLst/>
                        </a:rPr>
                        <a:t>(6)</a:t>
                      </a:r>
                      <a:r>
                        <a:rPr lang="zh-CN" sz="1600" kern="100" spc="40">
                          <a:effectLst/>
                        </a:rPr>
                        <a:t>人们不知道某些疾病与遗传基因的关系，但人们可以根据实验来认识它们之间的关系</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a:txBody>
                    <a:bodyPr vert="horz" wrap="square"/>
                    <a:lstStyle/>
                    <a:p>
                      <a:pPr algn="l" fontAlgn="ctr">
                        <a:lnSpc>
                          <a:spcPct val="100000"/>
                        </a:lnSpc>
                      </a:pPr>
                      <a:r>
                        <a:rPr lang="en-US" sz="1600" kern="100" spc="40">
                          <a:effectLst/>
                        </a:rPr>
                        <a:t>(1)</a:t>
                      </a:r>
                      <a:r>
                        <a:rPr lang="zh-CN" sz="1600" kern="100" spc="40">
                          <a:effectLst/>
                        </a:rPr>
                        <a:t>人们把形状、大小各不相同而能结出枣子的树木归一类，称之为</a:t>
                      </a:r>
                      <a:r>
                        <a:rPr lang="en-US" sz="1600" kern="100" spc="40">
                          <a:effectLst/>
                        </a:rPr>
                        <a:t>“</a:t>
                      </a:r>
                      <a:r>
                        <a:rPr lang="zh-CN" sz="1600" kern="100" spc="40">
                          <a:effectLst/>
                        </a:rPr>
                        <a:t>枣树</a:t>
                      </a:r>
                      <a:r>
                        <a:rPr lang="en-US" sz="1600" kern="100" spc="40">
                          <a:effectLst/>
                        </a:rPr>
                        <a:t>”(2)</a:t>
                      </a:r>
                      <a:r>
                        <a:rPr lang="zh-CN" sz="1600" kern="100" spc="40">
                          <a:effectLst/>
                        </a:rPr>
                        <a:t>把枣树、苹果树、梨树等依据其根、茎、叶、果等共性统称为</a:t>
                      </a:r>
                      <a:r>
                        <a:rPr lang="en-US" sz="1600" kern="100" spc="40">
                          <a:effectLst/>
                        </a:rPr>
                        <a:t>“</a:t>
                      </a:r>
                      <a:r>
                        <a:rPr lang="zh-CN" sz="1600" kern="100" spc="40">
                          <a:effectLst/>
                        </a:rPr>
                        <a:t>果树</a:t>
                      </a:r>
                      <a:r>
                        <a:rPr lang="en-US" sz="1600" kern="100" spc="40">
                          <a:effectLst/>
                        </a:rPr>
                        <a:t>”(3)</a:t>
                      </a:r>
                      <a:r>
                        <a:rPr lang="zh-CN" sz="1600" kern="100" spc="40">
                          <a:effectLst/>
                        </a:rPr>
                        <a:t>每次看到</a:t>
                      </a:r>
                      <a:r>
                        <a:rPr lang="en-US" sz="1600" kern="100" spc="40">
                          <a:effectLst/>
                        </a:rPr>
                        <a:t>“</a:t>
                      </a:r>
                      <a:r>
                        <a:rPr lang="zh-CN" sz="1600" kern="100" spc="40">
                          <a:effectLst/>
                        </a:rPr>
                        <a:t>月晕</a:t>
                      </a:r>
                      <a:r>
                        <a:rPr lang="en-US" sz="1600" kern="100" spc="40">
                          <a:effectLst/>
                        </a:rPr>
                        <a:t>”</a:t>
                      </a:r>
                      <a:r>
                        <a:rPr lang="zh-CN" sz="1600" kern="100" spc="40">
                          <a:effectLst/>
                        </a:rPr>
                        <a:t>就要</a:t>
                      </a:r>
                      <a:r>
                        <a:rPr lang="en-US" sz="1600" kern="100" spc="40">
                          <a:effectLst/>
                        </a:rPr>
                        <a:t>“</a:t>
                      </a:r>
                      <a:r>
                        <a:rPr lang="zh-CN" sz="1600" kern="100" spc="40">
                          <a:effectLst/>
                        </a:rPr>
                        <a:t>刮风</a:t>
                      </a:r>
                      <a:r>
                        <a:rPr lang="en-US" sz="1600" kern="100" spc="40">
                          <a:effectLst/>
                        </a:rPr>
                        <a:t>”</a:t>
                      </a:r>
                      <a:r>
                        <a:rPr lang="zh-CN" sz="1600" kern="100" spc="40">
                          <a:effectLst/>
                        </a:rPr>
                        <a:t>，地砖</a:t>
                      </a:r>
                      <a:r>
                        <a:rPr lang="en-US" sz="1600" kern="100" spc="40">
                          <a:effectLst/>
                        </a:rPr>
                        <a:t>“</a:t>
                      </a:r>
                      <a:r>
                        <a:rPr lang="zh-CN" sz="1600" kern="100" spc="40">
                          <a:effectLst/>
                        </a:rPr>
                        <a:t>潮湿</a:t>
                      </a:r>
                      <a:r>
                        <a:rPr lang="en-US" sz="1600" kern="100" spc="40">
                          <a:effectLst/>
                        </a:rPr>
                        <a:t>”</a:t>
                      </a:r>
                      <a:r>
                        <a:rPr lang="zh-CN" sz="1600" kern="100" spc="40">
                          <a:effectLst/>
                        </a:rPr>
                        <a:t>就要</a:t>
                      </a:r>
                      <a:r>
                        <a:rPr lang="en-US" sz="1600" kern="100" spc="40">
                          <a:effectLst/>
                        </a:rPr>
                        <a:t>“</a:t>
                      </a:r>
                      <a:r>
                        <a:rPr lang="zh-CN" sz="1600" kern="100" spc="40">
                          <a:effectLst/>
                        </a:rPr>
                        <a:t>下雨</a:t>
                      </a:r>
                      <a:r>
                        <a:rPr lang="en-US" sz="1600" kern="100" spc="40">
                          <a:effectLst/>
                        </a:rPr>
                        <a:t>”</a:t>
                      </a:r>
                      <a:r>
                        <a:rPr lang="zh-CN" sz="1600" kern="100" spc="40">
                          <a:effectLst/>
                        </a:rPr>
                        <a:t>，就能得出</a:t>
                      </a:r>
                      <a:r>
                        <a:rPr lang="en-US" sz="1600" kern="100" spc="40">
                          <a:effectLst/>
                        </a:rPr>
                        <a:t>“</a:t>
                      </a:r>
                      <a:r>
                        <a:rPr lang="zh-CN" sz="1600" kern="100" spc="40">
                          <a:effectLst/>
                        </a:rPr>
                        <a:t>月晕而风</a:t>
                      </a:r>
                      <a:r>
                        <a:rPr lang="en-US" sz="1600" kern="100" spc="40">
                          <a:effectLst/>
                        </a:rPr>
                        <a:t>”“</a:t>
                      </a:r>
                      <a:r>
                        <a:rPr lang="zh-CN" sz="1600" kern="100" spc="40">
                          <a:effectLst/>
                        </a:rPr>
                        <a:t>础润而雨</a:t>
                      </a:r>
                      <a:r>
                        <a:rPr lang="en-US" sz="1600" kern="100" spc="40">
                          <a:effectLst/>
                        </a:rPr>
                        <a:t>”</a:t>
                      </a:r>
                      <a:r>
                        <a:rPr lang="zh-CN" sz="1600" kern="100" spc="40">
                          <a:effectLst/>
                        </a:rPr>
                        <a:t>的结论</a:t>
                      </a:r>
                      <a:r>
                        <a:rPr lang="en-US" sz="1600" kern="100" spc="40">
                          <a:effectLst/>
                        </a:rPr>
                        <a:t>(4)</a:t>
                      </a:r>
                      <a:r>
                        <a:rPr lang="zh-CN" sz="1600" kern="100" spc="40">
                          <a:effectLst/>
                        </a:rPr>
                        <a:t>人们认为</a:t>
                      </a:r>
                      <a:r>
                        <a:rPr lang="en-US" sz="1600" kern="100" spc="40">
                          <a:effectLst/>
                        </a:rPr>
                        <a:t>“</a:t>
                      </a:r>
                      <a:r>
                        <a:rPr lang="zh-CN" sz="1600" kern="100" spc="40">
                          <a:effectLst/>
                        </a:rPr>
                        <a:t>凡正常运行的计算机都有中央处理器</a:t>
                      </a:r>
                      <a:r>
                        <a:rPr lang="en-US" sz="1600" kern="100" spc="40">
                          <a:effectLst/>
                        </a:rPr>
                        <a:t>”</a:t>
                      </a:r>
                      <a:endParaRPr lang="zh-CN" sz="1600" kern="100">
                        <a:effectLst/>
                      </a:endParaRPr>
                    </a:p>
                    <a:p>
                      <a:pPr algn="l" fontAlgn="ctr">
                        <a:lnSpc>
                          <a:spcPct val="100000"/>
                        </a:lnSpc>
                      </a:pPr>
                      <a:r>
                        <a:rPr lang="en-US" sz="1600" kern="100" spc="40">
                          <a:effectLst/>
                        </a:rPr>
                        <a:t>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extLst>
                  <a:ext uri="{0D108BD9-81ED-4DB2-BD59-A6C34878D82A}">
                    <a16:rowId xmlns:a16="http://schemas.microsoft.com/office/drawing/2014/main" val="1821604399"/>
                  </a:ext>
                </a:extLst>
              </a:tr>
              <a:tr h="499516">
                <a:tc vMerge="1">
                  <a:txBody>
                    <a:bodyPr vert="horz" wrap="square"/>
                    <a:lstStyle/>
                    <a:p>
                      <a:endParaRPr lang="zh-CN" altLang="en-US"/>
                    </a:p>
                  </a:txBody>
                  <a:tcPr/>
                </a:tc>
                <a:tc>
                  <a:txBody>
                    <a:bodyPr vert="horz" wrap="square"/>
                    <a:lstStyle/>
                    <a:p>
                      <a:pPr algn="l" fontAlgn="ctr">
                        <a:lnSpc>
                          <a:spcPct val="100000"/>
                        </a:lnSpc>
                      </a:pPr>
                      <a:r>
                        <a:rPr lang="zh-CN" sz="1600" kern="100" spc="40">
                          <a:effectLst/>
                        </a:rPr>
                        <a:t>作用</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a:txBody>
                    <a:bodyPr vert="horz" wrap="square"/>
                    <a:lstStyle/>
                    <a:p>
                      <a:pPr algn="l" fontAlgn="ctr">
                        <a:lnSpc>
                          <a:spcPct val="100000"/>
                        </a:lnSpc>
                      </a:pPr>
                      <a:r>
                        <a:rPr lang="zh-CN" sz="1600" kern="100" spc="40">
                          <a:effectLst/>
                        </a:rPr>
                        <a:t>能够弥补直接感知的不足，克服感性认识的局限，更深刻、更正确、更全面地反映客观事物。这种间接性也可能因为感性材料的虚假或片面，或加工制作的失误，导致认识失真</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a:txBody>
                    <a:bodyPr vert="horz" wrap="square"/>
                    <a:lstStyle/>
                    <a:p>
                      <a:pPr algn="l" fontAlgn="ctr">
                        <a:lnSpc>
                          <a:spcPct val="100000"/>
                        </a:lnSpc>
                      </a:pPr>
                      <a:r>
                        <a:rPr lang="zh-CN" sz="1600" kern="100" spc="40">
                          <a:effectLst/>
                        </a:rPr>
                        <a:t>凭借思维的概括性，人们才能以简驭繁地认识世界，从千差万别、纷纭复杂的事物现象中把握事物的本质和规律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extLst>
                  <a:ext uri="{0D108BD9-81ED-4DB2-BD59-A6C34878D82A}">
                    <a16:rowId xmlns:a16="http://schemas.microsoft.com/office/drawing/2014/main" val="1632517552"/>
                  </a:ext>
                </a:extLst>
              </a:tr>
              <a:tr h="907801">
                <a:tc gridSpan="2">
                  <a:txBody>
                    <a:bodyPr vert="horz" wrap="square"/>
                    <a:lstStyle/>
                    <a:p>
                      <a:pPr algn="l" fontAlgn="ctr">
                        <a:lnSpc>
                          <a:spcPct val="100000"/>
                        </a:lnSpc>
                      </a:pPr>
                      <a:r>
                        <a:rPr lang="zh-CN" sz="1600" kern="100" spc="40">
                          <a:effectLst/>
                        </a:rPr>
                        <a:t>联系</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hMerge="1">
                  <a:txBody>
                    <a:bodyPr vert="horz" wrap="square"/>
                    <a:lstStyle/>
                    <a:p>
                      <a:endParaRPr lang="zh-CN" altLang="en-US"/>
                    </a:p>
                  </a:txBody>
                  <a:tcPr/>
                </a:tc>
                <a:tc gridSpan="2">
                  <a:txBody>
                    <a:bodyPr vert="horz" wrap="square"/>
                    <a:lstStyle/>
                    <a:p>
                      <a:pPr algn="l" fontAlgn="ctr">
                        <a:lnSpc>
                          <a:spcPct val="100000"/>
                        </a:lnSpc>
                      </a:pPr>
                      <a:r>
                        <a:rPr lang="zh-CN" sz="1600" kern="100" spc="40">
                          <a:effectLst/>
                        </a:rPr>
                        <a:t>间接性和概括性是思维的两个基本特征。正因为思维具有概括性，人们才凭借已获得的感性材料、经验和知识，舍去表面的、非本质的属性，从而抓住内在的、共同的、本质的属性，思维才体现出间接性的特点</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31878" marR="31878" marT="0" marB="0" anchor="ctr"/>
                </a:tc>
                <a:tc hMerge="1">
                  <a:txBody>
                    <a:bodyPr vert="horz" wrap="square"/>
                    <a:lstStyle/>
                    <a:p>
                      <a:endParaRPr lang="zh-CN" altLang="en-US"/>
                    </a:p>
                  </a:txBody>
                  <a:tcPr/>
                </a:tc>
                <a:extLst>
                  <a:ext uri="{0D108BD9-81ED-4DB2-BD59-A6C34878D82A}">
                    <a16:rowId xmlns:a16="http://schemas.microsoft.com/office/drawing/2014/main" val="521938317"/>
                  </a:ext>
                </a:extLst>
              </a:tr>
            </a:tbl>
          </a:graphicData>
        </a:graphic>
      </p:graphicFrame>
    </p:spTree>
    <p:extLst>
      <p:ext uri="{BB962C8B-B14F-4D97-AF65-F5344CB8AC3E}">
        <p14:creationId xmlns:p14="http://schemas.microsoft.com/office/powerpoint/2010/main" val="298062271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二、思维的特征</a:t>
            </a:r>
          </a:p>
        </p:txBody>
      </p:sp>
      <p:sp>
        <p:nvSpPr>
          <p:cNvPr id="8" name="文本框 7">
            <a:extLst>
              <a:ext uri="{FF2B5EF4-FFF2-40B4-BE49-F238E27FC236}">
                <a16:creationId xmlns:a16="http://schemas.microsoft.com/office/drawing/2014/main" id="{C52CEBA8-79C2-4478-B115-DCFE9F2F577D}"/>
              </a:ext>
            </a:extLst>
          </p:cNvPr>
          <p:cNvSpPr txBox="1"/>
          <p:nvPr>
            <p:custDataLst>
              <p:tags r:id="rId9"/>
            </p:custDataLst>
          </p:nvPr>
        </p:nvSpPr>
        <p:spPr>
          <a:xfrm>
            <a:off x="397099" y="1736408"/>
            <a:ext cx="11596633" cy="2031325"/>
          </a:xfrm>
          <a:prstGeom prst="rect">
            <a:avLst/>
          </a:prstGeom>
          <a:noFill/>
        </p:spPr>
        <p:txBody>
          <a:bodyPr wrap="square">
            <a:spAutoFit/>
          </a:bodyPr>
          <a:lstStyle/>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3</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．思维的作用</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思维在实践中产生，在实践中发展，又</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反作用</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于实践。正确的思维能够指导人们在实践中实现预期的目的。</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828393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二、思维的特征</a:t>
            </a:r>
          </a:p>
        </p:txBody>
      </p:sp>
      <p:sp>
        <p:nvSpPr>
          <p:cNvPr id="10" name="文本框 9">
            <a:extLst>
              <a:ext uri="{FF2B5EF4-FFF2-40B4-BE49-F238E27FC236}">
                <a16:creationId xmlns:a16="http://schemas.microsoft.com/office/drawing/2014/main" id="{819AB39F-173B-4C43-924A-63F9453EBB72}"/>
              </a:ext>
            </a:extLst>
          </p:cNvPr>
          <p:cNvSpPr txBox="1"/>
          <p:nvPr>
            <p:custDataLst>
              <p:tags r:id="rId9"/>
            </p:custDataLst>
          </p:nvPr>
        </p:nvSpPr>
        <p:spPr>
          <a:xfrm>
            <a:off x="1060287" y="1736408"/>
            <a:ext cx="9552372" cy="3970318"/>
          </a:xfrm>
          <a:prstGeom prst="rect">
            <a:avLst/>
          </a:prstGeom>
          <a:noFill/>
        </p:spPr>
        <p:txBody>
          <a:bodyPr wrap="square">
            <a:spAutoFit/>
          </a:bodyPr>
          <a:lstStyle/>
          <a:p>
            <a:pPr marL="0" marR="0" lvl="0" indent="0" algn="l" defTabSz="914400" rtl="0" eaLnBrk="1" fontAlgn="ctr" latinLnBrk="0" hangingPunct="1">
              <a:lnSpc>
                <a:spcPct val="150000"/>
              </a:lnSpc>
              <a:spcBef>
                <a:spcPct val="0"/>
              </a:spcBef>
              <a:spcAft>
                <a:spcPct val="0"/>
              </a:spcAft>
              <a:buClrTx/>
              <a:buSzTx/>
              <a:buFontTx/>
              <a:buNone/>
              <a:defRPr/>
            </a:pPr>
            <a:r>
              <a:rPr kumimoji="0" lang="zh-CN" altLang="zh-CN" sz="2800" b="0" i="0" u="none" strike="noStrike" kern="100" cap="none" spc="40" normalizeH="0" baseline="0" noProof="0">
                <a:ln>
                  <a:noFill/>
                </a:ln>
                <a:solidFill>
                  <a:srgbClr val="000000"/>
                </a:solidFill>
                <a:effectLst/>
                <a:uLnTx/>
                <a:uFillTx/>
                <a:latin typeface="等线" panose="02010600030101010101" pitchFamily="2" charset="-122"/>
                <a:ea typeface="宋体" panose="02010600030101010101" pitchFamily="2" charset="-122"/>
                <a:cs typeface="宋体" panose="02010600030101010101" pitchFamily="2" charset="-122"/>
              </a:rPr>
              <a:t>提醒：思维的间接性特征与思维来源于实践并不冲突</a:t>
            </a:r>
            <a:endParaRPr kumimoji="0" lang="zh-CN" altLang="zh-CN" sz="28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1" fontAlgn="ctr" latinLnBrk="0" hangingPunct="1">
              <a:lnSpc>
                <a:spcPct val="150000"/>
              </a:lnSpc>
              <a:spcBef>
                <a:spcPct val="0"/>
              </a:spcBef>
              <a:spcAft>
                <a:spcPct val="0"/>
              </a:spcAft>
              <a:buClrTx/>
              <a:buSzTx/>
              <a:buFontTx/>
              <a:buNone/>
              <a:defRPr/>
            </a:pPr>
            <a:r>
              <a:rPr kumimoji="0" lang="en-US" altLang="zh-CN" sz="2800" b="0" i="0" u="none" strike="noStrike" kern="100" cap="none" spc="40" normalizeH="0" baseline="0" noProof="0">
                <a:ln>
                  <a:noFill/>
                </a:ln>
                <a:solidFill>
                  <a:srgbClr val="000000"/>
                </a:solidFill>
                <a:effectLst/>
                <a:uLnTx/>
                <a:uFillTx/>
                <a:latin typeface="宋体" panose="02010600030101010101" pitchFamily="2" charset="-122"/>
                <a:ea typeface="等线" panose="02010600030101010101" pitchFamily="2" charset="-122"/>
                <a:cs typeface="宋体" panose="02010600030101010101" pitchFamily="2" charset="-122"/>
              </a:rPr>
              <a:t>(1)</a:t>
            </a:r>
            <a:r>
              <a:rPr kumimoji="0" lang="zh-CN" altLang="zh-CN" sz="2800" b="0" i="0" u="none" strike="noStrike" kern="100" cap="none" spc="40" normalizeH="0" baseline="0" noProof="0">
                <a:ln>
                  <a:noFill/>
                </a:ln>
                <a:solidFill>
                  <a:srgbClr val="000000"/>
                </a:solidFill>
                <a:effectLst/>
                <a:uLnTx/>
                <a:uFillTx/>
                <a:latin typeface="等线" panose="02010600030101010101" pitchFamily="2" charset="-122"/>
                <a:ea typeface="宋体" panose="02010600030101010101" pitchFamily="2" charset="-122"/>
                <a:cs typeface="宋体" panose="02010600030101010101" pitchFamily="2" charset="-122"/>
              </a:rPr>
              <a:t>要获得对事物本质和规律的认识，就要在实践中接触和变革事物，占有丰富、真实的感性材料，然后对其进行科学的加工制作，实现由感性认识到理性认识的飞跃。</a:t>
            </a:r>
            <a:endParaRPr kumimoji="0" lang="zh-CN" altLang="zh-CN" sz="28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1" fontAlgn="ctr" latinLnBrk="0" hangingPunct="1">
              <a:lnSpc>
                <a:spcPct val="150000"/>
              </a:lnSpc>
              <a:spcBef>
                <a:spcPct val="0"/>
              </a:spcBef>
              <a:spcAft>
                <a:spcPct val="0"/>
              </a:spcAft>
              <a:buClrTx/>
              <a:buSzTx/>
              <a:buFontTx/>
              <a:buNone/>
              <a:defRPr/>
            </a:pPr>
            <a:r>
              <a:rPr kumimoji="0" lang="en-US" altLang="zh-CN" sz="2800" b="0" i="0" u="none" strike="noStrike" kern="100" cap="none" spc="40" normalizeH="0" baseline="0" noProof="0">
                <a:ln>
                  <a:noFill/>
                </a:ln>
                <a:solidFill>
                  <a:srgbClr val="000000"/>
                </a:solidFill>
                <a:effectLst/>
                <a:uLnTx/>
                <a:uFillTx/>
                <a:latin typeface="宋体" panose="02010600030101010101" pitchFamily="2" charset="-122"/>
                <a:ea typeface="等线" panose="02010600030101010101" pitchFamily="2" charset="-122"/>
                <a:cs typeface="宋体" panose="02010600030101010101" pitchFamily="2" charset="-122"/>
              </a:rPr>
              <a:t>(2)</a:t>
            </a:r>
            <a:r>
              <a:rPr kumimoji="0" lang="zh-CN" altLang="zh-CN" sz="2800" b="0" i="0" u="none" strike="noStrike" kern="100" cap="none" spc="40" normalizeH="0" baseline="0" noProof="0">
                <a:ln>
                  <a:noFill/>
                </a:ln>
                <a:solidFill>
                  <a:srgbClr val="000000"/>
                </a:solidFill>
                <a:effectLst/>
                <a:uLnTx/>
                <a:uFillTx/>
                <a:latin typeface="等线" panose="02010600030101010101" pitchFamily="2" charset="-122"/>
                <a:ea typeface="宋体" panose="02010600030101010101" pitchFamily="2" charset="-122"/>
                <a:cs typeface="宋体" panose="02010600030101010101" pitchFamily="2" charset="-122"/>
              </a:rPr>
              <a:t>思维还要回到实践中去，接受实践的检验，才能弄清它是否符合客观实际，能否真正解决实际问题。</a:t>
            </a:r>
            <a:endParaRPr kumimoji="0" lang="zh-CN" altLang="zh-CN" sz="2800" b="0" i="0" u="none" strike="noStrike" kern="1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0892826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1.2 </a:t>
            </a:r>
            <a:r>
              <a:rPr lang="zh-CN" altLang="en-US" sz="3600" b="1" kern="100">
                <a:solidFill>
                  <a:srgbClr val="323232"/>
                </a:solidFill>
                <a:latin typeface="宋体" panose="02010600030101010101" pitchFamily="2" charset="-122"/>
                <a:cs typeface="hakuyoxingshu7000"/>
              </a:rPr>
              <a:t>思维形态及其特征</a:t>
            </a:r>
          </a:p>
          <a:p>
            <a:pPr>
              <a:tabLst>
                <a:tab pos="2743200"/>
              </a:tabLst>
            </a:pPr>
            <a:r>
              <a:rPr lang="zh-CN" altLang="en-US" sz="3600" b="1" kern="100">
                <a:solidFill>
                  <a:srgbClr val="323232"/>
                </a:solidFill>
                <a:latin typeface="宋体" panose="02010600030101010101" pitchFamily="2" charset="-122"/>
                <a:cs typeface="hakuyoxingshu7000"/>
              </a:rPr>
              <a:t>一、思维的基本形态</a:t>
            </a:r>
          </a:p>
        </p:txBody>
      </p:sp>
      <p:sp>
        <p:nvSpPr>
          <p:cNvPr id="8" name="文本框 7">
            <a:extLst>
              <a:ext uri="{FF2B5EF4-FFF2-40B4-BE49-F238E27FC236}">
                <a16:creationId xmlns:a16="http://schemas.microsoft.com/office/drawing/2014/main" id="{CB4A5A8B-1C6D-459F-9B8F-C1FC5C8E35E8}"/>
              </a:ext>
            </a:extLst>
          </p:cNvPr>
          <p:cNvSpPr txBox="1"/>
          <p:nvPr>
            <p:custDataLst>
              <p:tags r:id="rId9"/>
            </p:custDataLst>
          </p:nvPr>
        </p:nvSpPr>
        <p:spPr>
          <a:xfrm>
            <a:off x="1060287" y="1836753"/>
            <a:ext cx="6107836" cy="738664"/>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．思维形态的分类</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21D549E3-518D-4606-9419-5A9C9AA5D821}"/>
              </a:ext>
            </a:extLst>
          </p:cNvPr>
          <p:cNvGraphicFramePr>
            <a:graphicFrameLocks noGrp="1"/>
          </p:cNvGraphicFramePr>
          <p:nvPr>
            <p:custDataLst>
              <p:tags r:id="rId10"/>
            </p:custDataLst>
            <p:extLst>
              <p:ext uri="{D42A27DB-BD31-4B8C-83A1-F6EECF244321}">
                <p14:modId xmlns:p14="http://schemas.microsoft.com/office/powerpoint/2010/main" val="1712570508"/>
              </p:ext>
            </p:extLst>
          </p:nvPr>
        </p:nvGraphicFramePr>
        <p:xfrm>
          <a:off x="533949" y="2575417"/>
          <a:ext cx="11124101" cy="3657600"/>
        </p:xfrm>
        <a:graphic>
          <a:graphicData uri="http://schemas.openxmlformats.org/drawingml/2006/table">
            <a:tbl>
              <a:tblPr firstRow="1" firstCol="1" bandRow="1">
                <a:tableStyleId>{5C22544A-7EE6-4342-B048-85BDC9FD1C3A}</a:tableStyleId>
              </a:tblPr>
              <a:tblGrid>
                <a:gridCol w="2313673">
                  <a:extLst>
                    <a:ext uri="{9D8B030D-6E8A-4147-A177-3AD203B41FA5}">
                      <a16:colId xmlns:a16="http://schemas.microsoft.com/office/drawing/2014/main" val="486475786"/>
                    </a:ext>
                  </a:extLst>
                </a:gridCol>
                <a:gridCol w="1564580">
                  <a:extLst>
                    <a:ext uri="{9D8B030D-6E8A-4147-A177-3AD203B41FA5}">
                      <a16:colId xmlns:a16="http://schemas.microsoft.com/office/drawing/2014/main" val="177842218"/>
                    </a:ext>
                  </a:extLst>
                </a:gridCol>
                <a:gridCol w="7245848">
                  <a:extLst>
                    <a:ext uri="{9D8B030D-6E8A-4147-A177-3AD203B41FA5}">
                      <a16:colId xmlns:a16="http://schemas.microsoft.com/office/drawing/2014/main" val="2533747481"/>
                    </a:ext>
                  </a:extLst>
                </a:gridCol>
              </a:tblGrid>
              <a:tr h="0">
                <a:tc>
                  <a:txBody>
                    <a:bodyPr vert="horz" wrap="square"/>
                    <a:lstStyle/>
                    <a:p>
                      <a:pPr algn="l" fontAlgn="ctr">
                        <a:lnSpc>
                          <a:spcPct val="150000"/>
                        </a:lnSpc>
                      </a:pPr>
                      <a:r>
                        <a:rPr lang="zh-CN" sz="1600" kern="100" spc="40">
                          <a:effectLst/>
                        </a:rPr>
                        <a:t>划分标准</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类型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含义</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82245370"/>
                  </a:ext>
                </a:extLst>
              </a:tr>
              <a:tr h="0">
                <a:tc rowSpan="2">
                  <a:txBody>
                    <a:bodyPr vert="horz" wrap="square"/>
                    <a:lstStyle/>
                    <a:p>
                      <a:pPr algn="l" fontAlgn="ctr">
                        <a:lnSpc>
                          <a:spcPct val="150000"/>
                        </a:lnSpc>
                      </a:pPr>
                      <a:r>
                        <a:rPr lang="zh-CN" sz="1600" kern="100" spc="40">
                          <a:effectLst/>
                        </a:rPr>
                        <a:t>从思维的方向看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发散思维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向不同方向</a:t>
                      </a:r>
                      <a:r>
                        <a:rPr lang="zh-CN" sz="1600" u="sng" kern="100" spc="40">
                          <a:effectLst/>
                        </a:rPr>
                        <a:t>扩散</a:t>
                      </a:r>
                      <a:r>
                        <a:rPr lang="zh-CN" sz="1600" kern="100" spc="40">
                          <a:effectLst/>
                        </a:rPr>
                        <a:t>的思维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52317980"/>
                  </a:ext>
                </a:extLst>
              </a:tr>
              <a:tr h="0">
                <a:tc vMerge="1">
                  <a:txBody>
                    <a:bodyPr vert="horz" wrap="square"/>
                    <a:lstStyle/>
                    <a:p>
                      <a:endParaRPr lang="zh-CN" altLang="en-US"/>
                    </a:p>
                  </a:txBody>
                  <a:tcPr/>
                </a:tc>
                <a:tc>
                  <a:txBody>
                    <a:bodyPr vert="horz" wrap="square"/>
                    <a:lstStyle/>
                    <a:p>
                      <a:pPr algn="l" fontAlgn="ctr">
                        <a:lnSpc>
                          <a:spcPct val="150000"/>
                        </a:lnSpc>
                      </a:pPr>
                      <a:r>
                        <a:rPr lang="zh-CN" sz="1600" kern="100" spc="40">
                          <a:effectLst/>
                        </a:rPr>
                        <a:t>聚合思维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向同一方向</a:t>
                      </a:r>
                      <a:r>
                        <a:rPr lang="zh-CN" sz="1600" u="sng" kern="100" spc="40">
                          <a:effectLst/>
                        </a:rPr>
                        <a:t>收敛</a:t>
                      </a:r>
                      <a:r>
                        <a:rPr lang="zh-CN" sz="1600" kern="100" spc="40">
                          <a:effectLst/>
                        </a:rPr>
                        <a:t>的思维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71539275"/>
                  </a:ext>
                </a:extLst>
              </a:tr>
              <a:tr h="0">
                <a:tc rowSpan="2">
                  <a:txBody>
                    <a:bodyPr vert="horz" wrap="square"/>
                    <a:lstStyle/>
                    <a:p>
                      <a:pPr algn="l" fontAlgn="ctr">
                        <a:lnSpc>
                          <a:spcPct val="150000"/>
                        </a:lnSpc>
                      </a:pPr>
                      <a:r>
                        <a:rPr lang="zh-CN" sz="1600" kern="100" spc="40">
                          <a:effectLst/>
                        </a:rPr>
                        <a:t>从思维对认识对象的思考角度看　　</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综合思维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u="sng" kern="100" spc="40">
                          <a:effectLst/>
                        </a:rPr>
                        <a:t>整体</a:t>
                      </a:r>
                      <a:r>
                        <a:rPr lang="zh-CN" sz="1600" kern="100" spc="40">
                          <a:effectLst/>
                        </a:rPr>
                        <a:t>地认识对象的思维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80254373"/>
                  </a:ext>
                </a:extLst>
              </a:tr>
              <a:tr h="0">
                <a:tc vMerge="1">
                  <a:txBody>
                    <a:bodyPr vert="horz" wrap="square"/>
                    <a:lstStyle/>
                    <a:p>
                      <a:endParaRPr lang="zh-CN" altLang="en-US"/>
                    </a:p>
                  </a:txBody>
                  <a:tcPr/>
                </a:tc>
                <a:tc>
                  <a:txBody>
                    <a:bodyPr vert="horz" wrap="square"/>
                    <a:lstStyle/>
                    <a:p>
                      <a:pPr algn="l" fontAlgn="ctr">
                        <a:lnSpc>
                          <a:spcPct val="150000"/>
                        </a:lnSpc>
                      </a:pPr>
                      <a:r>
                        <a:rPr lang="zh-CN" sz="1600" kern="100" spc="40">
                          <a:effectLst/>
                        </a:rPr>
                        <a:t>分析思维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u="sng" kern="100" spc="40">
                          <a:effectLst/>
                        </a:rPr>
                        <a:t>分别</a:t>
                      </a:r>
                      <a:r>
                        <a:rPr lang="zh-CN" sz="1600" kern="100" spc="40">
                          <a:effectLst/>
                        </a:rPr>
                        <a:t>地认识对象的思维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88141306"/>
                  </a:ext>
                </a:extLst>
              </a:tr>
              <a:tr h="0">
                <a:tc rowSpan="2">
                  <a:txBody>
                    <a:bodyPr vert="horz" wrap="square"/>
                    <a:lstStyle/>
                    <a:p>
                      <a:pPr algn="l" fontAlgn="ctr">
                        <a:lnSpc>
                          <a:spcPct val="150000"/>
                        </a:lnSpc>
                      </a:pPr>
                      <a:r>
                        <a:rPr lang="zh-CN" sz="1600" kern="100" spc="40">
                          <a:effectLst/>
                        </a:rPr>
                        <a:t>从思维反映认识对象的方式看</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辩证思维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用</a:t>
                      </a:r>
                      <a:r>
                        <a:rPr lang="zh-CN" sz="1600" u="sng" kern="100" spc="40">
                          <a:effectLst/>
                        </a:rPr>
                        <a:t>联系、发展、全面</a:t>
                      </a:r>
                      <a:r>
                        <a:rPr lang="zh-CN" sz="1600" kern="100" spc="40">
                          <a:effectLst/>
                        </a:rPr>
                        <a:t>的观点看待事物和思考问题的思维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73850168"/>
                  </a:ext>
                </a:extLst>
              </a:tr>
              <a:tr h="0">
                <a:tc vMerge="1">
                  <a:txBody>
                    <a:bodyPr vert="horz" wrap="square"/>
                    <a:lstStyle/>
                    <a:p>
                      <a:endParaRPr lang="zh-CN" altLang="en-US"/>
                    </a:p>
                  </a:txBody>
                  <a:tcPr/>
                </a:tc>
                <a:tc>
                  <a:txBody>
                    <a:bodyPr vert="horz" wrap="square"/>
                    <a:lstStyle/>
                    <a:p>
                      <a:pPr algn="l" fontAlgn="ctr">
                        <a:lnSpc>
                          <a:spcPct val="150000"/>
                        </a:lnSpc>
                      </a:pPr>
                      <a:r>
                        <a:rPr lang="zh-CN" sz="1600" kern="100" spc="40">
                          <a:effectLst/>
                        </a:rPr>
                        <a:t>形而上学思维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用</a:t>
                      </a:r>
                      <a:r>
                        <a:rPr lang="zh-CN" sz="1600" u="sng" kern="100" spc="40">
                          <a:effectLst/>
                        </a:rPr>
                        <a:t>孤立、静止、片面</a:t>
                      </a:r>
                      <a:r>
                        <a:rPr lang="zh-CN" sz="1600" kern="100" spc="40">
                          <a:effectLst/>
                        </a:rPr>
                        <a:t>的观点看待事物和思考问题的思维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38091409"/>
                  </a:ext>
                </a:extLst>
              </a:tr>
              <a:tr h="0">
                <a:tc rowSpan="2">
                  <a:txBody>
                    <a:bodyPr vert="horz" wrap="square"/>
                    <a:lstStyle/>
                    <a:p>
                      <a:pPr algn="l" fontAlgn="ctr">
                        <a:lnSpc>
                          <a:spcPct val="150000"/>
                        </a:lnSpc>
                      </a:pPr>
                      <a:r>
                        <a:rPr lang="zh-CN" sz="1600" kern="100" spc="40">
                          <a:effectLst/>
                        </a:rPr>
                        <a:t>根据思维运行的基本单元的不同</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抽象思维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人的思维抽象和概括了事物的共同属性，通过语词巩固下来，形成了概念，并以</a:t>
                      </a:r>
                      <a:r>
                        <a:rPr lang="zh-CN" sz="1600" u="sng" kern="100" spc="40">
                          <a:effectLst/>
                        </a:rPr>
                        <a:t>概念</a:t>
                      </a:r>
                      <a:r>
                        <a:rPr lang="zh-CN" sz="1600" kern="100" spc="40">
                          <a:effectLst/>
                        </a:rPr>
                        <a:t>作为思维的基本单元</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21929445"/>
                  </a:ext>
                </a:extLst>
              </a:tr>
              <a:tr h="288290">
                <a:tc vMerge="1">
                  <a:txBody>
                    <a:bodyPr vert="horz" wrap="square"/>
                    <a:lstStyle/>
                    <a:p>
                      <a:endParaRPr lang="zh-CN" altLang="en-US"/>
                    </a:p>
                  </a:txBody>
                  <a:tcPr/>
                </a:tc>
                <a:tc>
                  <a:txBody>
                    <a:bodyPr vert="horz" wrap="square"/>
                    <a:lstStyle/>
                    <a:p>
                      <a:pPr algn="l" fontAlgn="ctr">
                        <a:lnSpc>
                          <a:spcPct val="150000"/>
                        </a:lnSpc>
                      </a:pPr>
                      <a:r>
                        <a:rPr lang="zh-CN" sz="1600" kern="100" spc="40">
                          <a:effectLst/>
                        </a:rPr>
                        <a:t>形象思维</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vert="horz" wrap="square"/>
                    <a:lstStyle/>
                    <a:p>
                      <a:pPr algn="l" fontAlgn="ctr">
                        <a:lnSpc>
                          <a:spcPct val="150000"/>
                        </a:lnSpc>
                      </a:pPr>
                      <a:r>
                        <a:rPr lang="zh-CN" sz="1600" kern="100" spc="40">
                          <a:effectLst/>
                        </a:rPr>
                        <a:t>人的思维抽象和概括的是事物的形象特征，并以</a:t>
                      </a:r>
                      <a:r>
                        <a:rPr lang="zh-CN" sz="1600" u="sng" kern="100" spc="40">
                          <a:effectLst/>
                        </a:rPr>
                        <a:t>感性形象</a:t>
                      </a:r>
                      <a:r>
                        <a:rPr lang="zh-CN" sz="1600" kern="100" spc="40">
                          <a:effectLst/>
                        </a:rPr>
                        <a:t>作为思维的基本单元</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66728505"/>
                  </a:ext>
                </a:extLst>
              </a:tr>
            </a:tbl>
          </a:graphicData>
        </a:graphic>
      </p:graphicFrame>
    </p:spTree>
    <p:extLst>
      <p:ext uri="{BB962C8B-B14F-4D97-AF65-F5344CB8AC3E}">
        <p14:creationId xmlns:p14="http://schemas.microsoft.com/office/powerpoint/2010/main" val="333261731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一、思维的基本形态</a:t>
            </a:r>
          </a:p>
        </p:txBody>
      </p:sp>
      <p:sp>
        <p:nvSpPr>
          <p:cNvPr id="8" name="文本框 7">
            <a:extLst>
              <a:ext uri="{FF2B5EF4-FFF2-40B4-BE49-F238E27FC236}">
                <a16:creationId xmlns:a16="http://schemas.microsoft.com/office/drawing/2014/main" id="{78095B12-BFBB-4ACC-B991-6010BBADB2CF}"/>
              </a:ext>
            </a:extLst>
          </p:cNvPr>
          <p:cNvSpPr txBox="1"/>
          <p:nvPr>
            <p:custDataLst>
              <p:tags r:id="rId9"/>
            </p:custDataLst>
          </p:nvPr>
        </p:nvSpPr>
        <p:spPr>
          <a:xfrm>
            <a:off x="1060286" y="1736408"/>
            <a:ext cx="8882703" cy="738664"/>
          </a:xfrm>
          <a:prstGeom prst="rect">
            <a:avLst/>
          </a:prstGeom>
          <a:noFill/>
        </p:spPr>
        <p:txBody>
          <a:bodyPr wrap="square">
            <a:spAutoFit/>
          </a:bodyPr>
          <a:lstStyle/>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．思维的基本形态：抽象思维和形象思维</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E30B5CE5-B33C-46AC-BB99-B7096C424DC4}"/>
              </a:ext>
            </a:extLst>
          </p:cNvPr>
          <p:cNvGraphicFramePr>
            <a:graphicFrameLocks noGrp="1"/>
          </p:cNvGraphicFramePr>
          <p:nvPr>
            <p:custDataLst>
              <p:tags r:id="rId10"/>
            </p:custDataLst>
            <p:extLst>
              <p:ext uri="{D42A27DB-BD31-4B8C-83A1-F6EECF244321}">
                <p14:modId xmlns:p14="http://schemas.microsoft.com/office/powerpoint/2010/main" val="2108137018"/>
              </p:ext>
            </p:extLst>
          </p:nvPr>
        </p:nvGraphicFramePr>
        <p:xfrm>
          <a:off x="397099" y="2475072"/>
          <a:ext cx="11197137" cy="3657600"/>
        </p:xfrm>
        <a:graphic>
          <a:graphicData uri="http://schemas.openxmlformats.org/drawingml/2006/table">
            <a:tbl>
              <a:tblPr firstRow="1" firstCol="1" bandRow="1">
                <a:tableStyleId>{5C22544A-7EE6-4342-B048-85BDC9FD1C3A}</a:tableStyleId>
              </a:tblPr>
              <a:tblGrid>
                <a:gridCol w="1319583">
                  <a:extLst>
                    <a:ext uri="{9D8B030D-6E8A-4147-A177-3AD203B41FA5}">
                      <a16:colId xmlns:a16="http://schemas.microsoft.com/office/drawing/2014/main" val="2997809994"/>
                    </a:ext>
                  </a:extLst>
                </a:gridCol>
                <a:gridCol w="9877554">
                  <a:extLst>
                    <a:ext uri="{9D8B030D-6E8A-4147-A177-3AD203B41FA5}">
                      <a16:colId xmlns:a16="http://schemas.microsoft.com/office/drawing/2014/main" val="4202569614"/>
                    </a:ext>
                  </a:extLst>
                </a:gridCol>
              </a:tblGrid>
              <a:tr h="522221">
                <a:tc>
                  <a:txBody>
                    <a:bodyPr vert="horz" wrap="square"/>
                    <a:lstStyle/>
                    <a:p>
                      <a:pPr algn="l" fontAlgn="ctr">
                        <a:lnSpc>
                          <a:spcPct val="150000"/>
                        </a:lnSpc>
                      </a:pPr>
                      <a:r>
                        <a:rPr lang="zh-CN" sz="3200" kern="100" spc="40">
                          <a:effectLst/>
                        </a:rPr>
                        <a:t>抽象思维</a:t>
                      </a:r>
                      <a:endParaRPr lang="zh-CN" sz="3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l" fontAlgn="ctr">
                        <a:lnSpc>
                          <a:spcPct val="150000"/>
                        </a:lnSpc>
                      </a:pPr>
                      <a:r>
                        <a:rPr lang="zh-CN" sz="3200" kern="100" spc="40">
                          <a:effectLst/>
                        </a:rPr>
                        <a:t>如果人的思维抽象和概括了事物的共同属性，通过语词巩固下来，形成了概念，并以概念作为思维的基本单元，就属于抽象思维。</a:t>
                      </a:r>
                      <a:endParaRPr lang="zh-CN" sz="3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98753857"/>
                  </a:ext>
                </a:extLst>
              </a:tr>
              <a:tr h="522221">
                <a:tc>
                  <a:txBody>
                    <a:bodyPr vert="horz" wrap="square"/>
                    <a:lstStyle/>
                    <a:p>
                      <a:pPr algn="l" fontAlgn="ctr">
                        <a:lnSpc>
                          <a:spcPct val="150000"/>
                        </a:lnSpc>
                      </a:pPr>
                      <a:r>
                        <a:rPr lang="zh-CN" sz="3200" kern="100" spc="40">
                          <a:effectLst/>
                        </a:rPr>
                        <a:t>形象思维</a:t>
                      </a:r>
                      <a:endParaRPr lang="zh-CN" sz="3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l" fontAlgn="ctr">
                        <a:lnSpc>
                          <a:spcPct val="150000"/>
                        </a:lnSpc>
                      </a:pPr>
                      <a:r>
                        <a:rPr lang="zh-CN" sz="3200" kern="100" spc="40">
                          <a:effectLst/>
                        </a:rPr>
                        <a:t>如果人的思维抽象和概括的是事物的形象特征，并以感性形象作为思维的基本单元，就属于形象思维。</a:t>
                      </a:r>
                      <a:endParaRPr lang="zh-CN" sz="32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48841936"/>
                  </a:ext>
                </a:extLst>
              </a:tr>
            </a:tbl>
          </a:graphicData>
        </a:graphic>
      </p:graphicFrame>
    </p:spTree>
    <p:extLst>
      <p:ext uri="{BB962C8B-B14F-4D97-AF65-F5344CB8AC3E}">
        <p14:creationId xmlns:p14="http://schemas.microsoft.com/office/powerpoint/2010/main" val="391168960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二、思维基本形态的特征</a:t>
            </a:r>
          </a:p>
        </p:txBody>
      </p:sp>
      <p:sp>
        <p:nvSpPr>
          <p:cNvPr id="8" name="文本框 7">
            <a:extLst>
              <a:ext uri="{FF2B5EF4-FFF2-40B4-BE49-F238E27FC236}">
                <a16:creationId xmlns:a16="http://schemas.microsoft.com/office/drawing/2014/main" id="{B28D5284-13B8-4386-B0DD-29FACEC70FB2}"/>
              </a:ext>
            </a:extLst>
          </p:cNvPr>
          <p:cNvSpPr txBox="1"/>
          <p:nvPr>
            <p:custDataLst>
              <p:tags r:id="rId9"/>
            </p:custDataLst>
          </p:nvPr>
        </p:nvSpPr>
        <p:spPr>
          <a:xfrm>
            <a:off x="674377" y="1517196"/>
            <a:ext cx="10892901" cy="5262979"/>
          </a:xfrm>
          <a:prstGeom prst="rect">
            <a:avLst/>
          </a:prstGeom>
          <a:noFill/>
        </p:spPr>
        <p:txBody>
          <a:bodyPr wrap="square">
            <a:spAutoFit/>
          </a:bodyPr>
          <a:lstStyle/>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．抽象思维和形象思维的主要特征</a:t>
            </a:r>
            <a:endParaRPr lang="zh-CN" altLang="zh-CN" sz="28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抽象思维：基本单元的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概念性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、运行方式的推导性和思维表达的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严谨性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形象思维：基本单元的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形象性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、运行方式的想象性和思维表达的</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情感性</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lnSpc>
                <a:spcPct val="150000"/>
              </a:lnSpc>
            </a:pP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．抽象思维和形象思维的关系</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两者的区分是相对的、不是绝对的。在实际思维活动中，抽象思维与形象思维各有其独特的功能和作用，但又具有</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相辅相成</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的关系。</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223098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二、思维基本形态的特征</a:t>
            </a:r>
          </a:p>
        </p:txBody>
      </p:sp>
      <p:sp>
        <p:nvSpPr>
          <p:cNvPr id="8" name="文本框 7">
            <a:extLst>
              <a:ext uri="{FF2B5EF4-FFF2-40B4-BE49-F238E27FC236}">
                <a16:creationId xmlns:a16="http://schemas.microsoft.com/office/drawing/2014/main" id="{76C74848-C4C6-4CA8-A9EC-AD76F0E7A5AF}"/>
              </a:ext>
            </a:extLst>
          </p:cNvPr>
          <p:cNvSpPr txBox="1"/>
          <p:nvPr>
            <p:custDataLst>
              <p:tags r:id="rId9"/>
            </p:custDataLst>
          </p:nvPr>
        </p:nvSpPr>
        <p:spPr>
          <a:xfrm>
            <a:off x="834502" y="1596446"/>
            <a:ext cx="6107836" cy="738664"/>
          </a:xfrm>
          <a:prstGeom prst="rect">
            <a:avLst/>
          </a:prstGeom>
          <a:noFill/>
        </p:spPr>
        <p:txBody>
          <a:bodyPr wrap="square">
            <a:spAutoFit/>
          </a:bodyPr>
          <a:lstStyle/>
          <a:p>
            <a:pPr algn="l" fontAlgn="ctr">
              <a:lnSpc>
                <a:spcPct val="150000"/>
              </a:lnSpc>
            </a:pP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拓展：抽象思维与形象思维的关系</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A2B13145-4559-4D45-825E-A9F47FD1C44A}"/>
              </a:ext>
            </a:extLst>
          </p:cNvPr>
          <p:cNvGraphicFramePr>
            <a:graphicFrameLocks noGrp="1"/>
          </p:cNvGraphicFramePr>
          <p:nvPr>
            <p:custDataLst>
              <p:tags r:id="rId10"/>
            </p:custDataLst>
            <p:extLst>
              <p:ext uri="{D42A27DB-BD31-4B8C-83A1-F6EECF244321}">
                <p14:modId xmlns:p14="http://schemas.microsoft.com/office/powerpoint/2010/main" val="3538227396"/>
              </p:ext>
            </p:extLst>
          </p:nvPr>
        </p:nvGraphicFramePr>
        <p:xfrm>
          <a:off x="780198" y="2344003"/>
          <a:ext cx="10631604" cy="3429000"/>
        </p:xfrm>
        <a:graphic>
          <a:graphicData uri="http://schemas.openxmlformats.org/drawingml/2006/table">
            <a:tbl>
              <a:tblPr firstRow="1" firstCol="1" bandRow="1">
                <a:tableStyleId>{5C22544A-7EE6-4342-B048-85BDC9FD1C3A}</a:tableStyleId>
              </a:tblPr>
              <a:tblGrid>
                <a:gridCol w="437479">
                  <a:extLst>
                    <a:ext uri="{9D8B030D-6E8A-4147-A177-3AD203B41FA5}">
                      <a16:colId xmlns:a16="http://schemas.microsoft.com/office/drawing/2014/main" val="1319895301"/>
                    </a:ext>
                  </a:extLst>
                </a:gridCol>
                <a:gridCol w="1179294">
                  <a:extLst>
                    <a:ext uri="{9D8B030D-6E8A-4147-A177-3AD203B41FA5}">
                      <a16:colId xmlns:a16="http://schemas.microsoft.com/office/drawing/2014/main" val="258597933"/>
                    </a:ext>
                  </a:extLst>
                </a:gridCol>
                <a:gridCol w="3187083">
                  <a:extLst>
                    <a:ext uri="{9D8B030D-6E8A-4147-A177-3AD203B41FA5}">
                      <a16:colId xmlns:a16="http://schemas.microsoft.com/office/drawing/2014/main" val="2629173049"/>
                    </a:ext>
                  </a:extLst>
                </a:gridCol>
                <a:gridCol w="5827748">
                  <a:extLst>
                    <a:ext uri="{9D8B030D-6E8A-4147-A177-3AD203B41FA5}">
                      <a16:colId xmlns:a16="http://schemas.microsoft.com/office/drawing/2014/main" val="3054842124"/>
                    </a:ext>
                  </a:extLst>
                </a:gridCol>
              </a:tblGrid>
              <a:tr h="352620">
                <a:tc gridSpan="2">
                  <a:txBody>
                    <a:bodyPr vert="horz" wrap="square"/>
                    <a:lstStyle/>
                    <a:p>
                      <a:pPr algn="l" fontAlgn="ctr">
                        <a:lnSpc>
                          <a:spcPct val="150000"/>
                        </a:lnSpc>
                      </a:pPr>
                      <a:r>
                        <a:rPr lang="en-US" sz="1800" kern="100" spc="4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hMerge="1">
                  <a:txBody>
                    <a:bodyPr vert="horz" wrap="square"/>
                    <a:lstStyle/>
                    <a:p>
                      <a:endParaRPr lang="zh-CN" altLang="en-US"/>
                    </a:p>
                  </a:txBody>
                  <a:tcPr/>
                </a:tc>
                <a:tc>
                  <a:txBody>
                    <a:bodyPr vert="horz" wrap="square"/>
                    <a:lstStyle/>
                    <a:p>
                      <a:pPr algn="l" fontAlgn="ctr">
                        <a:lnSpc>
                          <a:spcPct val="150000"/>
                        </a:lnSpc>
                      </a:pPr>
                      <a:r>
                        <a:rPr lang="zh-CN" sz="1800" kern="100" spc="40">
                          <a:effectLst/>
                        </a:rPr>
                        <a:t>抽象思维</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a:txBody>
                    <a:bodyPr vert="horz" wrap="square"/>
                    <a:lstStyle/>
                    <a:p>
                      <a:pPr algn="l" fontAlgn="ctr">
                        <a:lnSpc>
                          <a:spcPct val="150000"/>
                        </a:lnSpc>
                      </a:pPr>
                      <a:r>
                        <a:rPr lang="zh-CN" sz="1800" kern="100" spc="40">
                          <a:effectLst/>
                        </a:rPr>
                        <a:t>形象思维</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extLst>
                  <a:ext uri="{0D108BD9-81ED-4DB2-BD59-A6C34878D82A}">
                    <a16:rowId xmlns:a16="http://schemas.microsoft.com/office/drawing/2014/main" val="3858235352"/>
                  </a:ext>
                </a:extLst>
              </a:tr>
              <a:tr h="588399">
                <a:tc rowSpan="3">
                  <a:txBody>
                    <a:bodyPr vert="horz" wrap="square"/>
                    <a:lstStyle/>
                    <a:p>
                      <a:pPr algn="l" fontAlgn="ctr">
                        <a:lnSpc>
                          <a:spcPct val="150000"/>
                        </a:lnSpc>
                      </a:pPr>
                      <a:r>
                        <a:rPr lang="zh-CN" sz="1800" kern="100" spc="40">
                          <a:effectLst/>
                        </a:rPr>
                        <a:t>区别</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a:txBody>
                    <a:bodyPr vert="horz" wrap="square"/>
                    <a:lstStyle/>
                    <a:p>
                      <a:pPr algn="l" fontAlgn="ctr">
                        <a:lnSpc>
                          <a:spcPct val="150000"/>
                        </a:lnSpc>
                      </a:pPr>
                      <a:r>
                        <a:rPr lang="zh-CN" sz="1800" kern="100" spc="40">
                          <a:effectLst/>
                        </a:rPr>
                        <a:t>含义</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a:txBody>
                    <a:bodyPr vert="horz" wrap="square"/>
                    <a:lstStyle/>
                    <a:p>
                      <a:pPr algn="l" fontAlgn="ctr">
                        <a:lnSpc>
                          <a:spcPct val="150000"/>
                        </a:lnSpc>
                      </a:pPr>
                      <a:r>
                        <a:rPr lang="zh-CN" sz="1800" kern="100" spc="40">
                          <a:effectLst/>
                        </a:rPr>
                        <a:t>人们把以概念作为基本单元进行的思维，称为抽象思维</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a:txBody>
                    <a:bodyPr vert="horz" wrap="square"/>
                    <a:lstStyle/>
                    <a:p>
                      <a:pPr algn="l" fontAlgn="ctr">
                        <a:lnSpc>
                          <a:spcPct val="150000"/>
                        </a:lnSpc>
                      </a:pPr>
                      <a:r>
                        <a:rPr lang="zh-CN" sz="1800" kern="100" spc="40">
                          <a:effectLst/>
                        </a:rPr>
                        <a:t>如果人的思维抽象、概括的是事物的形象特征，并以感性形象作为思维的基本单元，就属于形象思维</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extLst>
                  <a:ext uri="{0D108BD9-81ED-4DB2-BD59-A6C34878D82A}">
                    <a16:rowId xmlns:a16="http://schemas.microsoft.com/office/drawing/2014/main" val="1916023986"/>
                  </a:ext>
                </a:extLst>
              </a:tr>
              <a:tr h="0">
                <a:tc vMerge="1">
                  <a:txBody>
                    <a:bodyPr vert="horz" wrap="square"/>
                    <a:lstStyle/>
                    <a:p>
                      <a:endParaRPr lang="zh-CN" altLang="en-US"/>
                    </a:p>
                  </a:txBody>
                  <a:tcPr/>
                </a:tc>
                <a:tc>
                  <a:txBody>
                    <a:bodyPr vert="horz" wrap="square"/>
                    <a:lstStyle/>
                    <a:p>
                      <a:pPr algn="l" fontAlgn="ctr">
                        <a:lnSpc>
                          <a:spcPct val="150000"/>
                        </a:lnSpc>
                      </a:pPr>
                      <a:r>
                        <a:rPr lang="zh-CN" sz="1800" kern="100" spc="40">
                          <a:effectLst/>
                        </a:rPr>
                        <a:t>基本单元</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a:txBody>
                    <a:bodyPr vert="horz" wrap="square"/>
                    <a:lstStyle/>
                    <a:p>
                      <a:pPr algn="l" fontAlgn="ctr">
                        <a:lnSpc>
                          <a:spcPct val="150000"/>
                        </a:lnSpc>
                      </a:pPr>
                      <a:r>
                        <a:rPr lang="zh-CN" sz="1800" kern="100" spc="40">
                          <a:effectLst/>
                        </a:rPr>
                        <a:t>概念</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a:txBody>
                    <a:bodyPr vert="horz" wrap="square"/>
                    <a:lstStyle/>
                    <a:p>
                      <a:pPr algn="l" fontAlgn="ctr">
                        <a:lnSpc>
                          <a:spcPct val="150000"/>
                        </a:lnSpc>
                      </a:pPr>
                      <a:r>
                        <a:rPr lang="zh-CN" sz="1800" kern="100" spc="40">
                          <a:effectLst/>
                        </a:rPr>
                        <a:t>感性形象</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extLst>
                  <a:ext uri="{0D108BD9-81ED-4DB2-BD59-A6C34878D82A}">
                    <a16:rowId xmlns:a16="http://schemas.microsoft.com/office/drawing/2014/main" val="26037025"/>
                  </a:ext>
                </a:extLst>
              </a:tr>
              <a:tr h="376413">
                <a:tc vMerge="1">
                  <a:txBody>
                    <a:bodyPr vert="horz" wrap="square"/>
                    <a:lstStyle/>
                    <a:p>
                      <a:endParaRPr lang="zh-CN" altLang="en-US"/>
                    </a:p>
                  </a:txBody>
                  <a:tcPr/>
                </a:tc>
                <a:tc>
                  <a:txBody>
                    <a:bodyPr vert="horz" wrap="square"/>
                    <a:lstStyle/>
                    <a:p>
                      <a:pPr algn="l" fontAlgn="ctr">
                        <a:lnSpc>
                          <a:spcPct val="150000"/>
                        </a:lnSpc>
                      </a:pPr>
                      <a:r>
                        <a:rPr lang="zh-CN" sz="1800" kern="100" spc="40">
                          <a:effectLst/>
                        </a:rPr>
                        <a:t>思维形式</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a:txBody>
                    <a:bodyPr vert="horz" wrap="square"/>
                    <a:lstStyle/>
                    <a:p>
                      <a:pPr algn="l" fontAlgn="ctr">
                        <a:lnSpc>
                          <a:spcPct val="150000"/>
                        </a:lnSpc>
                      </a:pPr>
                      <a:r>
                        <a:rPr lang="zh-CN" sz="1800" kern="100" spc="40">
                          <a:effectLst/>
                        </a:rPr>
                        <a:t>概念、判断、推理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a:txBody>
                    <a:bodyPr vert="horz" wrap="square"/>
                    <a:lstStyle/>
                    <a:p>
                      <a:pPr algn="l" fontAlgn="ctr">
                        <a:lnSpc>
                          <a:spcPct val="150000"/>
                        </a:lnSpc>
                      </a:pPr>
                      <a:r>
                        <a:rPr lang="zh-CN" sz="2400" kern="100" spc="40">
                          <a:effectLst/>
                        </a:rPr>
                        <a:t>感觉</a:t>
                      </a:r>
                      <a:r>
                        <a:rPr lang="zh-CN" sz="1800" kern="100" spc="40">
                          <a:effectLst/>
                        </a:rPr>
                        <a:t>、知觉、表象</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extLst>
                  <a:ext uri="{0D108BD9-81ED-4DB2-BD59-A6C34878D82A}">
                    <a16:rowId xmlns:a16="http://schemas.microsoft.com/office/drawing/2014/main" val="2999129386"/>
                  </a:ext>
                </a:extLst>
              </a:tr>
              <a:tr h="528930">
                <a:tc gridSpan="2">
                  <a:txBody>
                    <a:bodyPr vert="horz" wrap="square"/>
                    <a:lstStyle/>
                    <a:p>
                      <a:pPr algn="l" fontAlgn="ctr">
                        <a:lnSpc>
                          <a:spcPct val="150000"/>
                        </a:lnSpc>
                      </a:pPr>
                      <a:r>
                        <a:rPr lang="zh-CN" sz="1800" kern="100" spc="40">
                          <a:effectLst/>
                        </a:rPr>
                        <a:t>联系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hMerge="1">
                  <a:txBody>
                    <a:bodyPr vert="horz" wrap="square"/>
                    <a:lstStyle/>
                    <a:p>
                      <a:endParaRPr lang="zh-CN" altLang="en-US"/>
                    </a:p>
                  </a:txBody>
                  <a:tcPr/>
                </a:tc>
                <a:tc gridSpan="2">
                  <a:txBody>
                    <a:bodyPr vert="horz" wrap="square"/>
                    <a:lstStyle/>
                    <a:p>
                      <a:pPr algn="l" fontAlgn="ctr">
                        <a:lnSpc>
                          <a:spcPct val="150000"/>
                        </a:lnSpc>
                      </a:pPr>
                      <a:r>
                        <a:rPr lang="zh-CN" sz="1800" kern="100" spc="40">
                          <a:effectLst/>
                        </a:rPr>
                        <a:t>抽象思维与形象思维是根据思维加工时所使用的基本单元而区分的两种不同思维形态；无论是形象思维还是抽象思维，都来源于实践。形象思维是抽象思维的基础，抽象思维依赖于形象思维，形象思维有待于上升到抽象思维</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9730" marR="49730" marT="0" marB="0" anchor="ctr"/>
                </a:tc>
                <a:tc hMerge="1">
                  <a:txBody>
                    <a:bodyPr vert="horz" wrap="square"/>
                    <a:lstStyle/>
                    <a:p>
                      <a:endParaRPr lang="zh-CN" altLang="en-US"/>
                    </a:p>
                  </a:txBody>
                  <a:tcPr/>
                </a:tc>
                <a:extLst>
                  <a:ext uri="{0D108BD9-81ED-4DB2-BD59-A6C34878D82A}">
                    <a16:rowId xmlns:a16="http://schemas.microsoft.com/office/drawing/2014/main" val="2083676986"/>
                  </a:ext>
                </a:extLst>
              </a:tr>
            </a:tbl>
          </a:graphicData>
        </a:graphic>
      </p:graphicFrame>
    </p:spTree>
    <p:extLst>
      <p:ext uri="{BB962C8B-B14F-4D97-AF65-F5344CB8AC3E}">
        <p14:creationId xmlns:p14="http://schemas.microsoft.com/office/powerpoint/2010/main" val="54508056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Freeform 5"/>
          <p:cNvSpPr/>
          <p:nvPr>
            <p:custDataLst>
              <p:tags r:id="rId3"/>
            </p:custDataLst>
          </p:nvPr>
        </p:nvSpPr>
        <p:spPr bwMode="auto">
          <a:xfrm>
            <a:off x="1059110" y="996059"/>
            <a:ext cx="2855851" cy="3202129"/>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5"/>
          <p:cNvSpPr/>
          <p:nvPr>
            <p:custDataLst>
              <p:tags r:id="rId4"/>
            </p:custDataLst>
          </p:nvPr>
        </p:nvSpPr>
        <p:spPr bwMode="auto">
          <a:xfrm>
            <a:off x="1289144" y="1253985"/>
            <a:ext cx="2395783" cy="2686277"/>
          </a:xfrm>
          <a:custGeom>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0">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custDataLst>
              <p:tags r:id="rId5"/>
            </p:custDataLst>
          </p:nvPr>
        </p:nvSpPr>
        <p:spPr>
          <a:xfrm>
            <a:off x="1298133" y="2195531"/>
            <a:ext cx="2377804" cy="1107996"/>
          </a:xfrm>
          <a:prstGeom prst="rect">
            <a:avLst/>
          </a:prstGeom>
          <a:noFill/>
          <a:effectLst/>
        </p:spPr>
        <p:txBody>
          <a:bodyPr wrap="square" rtlCol="0">
            <a:spAutoFit/>
          </a:bodyPr>
          <a:lstStyle/>
          <a:p>
            <a:pPr algn="ctr"/>
            <a:r>
              <a:rPr lang="zh-CN" altLang="en-US" sz="6600" b="1">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目录</a:t>
            </a:r>
          </a:p>
        </p:txBody>
      </p:sp>
      <p:pic>
        <p:nvPicPr>
          <p:cNvPr id="5" name="图片 4"/>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tretch>
            <a:fillRect/>
          </a:stretch>
        </p:blipFill>
        <p:spPr>
          <a:xfrm>
            <a:off x="2094247" y="1527371"/>
            <a:ext cx="785577" cy="668160"/>
          </a:xfrm>
          <a:prstGeom prst="rect">
            <a:avLst/>
          </a:prstGeom>
        </p:spPr>
      </p:pic>
      <p:pic>
        <p:nvPicPr>
          <p:cNvPr id="28" name="图片 27"/>
          <p:cNvPicPr>
            <a:picLocks noChangeAspect="1"/>
          </p:cNvPicPr>
          <p:nvPr>
            <p:custDataLst>
              <p:tags r:id="rId10"/>
            </p:custDataLst>
          </p:nvPr>
        </p:nvPicPr>
        <p:blipFill>
          <a:blip r:embed="rId9">
            <a:extLst>
              <a:ext uri="{28A0092B-C50C-407E-A947-70E740481C1C}">
                <a14:useLocalDpi xmlns:a14="http://schemas.microsoft.com/office/drawing/2010/main"/>
              </a:ext>
            </a:extLst>
          </a:blip>
          <a:stretch>
            <a:fillRect/>
          </a:stretch>
        </p:blipFill>
        <p:spPr>
          <a:xfrm>
            <a:off x="566737" y="5038725"/>
            <a:ext cx="11058525" cy="1819275"/>
          </a:xfrm>
          <a:prstGeom prst="rect">
            <a:avLst/>
          </a:prstGeom>
        </p:spPr>
      </p:pic>
      <p:pic>
        <p:nvPicPr>
          <p:cNvPr id="29" name="图片 28"/>
          <p:cNvPicPr>
            <a:picLocks noChangeAspect="1"/>
          </p:cNvPicPr>
          <p:nvPr>
            <p:custDataLst>
              <p:tags r:id="rId12"/>
            </p:custDataLst>
          </p:nvPr>
        </p:nvPicPr>
        <p:blipFill>
          <a:blip r:embed="rId11">
            <a:extLst>
              <a:ext uri="{28A0092B-C50C-407E-A947-70E740481C1C}">
                <a14:useLocalDpi xmlns:a14="http://schemas.microsoft.com/office/drawing/2010/main"/>
              </a:ext>
            </a:extLst>
          </a:blip>
          <a:stretch>
            <a:fillRect/>
          </a:stretch>
        </p:blipFill>
        <p:spPr>
          <a:xfrm flipH="1">
            <a:off x="470171" y="4749667"/>
            <a:ext cx="2036340" cy="848475"/>
          </a:xfrm>
          <a:prstGeom prst="rect">
            <a:avLst/>
          </a:prstGeom>
        </p:spPr>
      </p:pic>
      <p:grpSp>
        <p:nvGrpSpPr>
          <p:cNvPr id="16" name="组合 15">
            <a:extLst>
              <a:ext uri="{FF2B5EF4-FFF2-40B4-BE49-F238E27FC236}">
                <a16:creationId xmlns:a16="http://schemas.microsoft.com/office/drawing/2014/main" id="{728440FC-FA84-4FAF-896F-8253BFCC74D5}"/>
              </a:ext>
            </a:extLst>
          </p:cNvPr>
          <p:cNvGrpSpPr/>
          <p:nvPr>
            <p:custDataLst>
              <p:tags r:id="rId13"/>
            </p:custDataLst>
          </p:nvPr>
        </p:nvGrpSpPr>
        <p:grpSpPr>
          <a:xfrm>
            <a:off x="5715240" y="1532041"/>
            <a:ext cx="4752902" cy="523220"/>
            <a:chOff x="5544649" y="861109"/>
            <a:chExt cx="4752902" cy="523220"/>
          </a:xfrm>
        </p:grpSpPr>
        <p:sp>
          <p:nvSpPr>
            <p:cNvPr id="17" name="圆角矩形 12">
              <a:extLst>
                <a:ext uri="{FF2B5EF4-FFF2-40B4-BE49-F238E27FC236}">
                  <a16:creationId xmlns:a16="http://schemas.microsoft.com/office/drawing/2014/main" id="{D99A6EF6-530E-48FC-AEF6-5EDBE419E941}"/>
                </a:ext>
              </a:extLst>
            </p:cNvPr>
            <p:cNvSpPr/>
            <p:nvPr>
              <p:custDataLst>
                <p:tags r:id="rId14"/>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C6376AD4-00A7-4744-96DA-AC50643BEE65}"/>
                </a:ext>
              </a:extLst>
            </p:cNvPr>
            <p:cNvSpPr/>
            <p:nvPr>
              <p:custDataLst>
                <p:tags r:id="rId15"/>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课标解读 考情分析</a:t>
              </a:r>
            </a:p>
          </p:txBody>
        </p:sp>
        <p:sp>
          <p:nvSpPr>
            <p:cNvPr id="21" name="圆角矩形 18">
              <a:extLst>
                <a:ext uri="{FF2B5EF4-FFF2-40B4-BE49-F238E27FC236}">
                  <a16:creationId xmlns:a16="http://schemas.microsoft.com/office/drawing/2014/main" id="{0444019B-2BF1-4351-A025-A74B31DACB26}"/>
                </a:ext>
              </a:extLst>
            </p:cNvPr>
            <p:cNvSpPr>
              <a:spLocks noChangeAspect="1"/>
            </p:cNvSpPr>
            <p:nvPr>
              <p:custDataLst>
                <p:tags r:id="rId16"/>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1</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39F4DAFE-0C94-4D33-B380-30AB83181725}"/>
              </a:ext>
            </a:extLst>
          </p:cNvPr>
          <p:cNvGrpSpPr/>
          <p:nvPr>
            <p:custDataLst>
              <p:tags r:id="rId17"/>
            </p:custDataLst>
          </p:nvPr>
        </p:nvGrpSpPr>
        <p:grpSpPr>
          <a:xfrm>
            <a:off x="5715240" y="2204068"/>
            <a:ext cx="4752902" cy="523220"/>
            <a:chOff x="5544649" y="1533136"/>
            <a:chExt cx="4752902" cy="523220"/>
          </a:xfrm>
        </p:grpSpPr>
        <p:sp>
          <p:nvSpPr>
            <p:cNvPr id="23" name="圆角矩形 13">
              <a:extLst>
                <a:ext uri="{FF2B5EF4-FFF2-40B4-BE49-F238E27FC236}">
                  <a16:creationId xmlns:a16="http://schemas.microsoft.com/office/drawing/2014/main" id="{02600D2D-3203-4A9D-8FDD-59FED6B498B0}"/>
                </a:ext>
              </a:extLst>
            </p:cNvPr>
            <p:cNvSpPr/>
            <p:nvPr>
              <p:custDataLst>
                <p:tags r:id="rId18"/>
              </p:custDataLst>
            </p:nvPr>
          </p:nvSpPr>
          <p:spPr>
            <a:xfrm>
              <a:off x="5544649" y="1533136"/>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4DE35B31-B33A-488B-AB68-2D92D4ACA05E}"/>
                </a:ext>
              </a:extLst>
            </p:cNvPr>
            <p:cNvSpPr/>
            <p:nvPr>
              <p:custDataLst>
                <p:tags r:id="rId19"/>
              </p:custDataLst>
            </p:nvPr>
          </p:nvSpPr>
          <p:spPr>
            <a:xfrm>
              <a:off x="6287387" y="1563914"/>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知识整合 网络构建</a:t>
              </a:r>
            </a:p>
          </p:txBody>
        </p:sp>
        <p:sp>
          <p:nvSpPr>
            <p:cNvPr id="25" name="圆角矩形 19">
              <a:extLst>
                <a:ext uri="{FF2B5EF4-FFF2-40B4-BE49-F238E27FC236}">
                  <a16:creationId xmlns:a16="http://schemas.microsoft.com/office/drawing/2014/main" id="{8DE2D1F9-E4AC-4555-9C05-0A254887D9E0}"/>
                </a:ext>
              </a:extLst>
            </p:cNvPr>
            <p:cNvSpPr>
              <a:spLocks noChangeAspect="1"/>
            </p:cNvSpPr>
            <p:nvPr>
              <p:custDataLst>
                <p:tags r:id="rId20"/>
              </p:custDataLst>
            </p:nvPr>
          </p:nvSpPr>
          <p:spPr>
            <a:xfrm>
              <a:off x="5600920" y="1578746"/>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2</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56B96BFF-7785-4229-AA07-486F2A0387BE}"/>
              </a:ext>
            </a:extLst>
          </p:cNvPr>
          <p:cNvGrpSpPr/>
          <p:nvPr>
            <p:custDataLst>
              <p:tags r:id="rId21"/>
            </p:custDataLst>
          </p:nvPr>
        </p:nvGrpSpPr>
        <p:grpSpPr>
          <a:xfrm>
            <a:off x="5715240" y="2905780"/>
            <a:ext cx="4752902" cy="523220"/>
            <a:chOff x="5544649" y="861109"/>
            <a:chExt cx="4752902" cy="523220"/>
          </a:xfrm>
        </p:grpSpPr>
        <p:sp>
          <p:nvSpPr>
            <p:cNvPr id="27" name="圆角矩形 12">
              <a:extLst>
                <a:ext uri="{FF2B5EF4-FFF2-40B4-BE49-F238E27FC236}">
                  <a16:creationId xmlns:a16="http://schemas.microsoft.com/office/drawing/2014/main" id="{2FCA4637-121A-4816-905F-C8903485CC68}"/>
                </a:ext>
              </a:extLst>
            </p:cNvPr>
            <p:cNvSpPr/>
            <p:nvPr>
              <p:custDataLst>
                <p:tags r:id="rId22"/>
              </p:custDataLst>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76D31D1D-FCA0-4679-B8FF-0925834D86E0}"/>
                </a:ext>
              </a:extLst>
            </p:cNvPr>
            <p:cNvSpPr/>
            <p:nvPr>
              <p:custDataLst>
                <p:tags r:id="rId23"/>
              </p:custDataLst>
            </p:nvPr>
          </p:nvSpPr>
          <p:spPr>
            <a:xfrm>
              <a:off x="6287387" y="891887"/>
              <a:ext cx="3602201" cy="461665"/>
            </a:xfrm>
            <a:prstGeom prst="rect">
              <a:avLst/>
            </a:prstGeom>
          </p:spPr>
          <p:txBody>
            <a:bodyPr wrap="square">
              <a:spAutoFit/>
            </a:bodyPr>
            <a:lstStyle/>
            <a:p>
              <a:r>
                <a:rPr lang="zh-CN" altLang="en-US" sz="2400" b="1">
                  <a:solidFill>
                    <a:schemeClr val="bg1"/>
                  </a:solidFill>
                  <a:latin typeface="微软雅黑" panose="020b0503020204020204" pitchFamily="34" charset="-122"/>
                  <a:ea typeface="微软雅黑" panose="020b0503020204020204" pitchFamily="34" charset="-122"/>
                </a:rPr>
                <a:t>考点精析</a:t>
              </a:r>
              <a:r>
                <a:rPr lang="en-US" altLang="zh-CN" sz="2400" b="1">
                  <a:solidFill>
                    <a:schemeClr val="bg1"/>
                  </a:solidFill>
                  <a:latin typeface="微软雅黑" panose="020b0503020204020204" pitchFamily="34" charset="-122"/>
                  <a:ea typeface="微软雅黑" panose="020b0503020204020204" pitchFamily="34" charset="-122"/>
                </a:rPr>
                <a:t> </a:t>
              </a:r>
              <a:r>
                <a:rPr lang="zh-CN" altLang="en-US" sz="2400" b="1">
                  <a:solidFill>
                    <a:schemeClr val="bg1"/>
                  </a:solidFill>
                  <a:latin typeface="微软雅黑" panose="020b0503020204020204" pitchFamily="34" charset="-122"/>
                  <a:ea typeface="微软雅黑" panose="020b0503020204020204" pitchFamily="34" charset="-122"/>
                </a:rPr>
                <a:t>讲练结合</a:t>
              </a:r>
            </a:p>
          </p:txBody>
        </p:sp>
        <p:sp>
          <p:nvSpPr>
            <p:cNvPr id="33" name="圆角矩形 18">
              <a:extLst>
                <a:ext uri="{FF2B5EF4-FFF2-40B4-BE49-F238E27FC236}">
                  <a16:creationId xmlns:a16="http://schemas.microsoft.com/office/drawing/2014/main" id="{1C2136B1-2F74-424A-83C5-900C49373412}"/>
                </a:ext>
              </a:extLst>
            </p:cNvPr>
            <p:cNvSpPr>
              <a:spLocks noChangeAspect="1"/>
            </p:cNvSpPr>
            <p:nvPr>
              <p:custDataLst>
                <p:tags r:id="rId24"/>
              </p:custDataLst>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chemeClr val="accent1"/>
                  </a:solidFill>
                  <a:latin typeface="微软雅黑" panose="020b0503020204020204" pitchFamily="34" charset="-122"/>
                  <a:ea typeface="微软雅黑" panose="020b0503020204020204" pitchFamily="34" charset="-122"/>
                </a:rPr>
                <a:t>3</a:t>
              </a:r>
              <a:endParaRPr lang="zh-CN" altLang="en-US" sz="2800" b="1">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3549038"/>
      </p:ext>
    </p:extLst>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6" presetClass="emph" presetSubtype="0" decel="100000" fill="hold" grpId="1" nodeType="withEffect">
                                  <p:stCondLst>
                                    <p:cond delay="200"/>
                                  </p:stCondLst>
                                  <p:childTnLst>
                                    <p:animScale>
                                      <p:cBhvr>
                                        <p:cTn id="22" dur="250" fill="hold"/>
                                        <p:tgtEl>
                                          <p:spTgt spid="2"/>
                                        </p:tgtEl>
                                      </p:cBhvr>
                                      <p:by x="120000" y="120000"/>
                                    </p:animScale>
                                  </p:childTnLst>
                                </p:cTn>
                              </p:par>
                              <p:par>
                                <p:cTn id="23" presetID="6" presetClass="emph" presetSubtype="0" decel="100000" fill="hold" grpId="2" nodeType="withEffect">
                                  <p:stCondLst>
                                    <p:cond delay="400"/>
                                  </p:stCondLst>
                                  <p:childTnLst>
                                    <p:animScale>
                                      <p:cBhvr>
                                        <p:cTn id="24" dur="250" fill="hold"/>
                                        <p:tgtEl>
                                          <p:spTgt spid="2"/>
                                        </p:tgtEl>
                                      </p:cBhvr>
                                      <p:by x="83000" y="83000"/>
                                    </p:animScale>
                                  </p:childTnLst>
                                </p:cTn>
                              </p:par>
                              <p:par>
                                <p:cTn id="25" presetID="53" presetClass="entr" presetSubtype="0"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6" presetClass="emph" presetSubtype="0" decel="100000" fill="hold" grpId="1" nodeType="withEffect">
                                  <p:stCondLst>
                                    <p:cond delay="600"/>
                                  </p:stCondLst>
                                  <p:childTnLst>
                                    <p:animScale>
                                      <p:cBhvr>
                                        <p:cTn id="31" dur="250" fill="hold"/>
                                        <p:tgtEl>
                                          <p:spTgt spid="3"/>
                                        </p:tgtEl>
                                      </p:cBhvr>
                                      <p:by x="120000" y="120000"/>
                                    </p:animScale>
                                  </p:childTnLst>
                                </p:cTn>
                              </p:par>
                              <p:par>
                                <p:cTn id="32" presetID="6" presetClass="emph" presetSubtype="0" decel="100000" fill="hold" grpId="2" nodeType="withEffect">
                                  <p:stCondLst>
                                    <p:cond delay="800"/>
                                  </p:stCondLst>
                                  <p:childTnLst>
                                    <p:animScale>
                                      <p:cBhvr>
                                        <p:cTn id="33" dur="250" fill="hold"/>
                                        <p:tgtEl>
                                          <p:spTgt spid="3"/>
                                        </p:tgtEl>
                                      </p:cBhvr>
                                      <p:by x="83000" y="83000"/>
                                    </p:animScale>
                                  </p:childTnLst>
                                </p:cTn>
                              </p:par>
                              <p:par>
                                <p:cTn id="34" presetID="53" presetClass="entr" presetSubtype="0" fill="hold" nodeType="withEffect">
                                  <p:stCondLst>
                                    <p:cond delay="600"/>
                                  </p:stCondLst>
                                  <p:childTnLst>
                                    <p:set>
                                      <p:cBhvr>
                                        <p:cTn id="35" dur="1" fill="hold">
                                          <p:stCondLst>
                                            <p:cond delay="0"/>
                                          </p:stCondLst>
                                        </p:cTn>
                                        <p:tgtEl>
                                          <p:spTgt spid="5"/>
                                        </p:tgtEl>
                                        <p:attrNameLst>
                                          <p:attrName>style.visibility</p:attrName>
                                        </p:attrNameLst>
                                      </p:cBhvr>
                                      <p:to>
                                        <p:strVal val="visible"/>
                                      </p:to>
                                    </p:set>
                                    <p:anim calcmode="lin" valueType="num">
                                      <p:cBhvr>
                                        <p:cTn id="36" dur="250" fill="hold"/>
                                        <p:tgtEl>
                                          <p:spTgt spid="5"/>
                                        </p:tgtEl>
                                        <p:attrNameLst>
                                          <p:attrName>ppt_w</p:attrName>
                                        </p:attrNameLst>
                                      </p:cBhvr>
                                      <p:tavLst>
                                        <p:tav tm="0">
                                          <p:val>
                                            <p:fltVal val="0"/>
                                          </p:val>
                                        </p:tav>
                                        <p:tav tm="100000">
                                          <p:val>
                                            <p:strVal val="#ppt_w"/>
                                          </p:val>
                                        </p:tav>
                                      </p:tavLst>
                                    </p:anim>
                                    <p:anim calcmode="lin" valueType="num">
                                      <p:cBhvr>
                                        <p:cTn id="37" dur="250" fill="hold"/>
                                        <p:tgtEl>
                                          <p:spTgt spid="5"/>
                                        </p:tgtEl>
                                        <p:attrNameLst>
                                          <p:attrName>ppt_h</p:attrName>
                                        </p:attrNameLst>
                                      </p:cBhvr>
                                      <p:tavLst>
                                        <p:tav tm="0">
                                          <p:val>
                                            <p:fltVal val="0"/>
                                          </p:val>
                                        </p:tav>
                                        <p:tav tm="100000">
                                          <p:val>
                                            <p:strVal val="#ppt_h"/>
                                          </p:val>
                                        </p:tav>
                                      </p:tavLst>
                                    </p:anim>
                                    <p:animEffect transition="in" filter="fade">
                                      <p:cBhvr>
                                        <p:cTn id="38" dur="250"/>
                                        <p:tgtEl>
                                          <p:spTgt spid="5"/>
                                        </p:tgtEl>
                                      </p:cBhvr>
                                    </p:animEffect>
                                  </p:childTnLst>
                                </p:cTn>
                              </p:par>
                              <p:par>
                                <p:cTn id="39" presetID="6" presetClass="emph" presetSubtype="0" decel="100000" fill="hold" nodeType="withEffect">
                                  <p:stCondLst>
                                    <p:cond delay="800"/>
                                  </p:stCondLst>
                                  <p:childTnLst>
                                    <p:animScale>
                                      <p:cBhvr>
                                        <p:cTn id="40" dur="250" fill="hold"/>
                                        <p:tgtEl>
                                          <p:spTgt spid="5"/>
                                        </p:tgtEl>
                                      </p:cBhvr>
                                      <p:by x="120000" y="120000"/>
                                    </p:animScale>
                                  </p:childTnLst>
                                </p:cTn>
                              </p:par>
                              <p:par>
                                <p:cTn id="41" presetID="6" presetClass="emph" presetSubtype="0" decel="100000" fill="hold" nodeType="withEffect">
                                  <p:stCondLst>
                                    <p:cond delay="1000"/>
                                  </p:stCondLst>
                                  <p:childTnLst>
                                    <p:animScale>
                                      <p:cBhvr>
                                        <p:cTn id="42" dur="250" fill="hold"/>
                                        <p:tgtEl>
                                          <p:spTgt spid="5"/>
                                        </p:tgtEl>
                                      </p:cBhvr>
                                      <p:by x="83000" y="83000"/>
                                    </p:animScale>
                                  </p:childTnLst>
                                </p:cTn>
                              </p:par>
                              <p:par>
                                <p:cTn id="43" presetID="53" presetClass="entr" presetSubtype="0" fill="hold" grpId="0" nodeType="withEffect">
                                  <p:stCondLst>
                                    <p:cond delay="60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Effect transition="in" filter="fade">
                                      <p:cBhvr>
                                        <p:cTn id="47" dur="250"/>
                                        <p:tgtEl>
                                          <p:spTgt spid="4"/>
                                        </p:tgtEl>
                                      </p:cBhvr>
                                    </p:animEffect>
                                  </p:childTnLst>
                                </p:cTn>
                              </p:par>
                              <p:par>
                                <p:cTn id="48" presetID="6" presetClass="emph" presetSubtype="0" decel="100000" fill="hold" grpId="1" nodeType="withEffect">
                                  <p:stCondLst>
                                    <p:cond delay="800"/>
                                  </p:stCondLst>
                                  <p:childTnLst>
                                    <p:animScale>
                                      <p:cBhvr>
                                        <p:cTn id="49" dur="250" fill="hold"/>
                                        <p:tgtEl>
                                          <p:spTgt spid="4"/>
                                        </p:tgtEl>
                                      </p:cBhvr>
                                      <p:by x="120000" y="120000"/>
                                    </p:animScale>
                                  </p:childTnLst>
                                </p:cTn>
                              </p:par>
                              <p:par>
                                <p:cTn id="50" presetID="6" presetClass="emph" presetSubtype="0" decel="100000" fill="hold" grpId="2" nodeType="withEffect">
                                  <p:stCondLst>
                                    <p:cond delay="1000"/>
                                  </p:stCondLst>
                                  <p:childTnLst>
                                    <p:animScale>
                                      <p:cBhvr>
                                        <p:cTn id="51" dur="250" fill="hold"/>
                                        <p:tgtEl>
                                          <p:spTgt spid="4"/>
                                        </p:tgtEl>
                                      </p:cBhvr>
                                      <p:by x="83000" y="83000"/>
                                    </p:animScale>
                                  </p:childTnLst>
                                </p:cTn>
                              </p:par>
                            </p:childTnLst>
                          </p:cTn>
                        </p:par>
                        <p:par>
                          <p:cTn id="52" fill="hold" nodeType="afterGroup">
                            <p:stCondLst>
                              <p:cond delay="2750"/>
                            </p:stCondLst>
                            <p:childTnLst>
                              <p:par>
                                <p:cTn id="53" presetID="53"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35" presetClass="path" presetSubtype="0" accel="50000" decel="50000" fill="hold" nodeType="withEffect">
                                  <p:stCondLst>
                                    <p:cond delay="0"/>
                                  </p:stCondLst>
                                  <p:childTnLst>
                                    <p:animMotion origin="layout" path="M 1.25E-06 -1.11111E-06 L 0.31575 -1.11111E-06" pathEditMode="relative" rAng="0" ptsTypes="AA">
                                      <p:cBhvr>
                                        <p:cTn id="59" dur="1000" spd="-100000" fill="hold"/>
                                        <p:tgtEl>
                                          <p:spTgt spid="16"/>
                                        </p:tgtEl>
                                        <p:attrNameLst>
                                          <p:attrName>ppt_x</p:attrName>
                                          <p:attrName>ppt_y</p:attrName>
                                        </p:attrNameLst>
                                      </p:cBhvr>
                                      <p:rCtr x="15781" y="0"/>
                                    </p:animMotion>
                                  </p:childTnLst>
                                </p:cTn>
                              </p:par>
                              <p:par>
                                <p:cTn id="60" presetID="53" presetClass="entr" presetSubtype="0" fill="hold" nodeType="withEffect">
                                  <p:stCondLst>
                                    <p:cond delay="30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35" presetClass="path" presetSubtype="0" accel="50000" decel="50000" fill="hold" nodeType="withEffect">
                                  <p:stCondLst>
                                    <p:cond delay="300"/>
                                  </p:stCondLst>
                                  <p:childTnLst>
                                    <p:animMotion origin="layout" path="M 1.25E-06 -1.11111E-06 L 0.31575 -1.11111E-06" pathEditMode="relative" rAng="0" ptsTypes="AA">
                                      <p:cBhvr>
                                        <p:cTn id="66" dur="1000" spd="-100000" fill="hold"/>
                                        <p:tgtEl>
                                          <p:spTgt spid="22"/>
                                        </p:tgtEl>
                                        <p:attrNameLst>
                                          <p:attrName>ppt_x</p:attrName>
                                          <p:attrName>ppt_y</p:attrName>
                                        </p:attrNameLst>
                                      </p:cBhvr>
                                      <p:rCtr x="15781" y="0"/>
                                    </p:animMotion>
                                  </p:childTnLst>
                                </p:cTn>
                              </p:par>
                            </p:childTnLst>
                          </p:cTn>
                        </p:par>
                        <p:par>
                          <p:cTn id="67" fill="hold" nodeType="afterGroup">
                            <p:stCondLst>
                              <p:cond delay="4050"/>
                            </p:stCondLst>
                            <p:childTnLst>
                              <p:par>
                                <p:cTn id="68" presetID="53"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childTnLst>
                                </p:cTn>
                              </p:par>
                              <p:par>
                                <p:cTn id="73" presetID="35" presetClass="path" presetSubtype="0" accel="50000" decel="50000" fill="hold" nodeType="withEffect">
                                  <p:stCondLst>
                                    <p:cond delay="0"/>
                                  </p:stCondLst>
                                  <p:childTnLst>
                                    <p:animMotion origin="layout" path="M 1.25E-06 -1.11111E-06 L 0.31575 -1.11111E-06" pathEditMode="relative" rAng="0" ptsTypes="AA">
                                      <p:cBhvr>
                                        <p:cTn id="74" dur="1000" spd="-100000" fill="hold"/>
                                        <p:tgtEl>
                                          <p:spTgt spid="26"/>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P spid="4" grpId="0"/>
      <p:bldP spid="4" grpId="1"/>
      <p:bldP spid="4" grpId="2"/>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二、正确理解概念、判断与推理</a:t>
            </a:r>
          </a:p>
        </p:txBody>
      </p:sp>
      <p:sp>
        <p:nvSpPr>
          <p:cNvPr id="8" name="文本框 7">
            <a:extLst>
              <a:ext uri="{FF2B5EF4-FFF2-40B4-BE49-F238E27FC236}">
                <a16:creationId xmlns:a16="http://schemas.microsoft.com/office/drawing/2014/main" id="{A33775C1-3FF6-40DD-978F-D905D9E7CBF0}"/>
              </a:ext>
            </a:extLst>
          </p:cNvPr>
          <p:cNvSpPr txBox="1"/>
          <p:nvPr>
            <p:custDataLst>
              <p:tags r:id="rId9"/>
            </p:custDataLst>
          </p:nvPr>
        </p:nvSpPr>
        <p:spPr>
          <a:xfrm>
            <a:off x="550415" y="1898802"/>
            <a:ext cx="11017189" cy="2677656"/>
          </a:xfrm>
          <a:prstGeom prst="rect">
            <a:avLst/>
          </a:prstGeom>
          <a:noFill/>
        </p:spPr>
        <p:txBody>
          <a:bodyPr wrap="square">
            <a:spAutoFit/>
          </a:bodyPr>
          <a:lstStyle/>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在抽象思维中，对某一事物或某类事物及事物的性质、关系等，人们是运用概念来反映的。</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概念只有结合起来构成判断，才能对认识对象有所断定，从而形成确定的思想。</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(3)</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人们要从若干已知的事物情况认识未知的事物情况，或者说明事物情况出现的原因，就必须运用推理。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6739077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二、正确理解概念、判断与推理</a:t>
            </a:r>
          </a:p>
        </p:txBody>
      </p:sp>
      <p:sp>
        <p:nvSpPr>
          <p:cNvPr id="8" name="文本框 7">
            <a:extLst>
              <a:ext uri="{FF2B5EF4-FFF2-40B4-BE49-F238E27FC236}">
                <a16:creationId xmlns:a16="http://schemas.microsoft.com/office/drawing/2014/main" id="{66D9DF2D-805C-4262-B991-11C17D428FBF}"/>
              </a:ext>
            </a:extLst>
          </p:cNvPr>
          <p:cNvSpPr txBox="1"/>
          <p:nvPr>
            <p:custDataLst>
              <p:tags r:id="rId9"/>
            </p:custDataLst>
          </p:nvPr>
        </p:nvSpPr>
        <p:spPr>
          <a:xfrm>
            <a:off x="1402672" y="2146981"/>
            <a:ext cx="9596761" cy="2246769"/>
          </a:xfrm>
          <a:prstGeom prst="rect">
            <a:avLst/>
          </a:prstGeom>
          <a:noFill/>
        </p:spPr>
        <p:txBody>
          <a:bodyPr wrap="square">
            <a:spAutoFit/>
          </a:bodyPr>
          <a:lstStyle/>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提醒：思维形态</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思维形式</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根据思维加工时所使用的基本单元不同，思维可区别为不同的形态，即抽象思维和形象思维。</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抽象思维的基本单元是概念，形象思维的基本单元是感性形象。抽象思维的形式是概念、判断和推理。</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6701903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三、综合认识思维形态</a:t>
            </a:r>
          </a:p>
        </p:txBody>
      </p:sp>
      <p:sp>
        <p:nvSpPr>
          <p:cNvPr id="8" name="文本框 7">
            <a:extLst>
              <a:ext uri="{FF2B5EF4-FFF2-40B4-BE49-F238E27FC236}">
                <a16:creationId xmlns:a16="http://schemas.microsoft.com/office/drawing/2014/main" id="{6ED511AE-9DFC-40E0-8A7F-3693D8D08F7B}"/>
              </a:ext>
            </a:extLst>
          </p:cNvPr>
          <p:cNvSpPr txBox="1"/>
          <p:nvPr>
            <p:custDataLst>
              <p:tags r:id="rId9"/>
            </p:custDataLst>
          </p:nvPr>
        </p:nvSpPr>
        <p:spPr>
          <a:xfrm>
            <a:off x="674377" y="1905506"/>
            <a:ext cx="10963922" cy="3046988"/>
          </a:xfrm>
          <a:prstGeom prst="rect">
            <a:avLst/>
          </a:prstGeom>
          <a:noFill/>
        </p:spPr>
        <p:txBody>
          <a:bodyPr wrap="square">
            <a:spAutoFit/>
          </a:bodyPr>
          <a:lstStyle/>
          <a:p>
            <a:pPr algn="l" fontAlgn="ctr"/>
            <a:r>
              <a:rPr lang="en-US" altLang="zh-CN" sz="32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32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感性材料与感性认识不同，前者是客观事物，后者是主观认识。感性认识和理性认识是认识过程中的不同阶段，而非正确、错误之别。</a:t>
            </a:r>
            <a:endParaRPr lang="zh-CN" altLang="zh-CN" sz="32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32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 (2)</a:t>
            </a:r>
            <a:r>
              <a:rPr lang="zh-CN" altLang="zh-CN" sz="32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抽象思维与形象思维、个体思维与群体思维是根据不同标准划分的，其中不免交叉现象，比如：既是个体思维又同时是抽象思维等。</a:t>
            </a:r>
            <a:endParaRPr lang="zh-CN" altLang="zh-CN" sz="32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9652491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 “</a:t>
            </a:r>
            <a:r>
              <a:rPr lang="zh-CN" altLang="en-US" sz="2400" kern="100">
                <a:effectLst/>
                <a:latin typeface="+mn-ea"/>
                <a:cs typeface="Times New Roman" panose="02020603050405020304" pitchFamily="18" charset="0"/>
              </a:rPr>
              <a:t>性命相托，我是你的依靠；白衣誓言，经得起战火燃烧。放下一切，我朝你奔跑；因为那里有我受难的同胞。”抗疫歌曲</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白衣长城</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讴歌了无数医护工作者的坚守和奉献，诠释了医者仁心的使命与担当。歌曲中体现的思维（   ）</a:t>
            </a:r>
          </a:p>
          <a:p>
            <a:pPr indent="266700" algn="just"/>
            <a:r>
              <a:rPr lang="zh-CN" altLang="en-US" sz="2400" kern="100">
                <a:effectLst/>
                <a:latin typeface="+mn-ea"/>
                <a:cs typeface="Times New Roman" panose="02020603050405020304" pitchFamily="18" charset="0"/>
              </a:rPr>
              <a:t>①以感性形象为基本单元</a:t>
            </a:r>
            <a:endParaRPr lang="en-US" altLang="zh-CN" sz="2400" kern="100">
              <a:effectLst/>
              <a:latin typeface="+mn-ea"/>
              <a:cs typeface="Times New Roman" panose="02020603050405020304" pitchFamily="18" charset="0"/>
            </a:endParaRPr>
          </a:p>
          <a:p>
            <a:pPr indent="266700" algn="just"/>
            <a:r>
              <a:rPr lang="zh-CN" altLang="en-US" sz="2400" kern="100">
                <a:effectLst/>
                <a:latin typeface="+mn-ea"/>
                <a:cs typeface="Times New Roman" panose="02020603050405020304" pitchFamily="18" charset="0"/>
              </a:rPr>
              <a:t>②通过推理揭示事物的本质和规律</a:t>
            </a:r>
          </a:p>
          <a:p>
            <a:pPr indent="266700" algn="just"/>
            <a:r>
              <a:rPr lang="zh-CN" altLang="en-US" sz="2400" kern="100">
                <a:effectLst/>
                <a:latin typeface="+mn-ea"/>
                <a:cs typeface="Times New Roman" panose="02020603050405020304" pitchFamily="18" charset="0"/>
              </a:rPr>
              <a:t>③概括了医护工作者的形象特征</a:t>
            </a:r>
            <a:endParaRPr lang="en-US" altLang="zh-CN" sz="2400" kern="100">
              <a:effectLst/>
              <a:latin typeface="+mn-ea"/>
              <a:cs typeface="Times New Roman" panose="02020603050405020304" pitchFamily="18" charset="0"/>
            </a:endParaRPr>
          </a:p>
          <a:p>
            <a:pPr indent="266700" algn="just"/>
            <a:r>
              <a:rPr lang="zh-CN" altLang="en-US" sz="2400" kern="100">
                <a:effectLst/>
                <a:latin typeface="+mn-ea"/>
                <a:cs typeface="Times New Roman" panose="02020603050405020304" pitchFamily="18" charset="0"/>
              </a:rPr>
              <a:t>④具有生动性、情感性和严谨性特征</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．①④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．②③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．②④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10375939" y="2338339"/>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A</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596254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2】</a:t>
            </a:r>
            <a:r>
              <a:rPr lang="zh-CN" altLang="en-US" sz="2400" kern="100">
                <a:effectLst/>
                <a:latin typeface="+mn-ea"/>
                <a:cs typeface="Times New Roman" panose="02020603050405020304" pitchFamily="18" charset="0"/>
              </a:rPr>
              <a:t>很多外国人初来中国感触到的是“中国文化独特、社会安全、食物多样、人们热情”，居住几年后，便会从多方面、多角度、多层次去了解中国，从而形成了对中国历史、现实、政治、经济、文化、生活方式及价值观的综合印象。这一思维过程（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．表明提纯是思维具体的关键环节</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．从感性具体到思维具体，再到思维抽象</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．从感性具体到思维抽象，再到思维具体</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．通过思维抽象把握了中国整体的本质和规律</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2172972" y="2693445"/>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C</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92784299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3】</a:t>
            </a:r>
            <a:r>
              <a:rPr lang="zh-CN" altLang="en-US" sz="2400" kern="100">
                <a:effectLst/>
                <a:latin typeface="+mn-ea"/>
                <a:cs typeface="Times New Roman" panose="02020603050405020304" pitchFamily="18" charset="0"/>
              </a:rPr>
              <a:t>蛙眼具有准确地跟踪空中飞行目标的特别功能。人们根据蛙眼的结构和功能，研制出能够跟踪卫星、监视空中飞行目标的“电子蛙眼”。这个过程体现了</a:t>
            </a:r>
            <a:r>
              <a:rPr lang="en-US" altLang="zh-CN" sz="2400" kern="100">
                <a:effectLst/>
                <a:latin typeface="+mn-ea"/>
                <a:cs typeface="Times New Roman" panose="02020603050405020304" pitchFamily="18" charset="0"/>
              </a:rPr>
              <a:t>(   )</a:t>
            </a:r>
          </a:p>
          <a:p>
            <a:pPr indent="266700" algn="just"/>
            <a:r>
              <a:rPr lang="en-US" altLang="zh-CN" sz="2400" kern="100">
                <a:effectLst/>
                <a:latin typeface="+mn-ea"/>
                <a:cs typeface="Times New Roman" panose="02020603050405020304" pitchFamily="18" charset="0"/>
              </a:rPr>
              <a:t>①</a:t>
            </a:r>
            <a:r>
              <a:rPr lang="zh-CN" altLang="en-US" sz="2400" kern="100">
                <a:effectLst/>
                <a:latin typeface="+mn-ea"/>
                <a:cs typeface="Times New Roman" panose="02020603050405020304" pitchFamily="18" charset="0"/>
              </a:rPr>
              <a:t>思维过程以感性具体为起点</a:t>
            </a:r>
          </a:p>
          <a:p>
            <a:pPr indent="266700" algn="just"/>
            <a:r>
              <a:rPr lang="zh-CN" altLang="en-US" sz="2400" kern="100">
                <a:effectLst/>
                <a:latin typeface="+mn-ea"/>
                <a:cs typeface="Times New Roman" panose="02020603050405020304" pitchFamily="18" charset="0"/>
              </a:rPr>
              <a:t>②从抽象到具体的方法是我们认识事物的唯一方法</a:t>
            </a:r>
          </a:p>
          <a:p>
            <a:pPr indent="266700" algn="just"/>
            <a:r>
              <a:rPr lang="zh-CN" altLang="en-US" sz="2400" kern="100">
                <a:effectLst/>
                <a:latin typeface="+mn-ea"/>
                <a:cs typeface="Times New Roman" panose="02020603050405020304" pitchFamily="18" charset="0"/>
              </a:rPr>
              <a:t>③感性具体、思维抽象、思维具体是相互依赖、不可分割的</a:t>
            </a:r>
          </a:p>
          <a:p>
            <a:pPr indent="266700" algn="just"/>
            <a:r>
              <a:rPr lang="zh-CN" altLang="en-US" sz="2400" kern="100">
                <a:effectLst/>
                <a:latin typeface="+mn-ea"/>
                <a:cs typeface="Times New Roman" panose="02020603050405020304" pitchFamily="18" charset="0"/>
              </a:rPr>
              <a:t>④通过思维抽象获得的认识是对事物整体及其发展规律的认识</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．③④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．①③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．②④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661769" y="2285072"/>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C</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15813697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1569660"/>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4】</a:t>
            </a:r>
            <a:r>
              <a:rPr lang="zh-CN" altLang="en-US" sz="2400" kern="100">
                <a:effectLst/>
                <a:latin typeface="+mn-ea"/>
                <a:cs typeface="Times New Roman" panose="02020603050405020304" pitchFamily="18" charset="0"/>
              </a:rPr>
              <a:t>王戎七岁，尝与诸小儿游。看道边李树多子折枝。诸儿竞走取之，唯戎不动。人问之，答曰：“树在道旁而多子，此必苦李。”取之，信然。这一事例体现了思维具有</a:t>
            </a:r>
            <a:r>
              <a:rPr lang="en-US" altLang="zh-CN" sz="2400" kern="100">
                <a:effectLst/>
                <a:latin typeface="+mn-ea"/>
                <a:cs typeface="Times New Roman" panose="02020603050405020304" pitchFamily="18" charset="0"/>
              </a:rPr>
              <a:t>(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．严谨性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．概括性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．形象性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．间接性</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2554711" y="2302827"/>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94609583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416320"/>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5】</a:t>
            </a:r>
            <a:r>
              <a:rPr lang="zh-CN" altLang="en-US" sz="2400" kern="100">
                <a:effectLst/>
                <a:latin typeface="+mn-ea"/>
                <a:cs typeface="Times New Roman" panose="02020603050405020304" pitchFamily="18" charset="0"/>
              </a:rPr>
              <a:t>郑板桥曾提到他画竹的过程：当他展起“看竹”时，产生了“眼中之竹”；然后，胸中涌起“画意”，此乃“胸中之竹”；最后，“磨墨展纸，落笔作变相”，形成了“手中之竹”。他反复强调“眼中之竹”不同于“胸中之竹”，科学思维角度看，这是因为（    ）。</a:t>
            </a:r>
          </a:p>
          <a:p>
            <a:pPr indent="266700" algn="just"/>
            <a:r>
              <a:rPr lang="zh-CN" altLang="en-US" sz="2400" kern="100">
                <a:effectLst/>
                <a:latin typeface="+mn-ea"/>
                <a:cs typeface="Times New Roman" panose="02020603050405020304" pitchFamily="18" charset="0"/>
              </a:rPr>
              <a:t>①前者形式是客观的，后者形式是主观的</a:t>
            </a:r>
            <a:endParaRPr lang="en-US" altLang="zh-CN" sz="2400" kern="100">
              <a:effectLst/>
              <a:latin typeface="+mn-ea"/>
              <a:cs typeface="Times New Roman" panose="02020603050405020304" pitchFamily="18" charset="0"/>
            </a:endParaRPr>
          </a:p>
          <a:p>
            <a:pPr indent="266700" algn="just"/>
            <a:r>
              <a:rPr lang="zh-CN" altLang="en-US" sz="2400" kern="100">
                <a:effectLst/>
                <a:latin typeface="+mn-ea"/>
                <a:cs typeface="Times New Roman" panose="02020603050405020304" pitchFamily="18" charset="0"/>
              </a:rPr>
              <a:t>②前者是直接的反映，后者是间接能动的反映</a:t>
            </a:r>
          </a:p>
          <a:p>
            <a:pPr indent="266700" algn="just"/>
            <a:r>
              <a:rPr lang="zh-CN" altLang="en-US" sz="2400" kern="100">
                <a:effectLst/>
                <a:latin typeface="+mn-ea"/>
                <a:cs typeface="Times New Roman" panose="02020603050405020304" pitchFamily="18" charset="0"/>
              </a:rPr>
              <a:t>③前者有局限性，后者无局限性</a:t>
            </a:r>
            <a:endParaRPr lang="en-US" altLang="zh-CN" sz="2400" kern="100">
              <a:effectLst/>
              <a:latin typeface="+mn-ea"/>
              <a:cs typeface="Times New Roman" panose="02020603050405020304" pitchFamily="18" charset="0"/>
            </a:endParaRPr>
          </a:p>
          <a:p>
            <a:pPr indent="266700" algn="just"/>
            <a:r>
              <a:rPr lang="zh-CN" altLang="en-US" sz="2400" kern="100">
                <a:effectLst/>
                <a:latin typeface="+mn-ea"/>
                <a:cs typeface="Times New Roman" panose="02020603050405020304" pitchFamily="18" charset="0"/>
              </a:rPr>
              <a:t>④前者是肤浅的，后者是深刻的</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．①④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．②③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．②④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3877484" y="2702323"/>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8928850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677656"/>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6】2021</a:t>
            </a:r>
            <a:r>
              <a:rPr lang="zh-CN" altLang="en-US" sz="2400" kern="100">
                <a:effectLst/>
                <a:latin typeface="+mn-ea"/>
                <a:cs typeface="Times New Roman" panose="02020603050405020304" pitchFamily="18" charset="0"/>
              </a:rPr>
              <a:t>年</a:t>
            </a:r>
            <a:r>
              <a:rPr lang="en-US" altLang="zh-CN" sz="2400" kern="100">
                <a:effectLst/>
                <a:latin typeface="+mn-ea"/>
                <a:cs typeface="Times New Roman" panose="02020603050405020304" pitchFamily="18" charset="0"/>
              </a:rPr>
              <a:t>4</a:t>
            </a:r>
            <a:r>
              <a:rPr lang="zh-CN" altLang="en-US" sz="2400" kern="100">
                <a:effectLst/>
                <a:latin typeface="+mn-ea"/>
                <a:cs typeface="Times New Roman" panose="02020603050405020304" pitchFamily="18" charset="0"/>
              </a:rPr>
              <a:t>月</a:t>
            </a:r>
            <a:r>
              <a:rPr lang="en-US" altLang="zh-CN" sz="2400" kern="100">
                <a:effectLst/>
                <a:latin typeface="+mn-ea"/>
                <a:cs typeface="Times New Roman" panose="02020603050405020304" pitchFamily="18" charset="0"/>
              </a:rPr>
              <a:t>12</a:t>
            </a:r>
            <a:r>
              <a:rPr lang="zh-CN" altLang="en-US" sz="2400" kern="100">
                <a:effectLst/>
                <a:latin typeface="+mn-ea"/>
                <a:cs typeface="Times New Roman" panose="02020603050405020304" pitchFamily="18" charset="0"/>
              </a:rPr>
              <a:t>日上午，某校党委理论学习中心组通过观看学习强国学习平台的视频，集体学习了全国“两会”精神、习近平总书记系列讲话精神。这旨在（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．发挥思维对实践的决定作用	</a:t>
            </a:r>
            <a:endParaRPr lang="en-US" altLang="zh-CN" sz="2400" kern="100">
              <a:effectLst/>
              <a:latin typeface="+mn-ea"/>
              <a:cs typeface="Times New Roman" panose="02020603050405020304" pitchFamily="18" charset="0"/>
            </a:endParaRP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．发挥思维对实践的促进作用</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．发挥实践对思维的积极作用	</a:t>
            </a:r>
            <a:endParaRPr lang="en-US" altLang="zh-CN" sz="2400" kern="100">
              <a:effectLst/>
              <a:latin typeface="+mn-ea"/>
              <a:cs typeface="Times New Roman" panose="02020603050405020304" pitchFamily="18" charset="0"/>
            </a:endParaRP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．以科学思维促进实践的发展</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661769" y="2296928"/>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45716143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7】</a:t>
            </a:r>
            <a:r>
              <a:rPr lang="zh-CN" altLang="en-US" sz="2400" kern="100">
                <a:effectLst/>
                <a:latin typeface="+mn-ea"/>
                <a:cs typeface="Times New Roman" panose="02020603050405020304" pitchFamily="18" charset="0"/>
              </a:rPr>
              <a:t>为落实联合国发起的“新冠肺炎疫情全球人道主义应对计划”，联合国首个全球人道主义应急枢纽于</a:t>
            </a:r>
            <a:r>
              <a:rPr lang="en-US" altLang="zh-CN" sz="2400" kern="100">
                <a:effectLst/>
                <a:latin typeface="+mn-ea"/>
                <a:cs typeface="Times New Roman" panose="02020603050405020304" pitchFamily="18" charset="0"/>
              </a:rPr>
              <a:t>2020</a:t>
            </a:r>
            <a:r>
              <a:rPr lang="zh-CN" altLang="en-US" sz="2400" kern="100">
                <a:effectLst/>
                <a:latin typeface="+mn-ea"/>
                <a:cs typeface="Times New Roman" panose="02020603050405020304" pitchFamily="18" charset="0"/>
              </a:rPr>
              <a:t>年</a:t>
            </a:r>
            <a:r>
              <a:rPr lang="en-US" altLang="zh-CN" sz="2400" kern="100">
                <a:effectLst/>
                <a:latin typeface="+mn-ea"/>
                <a:cs typeface="Times New Roman" panose="02020603050405020304" pitchFamily="18" charset="0"/>
              </a:rPr>
              <a:t>4</a:t>
            </a:r>
            <a:r>
              <a:rPr lang="zh-CN" altLang="en-US" sz="2400" kern="100">
                <a:effectLst/>
                <a:latin typeface="+mn-ea"/>
                <a:cs typeface="Times New Roman" panose="02020603050405020304" pitchFamily="18" charset="0"/>
              </a:rPr>
              <a:t>月</a:t>
            </a:r>
            <a:r>
              <a:rPr lang="en-US" altLang="zh-CN" sz="2400" kern="100">
                <a:effectLst/>
                <a:latin typeface="+mn-ea"/>
                <a:cs typeface="Times New Roman" panose="02020603050405020304" pitchFamily="18" charset="0"/>
              </a:rPr>
              <a:t>30</a:t>
            </a:r>
            <a:r>
              <a:rPr lang="zh-CN" altLang="en-US" sz="2400" kern="100">
                <a:effectLst/>
                <a:latin typeface="+mn-ea"/>
                <a:cs typeface="Times New Roman" panose="02020603050405020304" pitchFamily="18" charset="0"/>
              </a:rPr>
              <a:t>日在华启动。该应急枢纽由联合国委派世界粮食计划署负责运营，致力于为包括联合国系统、各国政府及其他人道主义合作伙伴在内的国际社会提供全球抗疫应急响应。这表明（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．思维是人所特有的属性，是人脑的机能	</a:t>
            </a:r>
            <a:endParaRPr lang="en-US" altLang="zh-CN" sz="2400" kern="100">
              <a:effectLst/>
              <a:latin typeface="+mn-ea"/>
              <a:cs typeface="Times New Roman" panose="02020603050405020304" pitchFamily="18" charset="0"/>
            </a:endParaRP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．正确的思维如实地反映了认识的对象</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．思维能帮人们在实践中实现预期目的	</a:t>
            </a:r>
            <a:endParaRPr lang="en-US" altLang="zh-CN" sz="2400" kern="100">
              <a:effectLst/>
              <a:latin typeface="+mn-ea"/>
              <a:cs typeface="Times New Roman" panose="02020603050405020304" pitchFamily="18" charset="0"/>
            </a:endParaRP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．思维在实践中产生，又反作用于实践</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8405096" y="2693445"/>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D</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99935796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第一部分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课标解读 考情分析</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42489757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2308324"/>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8】</a:t>
            </a:r>
            <a:r>
              <a:rPr lang="zh-CN" altLang="en-US" sz="2400" kern="100">
                <a:effectLst/>
                <a:latin typeface="+mn-ea"/>
                <a:cs typeface="Times New Roman" panose="02020603050405020304" pitchFamily="18" charset="0"/>
              </a:rPr>
              <a:t>广义的思维与意识同义，狭义的思维与理性认识同义。理性认识（    ）。</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．是关于事物的现象和外部联系的反映，是认识的初级阶段</a:t>
            </a:r>
          </a:p>
          <a:p>
            <a:pPr indent="266700" algn="just"/>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．是关于事物的本质及规律的正确认识，是认识的高级阶段</a:t>
            </a:r>
          </a:p>
          <a:p>
            <a:pPr indent="266700" algn="just"/>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．就是“逻辑与思维”中所说的“思维”，是感性认识的升华</a:t>
            </a:r>
          </a:p>
          <a:p>
            <a:pPr indent="266700" algn="just"/>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．就是人们认识事物本质、把握事物规律的重要思维方式</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603306" y="2019929"/>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C</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96020583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3046988"/>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9】“</a:t>
            </a:r>
            <a:r>
              <a:rPr lang="zh-CN" altLang="en-US" sz="2400" kern="100">
                <a:effectLst/>
                <a:latin typeface="+mn-ea"/>
                <a:cs typeface="Times New Roman" panose="02020603050405020304" pitchFamily="18" charset="0"/>
              </a:rPr>
              <a:t>习近平新时代中国特色社会主义思想是对马克思列宁主义、毛泽东思想、邓小平理论、‘三个代表’重要思想、科学发展观的继承和发展，是马克思主义中国化最新成果，是党和人民实践经验和集体智慧的结晶，是中国特色社会主义理论体系的重要组成部分，是全党全国人民为实现中华民族伟大复兴而奋斗的行动指南，必须长期坚持并不断发展。”这段对“习近平新时代中国特色社会主义思想”的描述，所体现的思维形态有（    ）。</a:t>
            </a:r>
          </a:p>
          <a:p>
            <a:pPr indent="266700" algn="just"/>
            <a:r>
              <a:rPr lang="zh-CN" altLang="en-US" sz="2400" kern="100">
                <a:effectLst/>
                <a:latin typeface="+mn-ea"/>
                <a:cs typeface="Times New Roman" panose="02020603050405020304" pitchFamily="18" charset="0"/>
              </a:rPr>
              <a:t>①抽象思维  ②形象思维  ③聚合思维   ④发散思维</a:t>
            </a:r>
          </a:p>
          <a:p>
            <a:pPr indent="266700" algn="just"/>
            <a:r>
              <a:rPr lang="en-US" altLang="zh-CN" sz="2400" kern="100">
                <a:effectLst/>
                <a:latin typeface="+mn-ea"/>
                <a:cs typeface="Times New Roman" panose="02020603050405020304" pitchFamily="18" charset="0"/>
              </a:rPr>
              <a:t>A</a:t>
            </a:r>
            <a:r>
              <a:rPr lang="zh-CN" altLang="en-US" sz="2400" kern="100">
                <a:effectLst/>
                <a:latin typeface="+mn-ea"/>
                <a:cs typeface="Times New Roman" panose="02020603050405020304" pitchFamily="18" charset="0"/>
              </a:rPr>
              <a:t>．①②	  </a:t>
            </a:r>
            <a:r>
              <a:rPr lang="en-US" altLang="zh-CN" sz="2400" kern="100">
                <a:effectLst/>
                <a:latin typeface="+mn-ea"/>
                <a:cs typeface="Times New Roman" panose="02020603050405020304" pitchFamily="18" charset="0"/>
              </a:rPr>
              <a:t>B</a:t>
            </a:r>
            <a:r>
              <a:rPr lang="zh-CN" altLang="en-US" sz="2400" kern="100">
                <a:effectLst/>
                <a:latin typeface="+mn-ea"/>
                <a:cs typeface="Times New Roman" panose="02020603050405020304" pitchFamily="18" charset="0"/>
              </a:rPr>
              <a:t>．①④    	</a:t>
            </a:r>
            <a:r>
              <a:rPr lang="en-US" altLang="zh-CN" sz="2400" kern="100">
                <a:effectLst/>
                <a:latin typeface="+mn-ea"/>
                <a:cs typeface="Times New Roman" panose="02020603050405020304" pitchFamily="18" charset="0"/>
              </a:rPr>
              <a:t>C</a:t>
            </a:r>
            <a:r>
              <a:rPr lang="zh-CN" altLang="en-US" sz="2400" kern="100">
                <a:effectLst/>
                <a:latin typeface="+mn-ea"/>
                <a:cs typeface="Times New Roman" panose="02020603050405020304" pitchFamily="18" charset="0"/>
              </a:rPr>
              <a:t>．②③	    </a:t>
            </a:r>
            <a:r>
              <a:rPr lang="en-US" altLang="zh-CN" sz="2400" kern="100">
                <a:effectLst/>
                <a:latin typeface="+mn-ea"/>
                <a:cs typeface="Times New Roman" panose="02020603050405020304" pitchFamily="18" charset="0"/>
              </a:rPr>
              <a:t>D</a:t>
            </a:r>
            <a:r>
              <a:rPr lang="zh-CN" altLang="en-US" sz="2400" kern="100">
                <a:effectLst/>
                <a:latin typeface="+mn-ea"/>
                <a:cs typeface="Times New Roman" panose="02020603050405020304" pitchFamily="18" charset="0"/>
              </a:rPr>
              <a:t>．③④</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10" name="矩形 9">
            <a:extLst>
              <a:ext uri="{FF2B5EF4-FFF2-40B4-BE49-F238E27FC236}">
                <a16:creationId xmlns:a16="http://schemas.microsoft.com/office/drawing/2014/main" id="{14EBF68B-2449-444A-98FB-EB2BB7365389}"/>
              </a:ext>
            </a:extLst>
          </p:cNvPr>
          <p:cNvSpPr/>
          <p:nvPr>
            <p:custDataLst>
              <p:tags r:id="rId10"/>
            </p:custDataLst>
          </p:nvPr>
        </p:nvSpPr>
        <p:spPr>
          <a:xfrm>
            <a:off x="5244646" y="3429000"/>
            <a:ext cx="913961" cy="923330"/>
          </a:xfrm>
          <a:prstGeom prst="rect">
            <a:avLst/>
          </a:prstGeom>
          <a:noFill/>
        </p:spPr>
        <p:txBody>
          <a:bodyPr wrap="square" lIns="91440" tIns="45720" rIns="91440" bIns="45720">
            <a:spAutoFit/>
          </a:bodyPr>
          <a:lstStyle/>
          <a:p>
            <a:pPr algn="ctr"/>
            <a:r>
              <a:rPr lang="en-US" altLang="zh-CN" sz="5400" b="0" cap="none" spc="0">
                <a:ln w="0"/>
                <a:solidFill>
                  <a:schemeClr val="accent1"/>
                </a:solidFill>
                <a:effectLst>
                  <a:outerShdw blurRad="38100" dist="25400" dir="5400000" algn="ctr" rotWithShape="0">
                    <a:srgbClr val="6E747A">
                      <a:alpha val="43000"/>
                    </a:srgbClr>
                  </a:outerShdw>
                </a:effectLst>
              </a:rPr>
              <a:t>B</a:t>
            </a:r>
            <a:endParaRPr lang="zh-CN" altLang="en-US" sz="5400" b="0" cap="none" spc="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15163672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1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4893647"/>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10】</a:t>
            </a:r>
            <a:r>
              <a:rPr lang="zh-CN" altLang="en-US" sz="2400" kern="100">
                <a:effectLst/>
                <a:latin typeface="+mn-ea"/>
                <a:cs typeface="Times New Roman" panose="02020603050405020304" pitchFamily="18" charset="0"/>
              </a:rPr>
              <a:t>材料一  科学家不可能回到过去观察生物的进化过程，却可以通过古生物的化石及其他有关资料，推知生物进化的规律。古代医生不能透视病人体内各种脏器的病变，却能通过望、闻、问、切了解病情，结合临床经验，加以诊断。</a:t>
            </a:r>
          </a:p>
          <a:p>
            <a:pPr indent="266700" algn="just"/>
            <a:r>
              <a:rPr lang="zh-CN" altLang="en-US" sz="2400" kern="100">
                <a:effectLst/>
                <a:latin typeface="+mn-ea"/>
                <a:cs typeface="Times New Roman" panose="02020603050405020304" pitchFamily="18" charset="0"/>
              </a:rPr>
              <a:t>材料二  人们把形状、大小各不相同而能结出枣子的树木归一类，称之为“枣树”；把枣树、苹果树、梨树等依据其根、茎、叶、果等共性统称为“果树”；把或高或矮，或直或曲，或粗或细，或阔叶或针叶，或乔木或灌木，或落叶或常绿</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具有不同的个体特征的木本植物统称为“树”。</a:t>
            </a:r>
          </a:p>
          <a:p>
            <a:pPr indent="266700" algn="just"/>
            <a:r>
              <a:rPr lang="zh-CN" altLang="en-US" sz="2400" kern="100">
                <a:effectLst/>
                <a:latin typeface="+mn-ea"/>
                <a:cs typeface="Times New Roman" panose="02020603050405020304" pitchFamily="18" charset="0"/>
              </a:rPr>
              <a:t>材料三  </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两小儿辩日</a:t>
            </a:r>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中记载，一小孩说早晨冷、中午热，所以太阳早上远中午近。另一小孩说，早上太阳大、中午太阳小，所以太阳早上近中午远。其实，根据感觉判断太阳的远近并不准确。科学家发现，一天内我们能观察到的太阳的大小，能感觉到的气温的高低，是受到了大气层折射角、太阳光的直射和斜射、地面对流等因素的响，与太阳离我们是远是近无关。</a:t>
            </a:r>
          </a:p>
          <a:p>
            <a:pPr indent="266700" algn="just"/>
            <a:r>
              <a:rPr lang="zh-CN" altLang="en-US" sz="2400" b="1" kern="100">
                <a:effectLst/>
                <a:latin typeface="+mn-ea"/>
                <a:cs typeface="Times New Roman" panose="02020603050405020304" pitchFamily="18" charset="0"/>
              </a:rPr>
              <a:t>上述三则材料分别主要体现了思维的哪一特征？该如何理解思维的这一特征？</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Tree>
    <p:extLst>
      <p:ext uri="{BB962C8B-B14F-4D97-AF65-F5344CB8AC3E}">
        <p14:creationId xmlns:p14="http://schemas.microsoft.com/office/powerpoint/2010/main" val="285062520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EDB53339-E446-467A-8228-72C145E3343D}"/>
              </a:ext>
            </a:extLst>
          </p:cNvPr>
          <p:cNvSpPr txBox="1"/>
          <p:nvPr>
            <p:custDataLst>
              <p:tags r:id="rId8"/>
            </p:custDataLst>
          </p:nvPr>
        </p:nvSpPr>
        <p:spPr>
          <a:xfrm>
            <a:off x="412756" y="1789097"/>
            <a:ext cx="11234747" cy="830997"/>
          </a:xfrm>
          <a:prstGeom prst="rect">
            <a:avLst/>
          </a:prstGeom>
          <a:noFill/>
        </p:spPr>
        <p:txBody>
          <a:bodyPr wrap="square">
            <a:spAutoFit/>
          </a:bodyPr>
          <a:lstStyle/>
          <a:p>
            <a:pPr indent="266700" algn="just"/>
            <a:r>
              <a:rPr lang="en-US" altLang="zh-CN" sz="2400" kern="100">
                <a:effectLst/>
                <a:latin typeface="+mn-ea"/>
                <a:cs typeface="Times New Roman" panose="02020603050405020304" pitchFamily="18" charset="0"/>
              </a:rPr>
              <a:t>【</a:t>
            </a:r>
            <a:r>
              <a:rPr lang="zh-CN" altLang="en-US" sz="2400" kern="100">
                <a:effectLst/>
                <a:latin typeface="+mn-ea"/>
                <a:cs typeface="Times New Roman" panose="02020603050405020304" pitchFamily="18" charset="0"/>
              </a:rPr>
              <a:t>典例</a:t>
            </a:r>
            <a:r>
              <a:rPr lang="en-US" altLang="zh-CN" sz="2400" kern="100">
                <a:effectLst/>
                <a:latin typeface="+mn-ea"/>
                <a:cs typeface="Times New Roman" panose="02020603050405020304" pitchFamily="18" charset="0"/>
              </a:rPr>
              <a:t>10】</a:t>
            </a:r>
            <a:r>
              <a:rPr lang="zh-CN" altLang="en-US" sz="2400" b="1" kern="100">
                <a:effectLst/>
                <a:latin typeface="+mn-ea"/>
                <a:cs typeface="Times New Roman" panose="02020603050405020304" pitchFamily="18" charset="0"/>
              </a:rPr>
              <a:t>上述三则材料分别主要体现了思维的哪一特征？该如何理解思维的这一特征？</a:t>
            </a:r>
          </a:p>
        </p:txBody>
      </p:sp>
      <p:sp>
        <p:nvSpPr>
          <p:cNvPr id="8" name="卷形: 水平 7">
            <a:extLst>
              <a:ext uri="{FF2B5EF4-FFF2-40B4-BE49-F238E27FC236}">
                <a16:creationId xmlns:a16="http://schemas.microsoft.com/office/drawing/2014/main" id="{92DFA6C6-0D66-4110-8584-CA8D3562AE86}"/>
              </a:ext>
            </a:extLst>
          </p:cNvPr>
          <p:cNvSpPr/>
          <p:nvPr>
            <p:custDataLst>
              <p:tags r:id="rId9"/>
            </p:custDataLst>
          </p:nvPr>
        </p:nvSpPr>
        <p:spPr>
          <a:xfrm>
            <a:off x="288468" y="946893"/>
            <a:ext cx="2574524" cy="81674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典型训练</a:t>
            </a:r>
          </a:p>
        </p:txBody>
      </p:sp>
      <p:sp>
        <p:nvSpPr>
          <p:cNvPr id="9" name="文本框 8">
            <a:extLst>
              <a:ext uri="{FF2B5EF4-FFF2-40B4-BE49-F238E27FC236}">
                <a16:creationId xmlns:a16="http://schemas.microsoft.com/office/drawing/2014/main" id="{6DFE2F2A-7B0A-4631-AFEA-D0E6F15DF0BE}"/>
              </a:ext>
            </a:extLst>
          </p:cNvPr>
          <p:cNvSpPr txBox="1"/>
          <p:nvPr>
            <p:custDataLst>
              <p:tags r:id="rId10"/>
            </p:custDataLst>
          </p:nvPr>
        </p:nvSpPr>
        <p:spPr>
          <a:xfrm>
            <a:off x="607525" y="2767003"/>
            <a:ext cx="10889057" cy="3785652"/>
          </a:xfrm>
          <a:prstGeom prst="rect">
            <a:avLst/>
          </a:prstGeom>
          <a:noFill/>
        </p:spPr>
        <p:txBody>
          <a:bodyPr wrap="square">
            <a:spAutoFit/>
          </a:bodyPr>
          <a:lstStyle/>
          <a:p>
            <a:pPr algn="l" fontAlgn="ctr"/>
            <a:r>
              <a:rPr lang="zh-CN" altLang="zh-CN" sz="24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24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1</a:t>
            </a:r>
            <a:r>
              <a:rPr lang="zh-CN" altLang="zh-CN" sz="24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材料一主要体现了思维具有间接性。人们不可能对所要认识的每一个事物都去直接感知，事物的本质和规律也不可能被直接感知到，但思维能够凭借获得的感性材料、已有的经验和知识，透过事物的现象，揭示事物的本质和规律，实现对未知事物的认识。</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24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2</a:t>
            </a:r>
            <a:r>
              <a:rPr lang="zh-CN" altLang="zh-CN" sz="24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）材料二主要体现了思维具有概括性。思维能够从多种事物及其各种各样的属性中，舍去表面的、非本质的属性，抓住内在的、共同的、本质的属性，把握一类事物的共同本质。</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zh-CN" altLang="zh-CN" sz="24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a:t>
            </a:r>
            <a:r>
              <a:rPr lang="en-US" altLang="zh-CN" sz="24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3</a:t>
            </a:r>
            <a:r>
              <a:rPr lang="zh-CN" altLang="zh-CN" sz="2400" kern="100">
                <a:solidFill>
                  <a:srgbClr val="FF0000"/>
                </a:solidFill>
                <a:effectLst/>
                <a:latin typeface="等线" panose="02010600030101010101" pitchFamily="2" charset="-122"/>
                <a:ea typeface="宋体" panose="02010600030101010101" pitchFamily="2" charset="-122"/>
                <a:cs typeface="Times New Roman" panose="02020603050405020304" pitchFamily="18" charset="0"/>
              </a:rPr>
              <a:t>）材料三主要体现了思维具有能动性。任何思维都是对认识对象的反映，但又不是对认识对象的机械反映。思维能够提炼加工感性材料，形成有别于客观实际的认识。正确的思维如实地反映认识对象，错误的思维歪曲地反映认识对象。</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856753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9">
            <a:lum/>
          </a:blip>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4757142" y="2415162"/>
            <a:ext cx="3493265" cy="1415772"/>
          </a:xfrm>
          <a:prstGeom prst="rect">
            <a:avLst/>
          </a:prstGeom>
        </p:spPr>
        <p:txBody>
          <a:bodyPr wrap="none">
            <a:spAutoFit/>
          </a:bodyPr>
          <a:lstStyle/>
          <a:p>
            <a:pPr algn="ctr"/>
            <a:r>
              <a:rPr lang="zh-CN" altLang="en-US" sz="8600" b="1">
                <a:solidFill>
                  <a:srgbClr val="BE0000"/>
                </a:solidFill>
                <a:latin typeface="微软雅黑" panose="020b0503020204020204" pitchFamily="34" charset="-122"/>
                <a:ea typeface="微软雅黑" panose="020b0503020204020204" pitchFamily="34" charset="-122"/>
              </a:rPr>
              <a:t>谢谢！</a:t>
            </a:r>
          </a:p>
        </p:txBody>
      </p:sp>
      <p:sp>
        <p:nvSpPr>
          <p:cNvPr id="8" name="Freeform 29"/>
          <p:cNvSpPr/>
          <p:nvPr>
            <p:custDataLst>
              <p:tags r:id="rId4"/>
            </p:custDataLst>
          </p:nvPr>
        </p:nvSpPr>
        <p:spPr bwMode="auto">
          <a:xfrm>
            <a:off x="5221018" y="590692"/>
            <a:ext cx="1749965" cy="1563763"/>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ndParaRPr>
          </a:p>
        </p:txBody>
      </p:sp>
      <p:pic>
        <p:nvPicPr>
          <p:cNvPr id="4" name="图片 3"/>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4287240" y="4438649"/>
            <a:ext cx="2857500" cy="1190625"/>
          </a:xfrm>
          <a:prstGeom prst="rect">
            <a:avLst/>
          </a:prstGeom>
        </p:spPr>
      </p:pic>
      <p:pic>
        <p:nvPicPr>
          <p:cNvPr id="9" name="New picture"/>
          <p:cNvPicPr/>
          <p:nvPr>
            <p:custDataLst>
              <p:tags r:id="rId8"/>
            </p:custDataLst>
          </p:nvPr>
        </p:nvPicPr>
        <p:blipFill>
          <a:blip r:embed="rId7"/>
          <a:stretch>
            <a:fillRect/>
          </a:stretch>
        </p:blipFill>
        <p:spPr>
          <a:xfrm>
            <a:off x="12687300" y="12623800"/>
            <a:ext cx="355600" cy="266700"/>
          </a:xfrm>
          <a:prstGeom prst="cube">
            <a:avLst/>
          </a:prstGeom>
        </p:spPr>
      </p:pic>
    </p:spTree>
    <p:extLst>
      <p:ext uri="{BB962C8B-B14F-4D97-AF65-F5344CB8AC3E}">
        <p14:creationId xmlns:p14="http://schemas.microsoft.com/office/powerpoint/2010/main" val="2281809881"/>
      </p:ext>
    </p:extLst>
  </p:cSld>
  <p:clrMapOvr>
    <a:masterClrMapping/>
  </p:clrMapOvr>
  <mc:AlternateContent>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par>
                                <p:cTn id="10" presetID="6" presetClass="emph" presetSubtype="0" decel="100000" fill="hold" grpId="1" nodeType="withEffect">
                                  <p:stCondLst>
                                    <p:cond delay="200"/>
                                  </p:stCondLst>
                                  <p:childTnLst>
                                    <p:animScale>
                                      <p:cBhvr>
                                        <p:cTn id="11" dur="250" fill="hold"/>
                                        <p:tgtEl>
                                          <p:spTgt spid="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8"/>
                                        </p:tgtEl>
                                      </p:cBhvr>
                                      <p:by x="83000" y="83000"/>
                                    </p:animScale>
                                  </p:childTnLst>
                                </p:cTn>
                              </p:par>
                              <p:par>
                                <p:cTn id="14" presetID="53" presetClass="entr" presetSubtype="0" fill="hold" grpId="0" nodeType="withEffect">
                                  <p:stCondLst>
                                    <p:cond delay="400"/>
                                  </p:stCondLst>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ppt_w</p:attrName>
                                        </p:attrNameLst>
                                      </p:cBhvr>
                                      <p:tavLst>
                                        <p:tav tm="0">
                                          <p:val>
                                            <p:fltVal val="0"/>
                                          </p:val>
                                        </p:tav>
                                        <p:tav tm="100000">
                                          <p:val>
                                            <p:strVal val="#ppt_w"/>
                                          </p:val>
                                        </p:tav>
                                      </p:tavLst>
                                    </p:anim>
                                    <p:anim calcmode="lin" valueType="num">
                                      <p:cBhvr>
                                        <p:cTn id="17" dur="250" fill="hold"/>
                                        <p:tgtEl>
                                          <p:spTgt spid="6"/>
                                        </p:tgtEl>
                                        <p:attrNameLst>
                                          <p:attrName>ppt_h</p:attrName>
                                        </p:attrNameLst>
                                      </p:cBhvr>
                                      <p:tavLst>
                                        <p:tav tm="0">
                                          <p:val>
                                            <p:fltVal val="0"/>
                                          </p:val>
                                        </p:tav>
                                        <p:tav tm="100000">
                                          <p:val>
                                            <p:strVal val="#ppt_h"/>
                                          </p:val>
                                        </p:tav>
                                      </p:tavLst>
                                    </p:anim>
                                    <p:animEffect transition="in" filter="fade">
                                      <p:cBhvr>
                                        <p:cTn id="18" dur="250"/>
                                        <p:tgtEl>
                                          <p:spTgt spid="6"/>
                                        </p:tgtEl>
                                      </p:cBhvr>
                                    </p:animEffect>
                                  </p:childTnLst>
                                </p:cTn>
                              </p:par>
                              <p:par>
                                <p:cTn id="19" presetID="6" presetClass="emph" presetSubtype="0" decel="100000" fill="hold" grpId="1" nodeType="withEffect">
                                  <p:stCondLst>
                                    <p:cond delay="600"/>
                                  </p:stCondLst>
                                  <p:childTnLst>
                                    <p:animScale>
                                      <p:cBhvr>
                                        <p:cTn id="20" dur="250" fill="hold"/>
                                        <p:tgtEl>
                                          <p:spTgt spid="6"/>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6"/>
                                        </p:tgtEl>
                                      </p:cBhvr>
                                      <p:by x="83000" y="83000"/>
                                    </p:animScale>
                                  </p:childTnLst>
                                </p:cTn>
                              </p:par>
                            </p:childTnLst>
                          </p:cTn>
                        </p:par>
                        <p:par>
                          <p:cTn id="23" fill="hold" nodeType="afterGroup">
                            <p:stCondLst>
                              <p:cond delay="1050"/>
                            </p:stCondLst>
                            <p:childTnLst>
                              <p:par>
                                <p:cTn id="24" presetID="53"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35" presetClass="path" presetSubtype="0" accel="50000" decel="50000" fill="hold" nodeType="withEffect">
                                  <p:stCondLst>
                                    <p:cond delay="0"/>
                                  </p:stCondLst>
                                  <p:childTnLst>
                                    <p:animMotion origin="layout" path="M -2.08333E-07 2.22222E-06 L 0.22435 2.22222E-06" pathEditMode="relative" rAng="0" ptsTypes="AA">
                                      <p:cBhvr>
                                        <p:cTn id="30" dur="1000" spd="-100000" fill="hold"/>
                                        <p:tgtEl>
                                          <p:spTgt spid="4"/>
                                        </p:tgtEl>
                                        <p:attrNameLst>
                                          <p:attrName>ppt_x</p:attrName>
                                          <p:attrName>ppt_y</p:attrName>
                                        </p:attrNameLst>
                                      </p:cBhvr>
                                      <p:rCtr x="1121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8" grpId="0"/>
      <p:bldP spid="8" grpId="1"/>
      <p:bldP spid="8" grpId="2"/>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一、课标解读 考情分析</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aphicFrame>
        <p:nvGraphicFramePr>
          <p:cNvPr id="3" name="表格 2">
            <a:extLst>
              <a:ext uri="{FF2B5EF4-FFF2-40B4-BE49-F238E27FC236}">
                <a16:creationId xmlns:a16="http://schemas.microsoft.com/office/drawing/2014/main" id="{2F14FC25-2522-46A4-A5D6-7C0872238FA5}"/>
              </a:ext>
            </a:extLst>
          </p:cNvPr>
          <p:cNvGraphicFramePr>
            <a:graphicFrameLocks noGrp="1"/>
          </p:cNvGraphicFramePr>
          <p:nvPr>
            <p:custDataLst>
              <p:tags r:id="rId8"/>
            </p:custDataLst>
            <p:extLst>
              <p:ext uri="{D42A27DB-BD31-4B8C-83A1-F6EECF244321}">
                <p14:modId xmlns:p14="http://schemas.microsoft.com/office/powerpoint/2010/main" val="3434823174"/>
              </p:ext>
            </p:extLst>
          </p:nvPr>
        </p:nvGraphicFramePr>
        <p:xfrm>
          <a:off x="674377" y="1434973"/>
          <a:ext cx="10742305" cy="3840480"/>
        </p:xfrm>
        <a:graphic>
          <a:graphicData uri="http://schemas.openxmlformats.org/drawingml/2006/table">
            <a:tbl>
              <a:tblPr firstRow="1" firstCol="1" bandRow="1">
                <a:tableStyleId>{5C22544A-7EE6-4342-B048-85BDC9FD1C3A}</a:tableStyleId>
              </a:tblPr>
              <a:tblGrid>
                <a:gridCol w="1178473">
                  <a:extLst>
                    <a:ext uri="{9D8B030D-6E8A-4147-A177-3AD203B41FA5}">
                      <a16:colId xmlns:a16="http://schemas.microsoft.com/office/drawing/2014/main" val="2120975636"/>
                    </a:ext>
                  </a:extLst>
                </a:gridCol>
                <a:gridCol w="405260">
                  <a:extLst>
                    <a:ext uri="{9D8B030D-6E8A-4147-A177-3AD203B41FA5}">
                      <a16:colId xmlns:a16="http://schemas.microsoft.com/office/drawing/2014/main" val="3468000984"/>
                    </a:ext>
                  </a:extLst>
                </a:gridCol>
                <a:gridCol w="2360906">
                  <a:extLst>
                    <a:ext uri="{9D8B030D-6E8A-4147-A177-3AD203B41FA5}">
                      <a16:colId xmlns:a16="http://schemas.microsoft.com/office/drawing/2014/main" val="560632725"/>
                    </a:ext>
                  </a:extLst>
                </a:gridCol>
                <a:gridCol w="2391258">
                  <a:extLst>
                    <a:ext uri="{9D8B030D-6E8A-4147-A177-3AD203B41FA5}">
                      <a16:colId xmlns:a16="http://schemas.microsoft.com/office/drawing/2014/main" val="3654253947"/>
                    </a:ext>
                  </a:extLst>
                </a:gridCol>
                <a:gridCol w="4406408">
                  <a:extLst>
                    <a:ext uri="{9D8B030D-6E8A-4147-A177-3AD203B41FA5}">
                      <a16:colId xmlns:a16="http://schemas.microsoft.com/office/drawing/2014/main" val="4290340058"/>
                    </a:ext>
                  </a:extLst>
                </a:gridCol>
              </a:tblGrid>
              <a:tr h="192114">
                <a:tc gridSpan="3">
                  <a:txBody>
                    <a:bodyPr vert="horz" wrap="square"/>
                    <a:lstStyle/>
                    <a:p>
                      <a:pPr algn="ctr">
                        <a:lnSpc>
                          <a:spcPct val="100000"/>
                        </a:lnSpc>
                      </a:pPr>
                      <a:r>
                        <a:rPr lang="zh-CN" sz="2800" kern="100">
                          <a:effectLst/>
                        </a:rPr>
                        <a:t>课标解读</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tc hMerge="1">
                  <a:txBody>
                    <a:bodyPr vert="horz" wrap="square"/>
                    <a:lstStyle/>
                    <a:p>
                      <a:endParaRPr lang="zh-CN" altLang="en-US"/>
                    </a:p>
                  </a:txBody>
                  <a:tcPr/>
                </a:tc>
                <a:tc rowSpan="2">
                  <a:txBody>
                    <a:bodyPr vert="horz" wrap="square"/>
                    <a:lstStyle/>
                    <a:p>
                      <a:pPr algn="ctr">
                        <a:lnSpc>
                          <a:spcPct val="100000"/>
                        </a:lnSpc>
                      </a:pPr>
                      <a:r>
                        <a:rPr lang="zh-CN" sz="2800" kern="100">
                          <a:effectLst/>
                        </a:rPr>
                        <a:t>考情分析</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rowSpan="2">
                  <a:txBody>
                    <a:bodyPr vert="horz" wrap="square"/>
                    <a:lstStyle/>
                    <a:p>
                      <a:pPr algn="ctr">
                        <a:lnSpc>
                          <a:spcPct val="100000"/>
                        </a:lnSpc>
                      </a:pPr>
                      <a:r>
                        <a:rPr lang="zh-CN" sz="2800" kern="100">
                          <a:effectLst/>
                        </a:rPr>
                        <a:t>备考策略</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73171495"/>
                  </a:ext>
                </a:extLst>
              </a:tr>
              <a:tr h="192114">
                <a:tc>
                  <a:txBody>
                    <a:bodyPr vert="horz" wrap="square"/>
                    <a:lstStyle/>
                    <a:p>
                      <a:pPr algn="ctr">
                        <a:lnSpc>
                          <a:spcPct val="100000"/>
                        </a:lnSpc>
                      </a:pPr>
                      <a:r>
                        <a:rPr lang="zh-CN" sz="2800" kern="100">
                          <a:effectLst/>
                        </a:rPr>
                        <a:t>考点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vert="horz" wrap="square"/>
                    <a:lstStyle/>
                    <a:p>
                      <a:pPr algn="ctr">
                        <a:lnSpc>
                          <a:spcPct val="100000"/>
                        </a:lnSpc>
                      </a:pPr>
                      <a:r>
                        <a:rPr lang="zh-CN" sz="2800" kern="100">
                          <a:effectLst/>
                        </a:rPr>
                        <a:t>内容</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tc vMerge="1">
                  <a:txBody>
                    <a:bodyPr vert="horz" wrap="square"/>
                    <a:lstStyle/>
                    <a:p>
                      <a:endParaRPr lang="zh-CN" altLang="en-US"/>
                    </a:p>
                  </a:txBody>
                  <a:tcPr/>
                </a:tc>
                <a:tc vMerge="1">
                  <a:txBody>
                    <a:bodyPr vert="horz" wrap="square"/>
                    <a:lstStyle/>
                    <a:p>
                      <a:endParaRPr lang="zh-CN" altLang="en-US"/>
                    </a:p>
                  </a:txBody>
                  <a:tcPr/>
                </a:tc>
                <a:extLst>
                  <a:ext uri="{0D108BD9-81ED-4DB2-BD59-A6C34878D82A}">
                    <a16:rowId xmlns:a16="http://schemas.microsoft.com/office/drawing/2014/main" val="4282439476"/>
                  </a:ext>
                </a:extLst>
              </a:tr>
              <a:tr h="1448327">
                <a:tc gridSpan="2">
                  <a:txBody>
                    <a:bodyPr vert="horz" wrap="square"/>
                    <a:lstStyle/>
                    <a:p>
                      <a:pPr algn="just">
                        <a:lnSpc>
                          <a:spcPct val="100000"/>
                        </a:lnSpc>
                      </a:pPr>
                      <a:r>
                        <a:rPr lang="zh-CN" sz="2800" kern="100">
                          <a:effectLst/>
                        </a:rPr>
                        <a:t>走进思维世界</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vert="horz" wrap="square"/>
                    <a:lstStyle/>
                    <a:p>
                      <a:endParaRPr lang="zh-CN" altLang="en-US"/>
                    </a:p>
                  </a:txBody>
                  <a:tcPr/>
                </a:tc>
                <a:tc>
                  <a:txBody>
                    <a:bodyPr vert="horz" wrap="square"/>
                    <a:lstStyle/>
                    <a:p>
                      <a:pPr algn="just">
                        <a:lnSpc>
                          <a:spcPct val="100000"/>
                        </a:lnSpc>
                      </a:pPr>
                      <a:r>
                        <a:rPr lang="zh-CN" sz="2800" kern="100">
                          <a:effectLst/>
                        </a:rPr>
                        <a:t>思维的含义与特征、思维形态及其特征</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00000"/>
                        </a:lnSpc>
                      </a:pPr>
                      <a:r>
                        <a:rPr lang="zh-CN" sz="2800" kern="100">
                          <a:effectLst/>
                        </a:rPr>
                        <a:t>本专题为高考新增模块，还没有高考考题和考情，对于考情需要进一步了解</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vert="horz" wrap="square"/>
                    <a:lstStyle/>
                    <a:p>
                      <a:pPr algn="just">
                        <a:lnSpc>
                          <a:spcPct val="100000"/>
                        </a:lnSpc>
                      </a:pPr>
                      <a:r>
                        <a:rPr lang="en-US" sz="2800" kern="100">
                          <a:effectLst/>
                        </a:rPr>
                        <a:t>(1)</a:t>
                      </a:r>
                      <a:r>
                        <a:rPr lang="zh-CN" sz="2800" kern="100">
                          <a:effectLst/>
                        </a:rPr>
                        <a:t>描述常见的思维活动，体会思维是人所特有的属性，了解思维的基本形态和特征</a:t>
                      </a:r>
                      <a:r>
                        <a:rPr lang="en-US" sz="2800" kern="100">
                          <a:effectLst/>
                        </a:rPr>
                        <a:t>;</a:t>
                      </a:r>
                      <a:r>
                        <a:rPr lang="zh-CN" sz="2800" kern="100">
                          <a:effectLst/>
                        </a:rPr>
                        <a:t>懂得正确思维的基本条件</a:t>
                      </a:r>
                    </a:p>
                    <a:p>
                      <a:pPr algn="just">
                        <a:lnSpc>
                          <a:spcPct val="100000"/>
                        </a:lnSpc>
                      </a:pPr>
                      <a:r>
                        <a:rPr lang="en-US" sz="2800" kern="100">
                          <a:effectLst/>
                        </a:rPr>
                        <a:t>(2)</a:t>
                      </a:r>
                      <a:r>
                        <a:rPr lang="zh-CN" sz="2800" kern="100">
                          <a:effectLst/>
                        </a:rPr>
                        <a:t>区分抽象思维和形象思维</a:t>
                      </a:r>
                      <a:r>
                        <a:rPr lang="en-US" sz="2800" kern="100">
                          <a:effectLst/>
                        </a:rPr>
                        <a:t>;</a:t>
                      </a:r>
                      <a:r>
                        <a:rPr lang="zh-CN" sz="2800" kern="100">
                          <a:effectLst/>
                        </a:rPr>
                        <a:t>掌握科学思维的特点，体悟学习科学思维的意义</a:t>
                      </a:r>
                      <a:endParaRPr lang="zh-CN" sz="2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07818828"/>
                  </a:ext>
                </a:extLst>
              </a:tr>
            </a:tbl>
          </a:graphicData>
        </a:graphic>
      </p:graphicFrame>
    </p:spTree>
    <p:extLst>
      <p:ext uri="{BB962C8B-B14F-4D97-AF65-F5344CB8AC3E}">
        <p14:creationId xmlns:p14="http://schemas.microsoft.com/office/powerpoint/2010/main" val="132255460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5638"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第二部分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知识整合 网络构建</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721633332"/>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523220"/>
          </a:xfrm>
          <a:prstGeom prst="rect">
            <a:avLst/>
          </a:prstGeom>
        </p:spPr>
        <p:txBody>
          <a:bodyPr wrap="square">
            <a:spAutoFit/>
          </a:bodyPr>
          <a:lstStyle/>
          <a:p>
            <a:r>
              <a:rPr lang="zh-CN" altLang="en-US" sz="2800" b="1">
                <a:solidFill>
                  <a:schemeClr val="accent1"/>
                </a:solidFill>
                <a:latin typeface="微软雅黑" panose="020b0503020204020204" pitchFamily="34" charset="-122"/>
                <a:ea typeface="微软雅黑" panose="020b0503020204020204" pitchFamily="34" charset="-122"/>
              </a:rPr>
              <a:t>二、知识整合 网络构建</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sz="2800"/>
          </a:p>
        </p:txBody>
      </p:sp>
      <p:sp>
        <p:nvSpPr>
          <p:cNvPr id="7" name="文本框 6">
            <a:extLst>
              <a:ext uri="{FF2B5EF4-FFF2-40B4-BE49-F238E27FC236}">
                <a16:creationId xmlns:a16="http://schemas.microsoft.com/office/drawing/2014/main" id="{69F6EC0E-634B-411D-BF9D-C45DB52ACA2F}"/>
              </a:ext>
            </a:extLst>
          </p:cNvPr>
          <p:cNvSpPr txBox="1"/>
          <p:nvPr>
            <p:custDataLst>
              <p:tags r:id="rId8"/>
            </p:custDataLst>
          </p:nvPr>
        </p:nvSpPr>
        <p:spPr>
          <a:xfrm>
            <a:off x="1177887" y="2057882"/>
            <a:ext cx="525544" cy="3150927"/>
          </a:xfrm>
          <a:prstGeom prst="rect">
            <a:avLst/>
          </a:prstGeom>
          <a:noFill/>
        </p:spPr>
        <p:txBody>
          <a:bodyPr wrap="square">
            <a:spAutoFit/>
          </a:bodyPr>
          <a:lstStyle/>
          <a:p>
            <a:pPr algn="ctr">
              <a:lnSpc>
                <a:spcPct val="120000"/>
              </a:lnSpc>
            </a:pPr>
            <a:r>
              <a:rPr lang="zh-CN" altLang="en-US" sz="28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走进思维世界</a:t>
            </a:r>
          </a:p>
        </p:txBody>
      </p:sp>
      <p:sp>
        <p:nvSpPr>
          <p:cNvPr id="8" name="文本框 7">
            <a:extLst>
              <a:ext uri="{FF2B5EF4-FFF2-40B4-BE49-F238E27FC236}">
                <a16:creationId xmlns:a16="http://schemas.microsoft.com/office/drawing/2014/main" id="{BD20F9F8-90B6-43D5-B0F2-97E74A27E7C8}"/>
              </a:ext>
            </a:extLst>
          </p:cNvPr>
          <p:cNvSpPr txBox="1"/>
          <p:nvPr>
            <p:custDataLst>
              <p:tags r:id="rId9"/>
            </p:custDataLst>
          </p:nvPr>
        </p:nvSpPr>
        <p:spPr>
          <a:xfrm>
            <a:off x="2071715" y="1900229"/>
            <a:ext cx="1231376" cy="1815882"/>
          </a:xfrm>
          <a:prstGeom prst="rect">
            <a:avLst/>
          </a:prstGeom>
          <a:noFill/>
        </p:spPr>
        <p:txBody>
          <a:bodyPr wrap="square">
            <a:spAutoFit/>
          </a:bodyPr>
          <a:lstStyle/>
          <a:p>
            <a:r>
              <a:rPr lang="zh-CN" altLang="en-US" sz="2800"/>
              <a:t>思维的含义与特征</a:t>
            </a:r>
          </a:p>
        </p:txBody>
      </p:sp>
      <p:sp>
        <p:nvSpPr>
          <p:cNvPr id="9" name="文本框 8">
            <a:extLst>
              <a:ext uri="{FF2B5EF4-FFF2-40B4-BE49-F238E27FC236}">
                <a16:creationId xmlns:a16="http://schemas.microsoft.com/office/drawing/2014/main" id="{65BA35B2-1808-4B36-8BE4-2EE784B92205}"/>
              </a:ext>
            </a:extLst>
          </p:cNvPr>
          <p:cNvSpPr txBox="1"/>
          <p:nvPr>
            <p:custDataLst>
              <p:tags r:id="rId10"/>
            </p:custDataLst>
          </p:nvPr>
        </p:nvSpPr>
        <p:spPr>
          <a:xfrm>
            <a:off x="3662050" y="1384647"/>
            <a:ext cx="4140095" cy="523220"/>
          </a:xfrm>
          <a:prstGeom prst="rect">
            <a:avLst/>
          </a:prstGeom>
          <a:noFill/>
        </p:spPr>
        <p:txBody>
          <a:bodyPr wrap="square">
            <a:spAutoFit/>
          </a:bodyPr>
          <a:lstStyle/>
          <a:p>
            <a:r>
              <a:rPr lang="zh-CN" altLang="en-US" sz="2800" b="1">
                <a:solidFill>
                  <a:srgbClr val="000000"/>
                </a:solidFill>
                <a:latin typeface="兰亭黑-简" panose="02000000000000000000" charset="-122"/>
                <a:ea typeface="兰亭黑-简" panose="02000000000000000000" charset="-122"/>
              </a:rPr>
              <a:t>思维的内涵</a:t>
            </a:r>
            <a:endParaRPr lang="zh-CN" altLang="en-US" sz="2800"/>
          </a:p>
        </p:txBody>
      </p:sp>
      <p:sp>
        <p:nvSpPr>
          <p:cNvPr id="10" name="文本框 9">
            <a:extLst>
              <a:ext uri="{FF2B5EF4-FFF2-40B4-BE49-F238E27FC236}">
                <a16:creationId xmlns:a16="http://schemas.microsoft.com/office/drawing/2014/main" id="{2A583178-ADCE-4CB8-BDCB-937A63B45F62}"/>
              </a:ext>
            </a:extLst>
          </p:cNvPr>
          <p:cNvSpPr txBox="1"/>
          <p:nvPr>
            <p:custDataLst>
              <p:tags r:id="rId11"/>
            </p:custDataLst>
          </p:nvPr>
        </p:nvSpPr>
        <p:spPr>
          <a:xfrm>
            <a:off x="3691320" y="1837972"/>
            <a:ext cx="6094428" cy="523220"/>
          </a:xfrm>
          <a:prstGeom prst="rect">
            <a:avLst/>
          </a:prstGeom>
          <a:noFill/>
        </p:spPr>
        <p:txBody>
          <a:bodyPr wrap="square">
            <a:spAutoFit/>
          </a:bodyPr>
          <a:lstStyle/>
          <a:p>
            <a:r>
              <a:rPr lang="zh-CN" altLang="en-US" sz="2800"/>
              <a:t>思维方式</a:t>
            </a:r>
          </a:p>
        </p:txBody>
      </p:sp>
      <p:sp>
        <p:nvSpPr>
          <p:cNvPr id="11" name="文本框 10">
            <a:extLst>
              <a:ext uri="{FF2B5EF4-FFF2-40B4-BE49-F238E27FC236}">
                <a16:creationId xmlns:a16="http://schemas.microsoft.com/office/drawing/2014/main" id="{D53CE156-40D6-4B1D-8D6F-E1C99F2C244A}"/>
              </a:ext>
            </a:extLst>
          </p:cNvPr>
          <p:cNvSpPr txBox="1"/>
          <p:nvPr>
            <p:custDataLst>
              <p:tags r:id="rId12"/>
            </p:custDataLst>
          </p:nvPr>
        </p:nvSpPr>
        <p:spPr>
          <a:xfrm>
            <a:off x="3726070" y="2291297"/>
            <a:ext cx="6094428" cy="523220"/>
          </a:xfrm>
          <a:prstGeom prst="rect">
            <a:avLst/>
          </a:prstGeom>
          <a:noFill/>
        </p:spPr>
        <p:txBody>
          <a:bodyPr wrap="square">
            <a:spAutoFit/>
          </a:bodyPr>
          <a:lstStyle/>
          <a:p>
            <a:r>
              <a:rPr lang="zh-CN" altLang="en-US" sz="2800"/>
              <a:t>思维风格的差异：</a:t>
            </a:r>
          </a:p>
        </p:txBody>
      </p:sp>
      <p:sp>
        <p:nvSpPr>
          <p:cNvPr id="12" name="文本框 11">
            <a:extLst>
              <a:ext uri="{FF2B5EF4-FFF2-40B4-BE49-F238E27FC236}">
                <a16:creationId xmlns:a16="http://schemas.microsoft.com/office/drawing/2014/main" id="{105F6074-4221-466A-853A-411EEC045FAB}"/>
              </a:ext>
            </a:extLst>
          </p:cNvPr>
          <p:cNvSpPr txBox="1"/>
          <p:nvPr>
            <p:custDataLst>
              <p:tags r:id="rId13"/>
            </p:custDataLst>
          </p:nvPr>
        </p:nvSpPr>
        <p:spPr>
          <a:xfrm>
            <a:off x="3726070" y="2698921"/>
            <a:ext cx="2185168" cy="523220"/>
          </a:xfrm>
          <a:prstGeom prst="rect">
            <a:avLst/>
          </a:prstGeom>
          <a:noFill/>
        </p:spPr>
        <p:txBody>
          <a:bodyPr wrap="square">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思维的特征</a:t>
            </a:r>
            <a:endParaRPr lang="zh-CN" altLang="en-US" sz="2800"/>
          </a:p>
        </p:txBody>
      </p:sp>
      <p:sp>
        <p:nvSpPr>
          <p:cNvPr id="13" name="文本框 12">
            <a:extLst>
              <a:ext uri="{FF2B5EF4-FFF2-40B4-BE49-F238E27FC236}">
                <a16:creationId xmlns:a16="http://schemas.microsoft.com/office/drawing/2014/main" id="{7DF17AC5-21D6-4DCD-B0F0-76E83A27374B}"/>
              </a:ext>
            </a:extLst>
          </p:cNvPr>
          <p:cNvSpPr txBox="1"/>
          <p:nvPr>
            <p:custDataLst>
              <p:tags r:id="rId14"/>
            </p:custDataLst>
          </p:nvPr>
        </p:nvSpPr>
        <p:spPr>
          <a:xfrm>
            <a:off x="5841697" y="2708107"/>
            <a:ext cx="6094428" cy="1200329"/>
          </a:xfrm>
          <a:prstGeom prst="rect">
            <a:avLst/>
          </a:prstGeom>
          <a:noFill/>
        </p:spPr>
        <p:txBody>
          <a:bodyPr wrap="square">
            <a:spAutoFit/>
          </a:bodyPr>
          <a:lstStyle/>
          <a:p>
            <a:r>
              <a:rPr lang="en-US" altLang="zh-CN" sz="2400" b="1">
                <a:solidFill>
                  <a:srgbClr val="FF0000"/>
                </a:solidFill>
                <a:latin typeface="方正粗黑宋简体" panose="02000000000000000000" charset="-122"/>
                <a:ea typeface="方正粗黑宋简体" panose="02000000000000000000" charset="-122"/>
                <a:sym typeface="+mn-ea"/>
              </a:rPr>
              <a:t>(1)</a:t>
            </a:r>
            <a:r>
              <a:rPr lang="zh-CN" altLang="en-US" sz="2400" b="1">
                <a:solidFill>
                  <a:srgbClr val="FF0000"/>
                </a:solidFill>
                <a:latin typeface="方正粗黑宋简体" panose="02000000000000000000" charset="-122"/>
                <a:ea typeface="方正粗黑宋简体" panose="02000000000000000000" charset="-122"/>
                <a:sym typeface="+mn-ea"/>
              </a:rPr>
              <a:t>思维具有间接性</a:t>
            </a:r>
            <a:endParaRPr lang="en-US" altLang="zh-CN" sz="2400" b="1">
              <a:solidFill>
                <a:srgbClr val="FF0000"/>
              </a:solidFill>
              <a:latin typeface="方正粗黑宋简体" panose="02000000000000000000" charset="-122"/>
              <a:ea typeface="方正粗黑宋简体" panose="02000000000000000000" charset="-122"/>
              <a:sym typeface="+mn-ea"/>
            </a:endParaRPr>
          </a:p>
          <a:p>
            <a:r>
              <a:rPr lang="en-US" altLang="zh-CN" sz="2400" b="1">
                <a:solidFill>
                  <a:srgbClr val="FF0000"/>
                </a:solidFill>
                <a:effectLst/>
                <a:latin typeface="兰亭黑-简" panose="02000000000000000000" charset="-122"/>
                <a:ea typeface="兰亭黑-简" panose="02000000000000000000" charset="-122"/>
                <a:cs typeface="方正粗黑宋简体" panose="02000000000000000000" charset="-122"/>
                <a:sym typeface="+mn-ea"/>
              </a:rPr>
              <a:t>(2)</a:t>
            </a:r>
            <a:r>
              <a:rPr lang="zh-CN" altLang="en-US" sz="2400" b="1">
                <a:solidFill>
                  <a:srgbClr val="FF0000"/>
                </a:solidFill>
                <a:effectLst/>
                <a:latin typeface="兰亭黑-简" panose="02000000000000000000" charset="-122"/>
                <a:ea typeface="兰亭黑-简" panose="02000000000000000000" charset="-122"/>
                <a:cs typeface="方正粗黑宋简体" panose="02000000000000000000" charset="-122"/>
                <a:sym typeface="+mn-ea"/>
              </a:rPr>
              <a:t>思维具有概括性（去伪存真，去粗取精）</a:t>
            </a:r>
          </a:p>
          <a:p>
            <a:r>
              <a:rPr lang="en-US" altLang="zh-CN" sz="2400" b="1">
                <a:solidFill>
                  <a:srgbClr val="FF0000"/>
                </a:solidFill>
                <a:latin typeface="兰亭黑-简" panose="02000000000000000000" charset="-122"/>
                <a:ea typeface="兰亭黑-简" panose="02000000000000000000" charset="-122"/>
                <a:cs typeface="方正粗黑宋简体" panose="02000000000000000000" charset="-122"/>
                <a:sym typeface="+mn-ea"/>
              </a:rPr>
              <a:t>(3)</a:t>
            </a:r>
            <a:r>
              <a:rPr lang="zh-CN" altLang="en-US" sz="2400" b="1">
                <a:solidFill>
                  <a:srgbClr val="FF0000"/>
                </a:solidFill>
                <a:latin typeface="兰亭黑-简" panose="02000000000000000000" charset="-122"/>
                <a:ea typeface="兰亭黑-简" panose="02000000000000000000" charset="-122"/>
                <a:cs typeface="方正粗黑宋简体" panose="02000000000000000000" charset="-122"/>
                <a:sym typeface="+mn-ea"/>
              </a:rPr>
              <a:t>思维具有能动性（双重性）</a:t>
            </a:r>
          </a:p>
        </p:txBody>
      </p:sp>
      <p:sp>
        <p:nvSpPr>
          <p:cNvPr id="14" name="文本框 13">
            <a:extLst>
              <a:ext uri="{FF2B5EF4-FFF2-40B4-BE49-F238E27FC236}">
                <a16:creationId xmlns:a16="http://schemas.microsoft.com/office/drawing/2014/main" id="{892531A8-CF91-46A5-99D5-56502E0A6F67}"/>
              </a:ext>
            </a:extLst>
          </p:cNvPr>
          <p:cNvSpPr txBox="1"/>
          <p:nvPr>
            <p:custDataLst>
              <p:tags r:id="rId15"/>
            </p:custDataLst>
          </p:nvPr>
        </p:nvSpPr>
        <p:spPr>
          <a:xfrm>
            <a:off x="2074415" y="4012833"/>
            <a:ext cx="1270261" cy="1384995"/>
          </a:xfrm>
          <a:prstGeom prst="rect">
            <a:avLst/>
          </a:prstGeom>
          <a:noFill/>
        </p:spPr>
        <p:txBody>
          <a:bodyPr wrap="square">
            <a:spAutoFit/>
          </a:bodyPr>
          <a:lstStyle/>
          <a:p>
            <a:r>
              <a:rPr lang="zh-CN" altLang="en-US" sz="2800"/>
              <a:t>思维形态及其特征</a:t>
            </a:r>
          </a:p>
        </p:txBody>
      </p:sp>
      <p:sp>
        <p:nvSpPr>
          <p:cNvPr id="15" name="文本框 14">
            <a:extLst>
              <a:ext uri="{FF2B5EF4-FFF2-40B4-BE49-F238E27FC236}">
                <a16:creationId xmlns:a16="http://schemas.microsoft.com/office/drawing/2014/main" id="{BD72ED3D-063C-437A-A375-6557C9114D8C}"/>
              </a:ext>
            </a:extLst>
          </p:cNvPr>
          <p:cNvSpPr txBox="1"/>
          <p:nvPr>
            <p:custDataLst>
              <p:tags r:id="rId16"/>
            </p:custDataLst>
          </p:nvPr>
        </p:nvSpPr>
        <p:spPr>
          <a:xfrm>
            <a:off x="3664796" y="3952359"/>
            <a:ext cx="6094428" cy="523220"/>
          </a:xfrm>
          <a:prstGeom prst="rect">
            <a:avLst/>
          </a:prstGeom>
          <a:noFill/>
        </p:spPr>
        <p:txBody>
          <a:bodyPr wrap="square">
            <a:spAutoFit/>
          </a:bodyPr>
          <a:lstStyle/>
          <a:p>
            <a:r>
              <a:rPr kumimoji="0" lang="zh-CN" altLang="en-US" sz="2800" b="1" i="0" u="none" strike="noStrike" kern="1200" cap="none" spc="0" normalizeH="0" baseline="0" noProof="0">
                <a:solidFill>
                  <a:srgbClr val="FF0000"/>
                </a:solidFill>
                <a:effectLst/>
                <a:uLnTx/>
                <a:uFillTx/>
                <a:latin typeface="微软雅黑" panose="020b0503020204020204" pitchFamily="34" charset="-122"/>
                <a:ea typeface="微软雅黑" panose="020b0503020204020204" pitchFamily="34" charset="-122"/>
                <a:cs typeface="+mn-ea"/>
                <a:sym typeface="zihun58hao-chuangzhonghei" panose="00000500000000000000" pitchFamily="2" charset="-122"/>
              </a:rPr>
              <a:t>思维形态的分类</a:t>
            </a:r>
            <a:endParaRPr lang="zh-CN" altLang="en-US" sz="2800"/>
          </a:p>
        </p:txBody>
      </p:sp>
      <p:sp>
        <p:nvSpPr>
          <p:cNvPr id="16" name="文本框 15">
            <a:extLst>
              <a:ext uri="{FF2B5EF4-FFF2-40B4-BE49-F238E27FC236}">
                <a16:creationId xmlns:a16="http://schemas.microsoft.com/office/drawing/2014/main" id="{43E967BA-633B-454D-833B-9FD9DC5DECA8}"/>
              </a:ext>
            </a:extLst>
          </p:cNvPr>
          <p:cNvSpPr txBox="1"/>
          <p:nvPr>
            <p:custDataLst>
              <p:tags r:id="rId17"/>
            </p:custDataLst>
          </p:nvPr>
        </p:nvSpPr>
        <p:spPr>
          <a:xfrm>
            <a:off x="3499402" y="4649695"/>
            <a:ext cx="2862168" cy="567848"/>
          </a:xfrm>
          <a:prstGeom prst="rect">
            <a:avLst/>
          </a:prstGeom>
          <a:noFill/>
        </p:spPr>
        <p:txBody>
          <a:bodyPr wrap="square">
            <a:spAutoFit/>
          </a:bodyPr>
          <a:lstStyle/>
          <a:p>
            <a:pPr algn="ctr" eaLnBrk="0" fontAlgn="base" hangingPunct="0">
              <a:lnSpc>
                <a:spcPct val="120000"/>
              </a:lnSpc>
              <a:spcBef>
                <a:spcPct val="0"/>
              </a:spcBef>
              <a:spcAft>
                <a:spcPct val="0"/>
              </a:spcAft>
            </a:pPr>
            <a:r>
              <a:rPr lang="zh-CN" altLang="en-US" sz="2800" b="1">
                <a:solidFill>
                  <a:srgbClr val="FF0000"/>
                </a:solidFill>
                <a:effectLst>
                  <a:outerShdw blurRad="38100" dist="38100" dir="2700000" algn="tl">
                    <a:srgbClr val="000000">
                      <a:alpha val="43137"/>
                    </a:srgbClr>
                  </a:outerShdw>
                </a:effectLst>
                <a:latin typeface="微软雅黑 Light" panose="020b0502040204020203" charset="-122"/>
                <a:ea typeface="微软雅黑 Light" panose="020b0502040204020203" charset="-122"/>
                <a:cs typeface="微软雅黑 Light" panose="020b0502040204020203" charset="-122"/>
                <a:sym typeface="+mn-ea"/>
              </a:rPr>
              <a:t>思维基本形态</a:t>
            </a:r>
            <a:endParaRPr lang="zh-CN" altLang="en-US" sz="2800" b="1">
              <a:ln cmpd="sng">
                <a:noFill/>
                <a:prstDash val="solid"/>
              </a:ln>
              <a:solidFill>
                <a:schemeClr val="accent1"/>
              </a:solidFill>
              <a:effectLst>
                <a:outerShdw blurRad="38100" dist="38100" dir="2700000" algn="tl">
                  <a:srgbClr val="000000">
                    <a:alpha val="43137"/>
                  </a:srgbClr>
                </a:outerShdw>
              </a:effectLst>
              <a:latin typeface="Heiti SC Medium" panose="02000000000000000000" charset="-122"/>
              <a:ea typeface="Heiti SC Medium" panose="02000000000000000000" charset="-122"/>
              <a:cs typeface="+mn-ea"/>
              <a:sym typeface="+mn-lt"/>
            </a:endParaRPr>
          </a:p>
        </p:txBody>
      </p:sp>
      <p:sp>
        <p:nvSpPr>
          <p:cNvPr id="17" name="文本框 16">
            <a:extLst>
              <a:ext uri="{FF2B5EF4-FFF2-40B4-BE49-F238E27FC236}">
                <a16:creationId xmlns:a16="http://schemas.microsoft.com/office/drawing/2014/main" id="{50393B95-29D6-4115-BA5F-4462A15AC21A}"/>
              </a:ext>
            </a:extLst>
          </p:cNvPr>
          <p:cNvSpPr txBox="1"/>
          <p:nvPr>
            <p:custDataLst>
              <p:tags r:id="rId18"/>
            </p:custDataLst>
          </p:nvPr>
        </p:nvSpPr>
        <p:spPr>
          <a:xfrm>
            <a:off x="3610203" y="5406102"/>
            <a:ext cx="6094428" cy="523220"/>
          </a:xfrm>
          <a:prstGeom prst="rect">
            <a:avLst/>
          </a:prstGeom>
          <a:noFill/>
        </p:spPr>
        <p:txBody>
          <a:bodyPr wrap="square">
            <a:spAutoFit/>
          </a:bodyPr>
          <a:lstStyle/>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抽象思维与形象思维的关系</a:t>
            </a:r>
            <a:endParaRPr lang="zh-CN" altLang="en-US" sz="2800">
              <a:solidFill>
                <a:srgbClr val="FF0000"/>
              </a:solidFill>
            </a:endParaRPr>
          </a:p>
        </p:txBody>
      </p:sp>
      <p:pic>
        <p:nvPicPr>
          <p:cNvPr id="18" name="图片 17">
            <a:extLst>
              <a:ext uri="{FF2B5EF4-FFF2-40B4-BE49-F238E27FC236}">
                <a16:creationId xmlns:a16="http://schemas.microsoft.com/office/drawing/2014/main" id="{CA7E0C94-CAB7-40AE-9E97-FC86C9B02482}"/>
              </a:ext>
            </a:extLst>
          </p:cNvPr>
          <p:cNvPicPr>
            <a:picLocks noChangeAspect="1"/>
          </p:cNvPicPr>
          <p:nvPr>
            <p:custDataLst>
              <p:tags r:id="rId20"/>
            </p:custDataLst>
          </p:nvPr>
        </p:nvPicPr>
        <p:blipFill>
          <a:blip r:embed="rId19"/>
          <a:stretch>
            <a:fillRect/>
          </a:stretch>
        </p:blipFill>
        <p:spPr>
          <a:xfrm>
            <a:off x="1677393" y="2057882"/>
            <a:ext cx="397022" cy="3579438"/>
          </a:xfrm>
          <a:prstGeom prst="rect">
            <a:avLst/>
          </a:prstGeom>
        </p:spPr>
      </p:pic>
      <p:pic>
        <p:nvPicPr>
          <p:cNvPr id="19" name="图片 18">
            <a:extLst>
              <a:ext uri="{FF2B5EF4-FFF2-40B4-BE49-F238E27FC236}">
                <a16:creationId xmlns:a16="http://schemas.microsoft.com/office/drawing/2014/main" id="{B012CBB7-8F77-4BC5-A063-A6E4623335D4}"/>
              </a:ext>
            </a:extLst>
          </p:cNvPr>
          <p:cNvPicPr>
            <a:picLocks noChangeAspect="1"/>
          </p:cNvPicPr>
          <p:nvPr>
            <p:custDataLst>
              <p:tags r:id="rId21"/>
            </p:custDataLst>
          </p:nvPr>
        </p:nvPicPr>
        <p:blipFill>
          <a:blip r:embed="rId19"/>
          <a:stretch>
            <a:fillRect/>
          </a:stretch>
        </p:blipFill>
        <p:spPr>
          <a:xfrm>
            <a:off x="3273821" y="1384647"/>
            <a:ext cx="513958" cy="1657315"/>
          </a:xfrm>
          <a:prstGeom prst="rect">
            <a:avLst/>
          </a:prstGeom>
        </p:spPr>
      </p:pic>
      <p:pic>
        <p:nvPicPr>
          <p:cNvPr id="20" name="图片 19">
            <a:extLst>
              <a:ext uri="{FF2B5EF4-FFF2-40B4-BE49-F238E27FC236}">
                <a16:creationId xmlns:a16="http://schemas.microsoft.com/office/drawing/2014/main" id="{A2F62025-5EC7-4477-8E47-68A4E25372E3}"/>
              </a:ext>
            </a:extLst>
          </p:cNvPr>
          <p:cNvPicPr>
            <a:picLocks noChangeAspect="1"/>
          </p:cNvPicPr>
          <p:nvPr>
            <p:custDataLst>
              <p:tags r:id="rId22"/>
            </p:custDataLst>
          </p:nvPr>
        </p:nvPicPr>
        <p:blipFill>
          <a:blip r:embed="rId19"/>
          <a:stretch>
            <a:fillRect/>
          </a:stretch>
        </p:blipFill>
        <p:spPr>
          <a:xfrm>
            <a:off x="3273821" y="3904332"/>
            <a:ext cx="397022" cy="2058574"/>
          </a:xfrm>
          <a:prstGeom prst="rect">
            <a:avLst/>
          </a:prstGeom>
        </p:spPr>
      </p:pic>
    </p:spTree>
    <p:extLst>
      <p:ext uri="{BB962C8B-B14F-4D97-AF65-F5344CB8AC3E}">
        <p14:creationId xmlns:p14="http://schemas.microsoft.com/office/powerpoint/2010/main" val="299604921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3194340" y="5201716"/>
            <a:ext cx="10067778" cy="1656284"/>
          </a:xfrm>
          <a:prstGeom prst="rect">
            <a:avLst/>
          </a:prstGeom>
        </p:spPr>
      </p:pic>
      <p:sp>
        <p:nvSpPr>
          <p:cNvPr id="2" name="矩形 1"/>
          <p:cNvSpPr/>
          <p:nvPr>
            <p:custDataLst>
              <p:tags r:id="rId5"/>
            </p:custDataLst>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456296" y="3605475"/>
            <a:ext cx="3262432" cy="1015663"/>
          </a:xfrm>
          <a:prstGeom prst="rect">
            <a:avLst/>
          </a:prstGeom>
          <a:noFill/>
        </p:spPr>
        <p:txBody>
          <a:bodyPr wrap="none" rtlCol="0">
            <a:spAutoFit/>
          </a:bodyPr>
          <a:lstStyle/>
          <a:p>
            <a:r>
              <a:rPr lang="zh-CN" altLang="en-US" sz="6000" b="1">
                <a:solidFill>
                  <a:srgbClr val="FFF9EF"/>
                </a:solidFill>
                <a:latin typeface="微软雅黑" panose="020b0503020204020204" pitchFamily="34" charset="-122"/>
                <a:ea typeface="微软雅黑" panose="020b0503020204020204" pitchFamily="34" charset="-122"/>
              </a:rPr>
              <a:t>第三部分</a:t>
            </a:r>
          </a:p>
        </p:txBody>
      </p:sp>
      <p:sp>
        <p:nvSpPr>
          <p:cNvPr id="4" name="矩形 3"/>
          <p:cNvSpPr/>
          <p:nvPr>
            <p:custDataLst>
              <p:tags r:id="rId7"/>
            </p:custDataLst>
          </p:nvPr>
        </p:nvSpPr>
        <p:spPr>
          <a:xfrm>
            <a:off x="6187087" y="2216138"/>
            <a:ext cx="5062967" cy="769441"/>
          </a:xfrm>
          <a:prstGeom prst="rect">
            <a:avLst/>
          </a:prstGeom>
        </p:spPr>
        <p:txBody>
          <a:bodyPr wrap="square">
            <a:spAutoFit/>
          </a:bodyPr>
          <a:lstStyle/>
          <a:p>
            <a:r>
              <a:rPr lang="zh-CN" altLang="en-US" sz="4400" b="1">
                <a:solidFill>
                  <a:srgbClr val="C00000"/>
                </a:solidFill>
                <a:latin typeface="微软雅黑" panose="020b0503020204020204" pitchFamily="34" charset="-122"/>
                <a:ea typeface="微软雅黑" panose="020b0503020204020204" pitchFamily="34" charset="-122"/>
              </a:rPr>
              <a:t>考点精析 讲练结合</a:t>
            </a:r>
          </a:p>
        </p:txBody>
      </p:sp>
      <p:sp>
        <p:nvSpPr>
          <p:cNvPr id="8" name="Freeform 29"/>
          <p:cNvSpPr/>
          <p:nvPr>
            <p:custDataLst>
              <p:tags r:id="rId8"/>
            </p:custDataLst>
          </p:nvPr>
        </p:nvSpPr>
        <p:spPr bwMode="auto">
          <a:xfrm>
            <a:off x="1041593" y="1382463"/>
            <a:ext cx="2091839" cy="1926869"/>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123025316"/>
      </p:ext>
    </p:extLst>
  </p:cSld>
  <p:clrMapOvr>
    <a:masterClrMapping/>
  </p:clrMapOvr>
  <mc:AlternateContent>
    <mc:Choice xmlns:p14="http://schemas.microsoft.com/office/powerpoint/2010/main" Requires="p14">
      <p:transition spd="slow" p14:dur="20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06 0 L -0.00026 -0.63333"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0"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nodeType="afterGroup">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par>
                                <p:cTn id="35" presetID="53" presetClass="entr" presetSubtype="0" fill="hold" grpId="0" nodeType="withEffect">
                                  <p:stCondLst>
                                    <p:cond delay="6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35" presetClass="path" presetSubtype="0" accel="50000" decel="50000" fill="hold" grpId="1" nodeType="withEffect">
                                  <p:stCondLst>
                                    <p:cond delay="600"/>
                                  </p:stCondLst>
                                  <p:childTnLst>
                                    <p:animMotion origin="layout" path="M 2.08333E-07 4.07407E-06 L 0.31576 4.07407E-06" pathEditMode="relative" rAng="0" ptsTypes="AA">
                                      <p:cBhvr>
                                        <p:cTn id="41"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3" grpId="2"/>
      <p:bldP spid="4" grpId="0"/>
      <p:bldP spid="4" grpId="1"/>
      <p:bldP spid="8" grpId="0"/>
      <p:bldP spid="8" grpId="1"/>
      <p:bldP spid="8" grpId="2"/>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1200329"/>
          </a:xfrm>
          <a:prstGeom prst="rect">
            <a:avLst/>
          </a:prstGeom>
          <a:noFill/>
        </p:spPr>
        <p:txBody>
          <a:bodyPr wrap="square">
            <a:spAutoFit/>
          </a:bodyPr>
          <a:lstStyle/>
          <a:p>
            <a:pPr algn="ctr">
              <a:tabLst>
                <a:tab pos="2743200"/>
              </a:tabLst>
            </a:pPr>
            <a:r>
              <a:rPr lang="en-US" altLang="zh-CN" sz="3600" b="1" kern="100">
                <a:solidFill>
                  <a:srgbClr val="323232"/>
                </a:solidFill>
                <a:latin typeface="宋体" panose="02010600030101010101" pitchFamily="2" charset="-122"/>
                <a:cs typeface="hakuyoxingshu7000"/>
              </a:rPr>
              <a:t>1.1 </a:t>
            </a:r>
            <a:r>
              <a:rPr lang="zh-CN" altLang="en-US" sz="3600" b="1" kern="100">
                <a:solidFill>
                  <a:srgbClr val="323232"/>
                </a:solidFill>
                <a:latin typeface="宋体" panose="02010600030101010101" pitchFamily="2" charset="-122"/>
                <a:cs typeface="hakuyoxingshu7000"/>
              </a:rPr>
              <a:t>思维的含义与特征</a:t>
            </a:r>
          </a:p>
          <a:p>
            <a:pPr>
              <a:tabLst>
                <a:tab pos="2743200"/>
              </a:tabLst>
            </a:pPr>
            <a:r>
              <a:rPr lang="zh-CN" altLang="en-US" sz="3600" b="1" kern="100">
                <a:solidFill>
                  <a:srgbClr val="323232"/>
                </a:solidFill>
                <a:latin typeface="宋体" panose="02010600030101010101" pitchFamily="2" charset="-122"/>
                <a:cs typeface="hakuyoxingshu7000"/>
              </a:rPr>
              <a:t>一、思维的含义</a:t>
            </a:r>
          </a:p>
        </p:txBody>
      </p:sp>
      <p:sp>
        <p:nvSpPr>
          <p:cNvPr id="9" name="文本框 8">
            <a:extLst>
              <a:ext uri="{FF2B5EF4-FFF2-40B4-BE49-F238E27FC236}">
                <a16:creationId xmlns:a16="http://schemas.microsoft.com/office/drawing/2014/main" id="{D2A3B054-B16D-489B-BFCF-D6BD5EFFAEC3}"/>
              </a:ext>
            </a:extLst>
          </p:cNvPr>
          <p:cNvSpPr txBox="1"/>
          <p:nvPr>
            <p:custDataLst>
              <p:tags r:id="rId9"/>
            </p:custDataLst>
          </p:nvPr>
        </p:nvSpPr>
        <p:spPr>
          <a:xfrm>
            <a:off x="887766" y="2217527"/>
            <a:ext cx="10706469" cy="3970318"/>
          </a:xfrm>
          <a:prstGeom prst="rect">
            <a:avLst/>
          </a:prstGeom>
          <a:noFill/>
        </p:spPr>
        <p:txBody>
          <a:bodyPr wrap="square">
            <a:spAutoFit/>
          </a:bodyPr>
          <a:lstStyle/>
          <a:p>
            <a:pPr algn="l" fontAlgn="ct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．思维的意义</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由于有</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思维</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参与其中的人类社会实践，人成了万物之灵。</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2</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．体悟思维</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endPar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endParaRPr>
          </a:p>
          <a:p>
            <a:pPr algn="l" fontAlgn="ct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只要我们在</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想</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、在</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考虑</a:t>
            </a:r>
            <a:r>
              <a:rPr lang="en-US"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，就能切身体会到我们在思维。</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highlight>
                  <a:srgbClr val="FFFF00"/>
                </a:highlight>
                <a:latin typeface="宋体" panose="02010600030101010101" pitchFamily="2" charset="-122"/>
                <a:ea typeface="等线" panose="02010600030101010101" pitchFamily="2" charset="-122"/>
                <a:cs typeface="宋体" panose="02010600030101010101" pitchFamily="2" charset="-122"/>
              </a:rPr>
              <a:t>3</a:t>
            </a:r>
            <a:r>
              <a:rPr lang="zh-CN" altLang="zh-CN" sz="2800" kern="100" spc="40">
                <a:solidFill>
                  <a:srgbClr val="000000"/>
                </a:solidFill>
                <a:effectLst/>
                <a:highlight>
                  <a:srgbClr val="FFFF00"/>
                </a:highlight>
                <a:latin typeface="等线" panose="02010600030101010101" pitchFamily="2" charset="-122"/>
                <a:ea typeface="宋体" panose="02010600030101010101" pitchFamily="2" charset="-122"/>
                <a:cs typeface="宋体" panose="02010600030101010101" pitchFamily="2" charset="-122"/>
              </a:rPr>
              <a:t>．思维的内涵</a:t>
            </a:r>
            <a:endParaRPr lang="zh-CN" altLang="zh-CN" sz="2800" kern="100">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a:p>
            <a:pPr algn="l" fontAlgn="ctr"/>
            <a:r>
              <a:rPr lang="en-US" altLang="zh-CN" sz="2800" kern="100" spc="40">
                <a:solidFill>
                  <a:srgbClr val="000000"/>
                </a:solidFill>
                <a:effectLst/>
                <a:latin typeface="宋体" panose="02010600030101010101" pitchFamily="2" charset="-122"/>
                <a:ea typeface="等线" panose="02010600030101010101" pitchFamily="2" charset="-122"/>
                <a:cs typeface="宋体" panose="02010600030101010101" pitchFamily="2" charset="-122"/>
              </a:rPr>
              <a:t>(1)</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思维有广义和狭义之分。广义的思维与</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意识</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同义，狭义的思维与</a:t>
            </a:r>
            <a:r>
              <a:rPr lang="zh-CN" altLang="zh-CN" sz="2800" u="sng"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理性认识</a:t>
            </a:r>
            <a:r>
              <a:rPr lang="zh-CN" altLang="zh-CN" sz="28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同义。</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r>
              <a:rPr lang="en-US" altLang="zh-CN" sz="2800" spc="40">
                <a:solidFill>
                  <a:srgbClr val="000000"/>
                </a:solidFill>
                <a:effectLst/>
                <a:latin typeface="宋体" panose="02010600030101010101" pitchFamily="2" charset="-122"/>
                <a:cs typeface="宋体" panose="02010600030101010101" pitchFamily="2" charset="-122"/>
              </a:rPr>
              <a:t>(2)“</a:t>
            </a:r>
            <a:r>
              <a:rPr lang="zh-CN" altLang="zh-CN" sz="2800" spc="40">
                <a:solidFill>
                  <a:srgbClr val="000000"/>
                </a:solidFill>
                <a:effectLst/>
                <a:ea typeface="宋体" panose="02010600030101010101" pitchFamily="2" charset="-122"/>
                <a:cs typeface="宋体" panose="02010600030101010101" pitchFamily="2" charset="-122"/>
              </a:rPr>
              <a:t>逻辑与思维</a:t>
            </a:r>
            <a:r>
              <a:rPr lang="en-US" altLang="zh-CN" sz="2800" spc="40">
                <a:solidFill>
                  <a:srgbClr val="000000"/>
                </a:solidFill>
                <a:effectLst/>
                <a:ea typeface="宋体" panose="02010600030101010101" pitchFamily="2" charset="-122"/>
                <a:cs typeface="宋体" panose="02010600030101010101" pitchFamily="2" charset="-122"/>
              </a:rPr>
              <a:t>”</a:t>
            </a:r>
            <a:r>
              <a:rPr lang="zh-CN" altLang="zh-CN" sz="2800" spc="40">
                <a:solidFill>
                  <a:srgbClr val="000000"/>
                </a:solidFill>
                <a:effectLst/>
                <a:ea typeface="宋体" panose="02010600030101010101" pitchFamily="2" charset="-122"/>
                <a:cs typeface="宋体" panose="02010600030101010101" pitchFamily="2" charset="-122"/>
              </a:rPr>
              <a:t>中所说的</a:t>
            </a:r>
            <a:r>
              <a:rPr lang="en-US" altLang="zh-CN" sz="2800" spc="40">
                <a:solidFill>
                  <a:srgbClr val="000000"/>
                </a:solidFill>
                <a:effectLst/>
                <a:ea typeface="宋体" panose="02010600030101010101" pitchFamily="2" charset="-122"/>
                <a:cs typeface="宋体" panose="02010600030101010101" pitchFamily="2" charset="-122"/>
              </a:rPr>
              <a:t>“</a:t>
            </a:r>
            <a:r>
              <a:rPr lang="zh-CN" altLang="zh-CN" sz="2800" spc="40">
                <a:solidFill>
                  <a:srgbClr val="000000"/>
                </a:solidFill>
                <a:effectLst/>
                <a:ea typeface="宋体" panose="02010600030101010101" pitchFamily="2" charset="-122"/>
                <a:cs typeface="宋体" panose="02010600030101010101" pitchFamily="2" charset="-122"/>
              </a:rPr>
              <a:t>思维</a:t>
            </a:r>
            <a:r>
              <a:rPr lang="en-US" altLang="zh-CN" sz="2800" spc="40">
                <a:solidFill>
                  <a:srgbClr val="000000"/>
                </a:solidFill>
                <a:effectLst/>
                <a:ea typeface="宋体" panose="02010600030101010101" pitchFamily="2" charset="-122"/>
                <a:cs typeface="宋体" panose="02010600030101010101" pitchFamily="2" charset="-122"/>
              </a:rPr>
              <a:t>”</a:t>
            </a:r>
            <a:r>
              <a:rPr lang="zh-CN" altLang="zh-CN" sz="2800" spc="40">
                <a:solidFill>
                  <a:srgbClr val="000000"/>
                </a:solidFill>
                <a:effectLst/>
                <a:ea typeface="宋体" panose="02010600030101010101" pitchFamily="2" charset="-122"/>
                <a:cs typeface="宋体" panose="02010600030101010101" pitchFamily="2" charset="-122"/>
              </a:rPr>
              <a:t>主要是从狭义角度来讲的，指认识的</a:t>
            </a:r>
            <a:r>
              <a:rPr lang="zh-CN" altLang="zh-CN" sz="2800" u="sng" spc="40">
                <a:solidFill>
                  <a:srgbClr val="000000"/>
                </a:solidFill>
                <a:effectLst/>
                <a:ea typeface="宋体" panose="02010600030101010101" pitchFamily="2" charset="-122"/>
                <a:cs typeface="宋体" panose="02010600030101010101" pitchFamily="2" charset="-122"/>
              </a:rPr>
              <a:t>高级阶段</a:t>
            </a:r>
            <a:r>
              <a:rPr lang="zh-CN" altLang="zh-CN" sz="2800" spc="40">
                <a:solidFill>
                  <a:srgbClr val="000000"/>
                </a:solidFill>
                <a:effectLst/>
                <a:ea typeface="宋体" panose="02010600030101010101" pitchFamily="2" charset="-122"/>
                <a:cs typeface="宋体" panose="02010600030101010101" pitchFamily="2" charset="-122"/>
              </a:rPr>
              <a:t>，是对事物的本质及其规律的反映。</a:t>
            </a:r>
            <a:endParaRPr lang="zh-CN" altLang="en-US" sz="2800"/>
          </a:p>
        </p:txBody>
      </p:sp>
    </p:spTree>
    <p:extLst>
      <p:ext uri="{BB962C8B-B14F-4D97-AF65-F5344CB8AC3E}">
        <p14:creationId xmlns:p14="http://schemas.microsoft.com/office/powerpoint/2010/main" val="652256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a:ext>
            </a:extLst>
          </a:blip>
          <a:stretch>
            <a:fillRect/>
          </a:stretch>
        </p:blipFill>
        <p:spPr>
          <a:xfrm>
            <a:off x="8088923" y="246423"/>
            <a:ext cx="4103077" cy="675011"/>
          </a:xfrm>
          <a:prstGeom prst="rect">
            <a:avLst/>
          </a:prstGeom>
        </p:spPr>
      </p:pic>
      <p:cxnSp>
        <p:nvCxnSpPr>
          <p:cNvPr id="4" name="直接连接符 3"/>
          <p:cNvCxnSpPr/>
          <p:nvPr>
            <p:custDataLst>
              <p:tags r:id="rId5"/>
            </p:custDataLst>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custDataLst>
              <p:tags r:id="rId6"/>
            </p:custDataLst>
          </p:nvPr>
        </p:nvSpPr>
        <p:spPr>
          <a:xfrm>
            <a:off x="1060287" y="353095"/>
            <a:ext cx="7195946" cy="461665"/>
          </a:xfrm>
          <a:prstGeom prst="rect">
            <a:avLst/>
          </a:prstGeom>
        </p:spPr>
        <p:txBody>
          <a:bodyPr wrap="square">
            <a:spAutoFit/>
          </a:bodyPr>
          <a:lstStyle/>
          <a:p>
            <a:r>
              <a:rPr lang="zh-CN" altLang="en-US" sz="2400" b="1">
                <a:solidFill>
                  <a:schemeClr val="accent1"/>
                </a:solidFill>
                <a:latin typeface="微软雅黑" panose="020b0503020204020204" pitchFamily="34" charset="-122"/>
                <a:ea typeface="微软雅黑" panose="020b0503020204020204" pitchFamily="34" charset="-122"/>
              </a:rPr>
              <a:t>三、</a:t>
            </a:r>
            <a:r>
              <a:rPr lang="zh-CN" altLang="en-US" sz="2400" b="1">
                <a:solidFill>
                  <a:srgbClr val="C00000"/>
                </a:solidFill>
                <a:latin typeface="微软雅黑" panose="020b0503020204020204" pitchFamily="34" charset="-122"/>
                <a:ea typeface="微软雅黑" panose="020b0503020204020204" pitchFamily="34" charset="-122"/>
              </a:rPr>
              <a:t>考点精析 讲练结合</a:t>
            </a:r>
          </a:p>
        </p:txBody>
      </p:sp>
      <p:sp>
        <p:nvSpPr>
          <p:cNvPr id="6" name="Freeform 29"/>
          <p:cNvSpPr/>
          <p:nvPr>
            <p:custDataLst>
              <p:tags r:id="rId7"/>
            </p:custDataLst>
          </p:nvPr>
        </p:nvSpPr>
        <p:spPr bwMode="auto">
          <a:xfrm>
            <a:off x="288468" y="125065"/>
            <a:ext cx="771819" cy="689695"/>
          </a:xfrm>
          <a:custGeom>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6">
            <a:extLst>
              <a:ext uri="{FF2B5EF4-FFF2-40B4-BE49-F238E27FC236}">
                <a16:creationId xmlns:a16="http://schemas.microsoft.com/office/drawing/2014/main" id="{B8937D38-7AC9-4AC0-BD80-9BA8F4713BD7}"/>
              </a:ext>
            </a:extLst>
          </p:cNvPr>
          <p:cNvSpPr txBox="1"/>
          <p:nvPr>
            <p:custDataLst>
              <p:tags r:id="rId8"/>
            </p:custDataLst>
          </p:nvPr>
        </p:nvSpPr>
        <p:spPr>
          <a:xfrm>
            <a:off x="397099" y="1005756"/>
            <a:ext cx="10014012" cy="646331"/>
          </a:xfrm>
          <a:prstGeom prst="rect">
            <a:avLst/>
          </a:prstGeom>
          <a:noFill/>
        </p:spPr>
        <p:txBody>
          <a:bodyPr wrap="square">
            <a:spAutoFit/>
          </a:bodyPr>
          <a:lstStyle/>
          <a:p>
            <a:pPr>
              <a:tabLst>
                <a:tab pos="2743200"/>
              </a:tabLst>
            </a:pPr>
            <a:r>
              <a:rPr lang="zh-CN" altLang="en-US" sz="3600" b="1" kern="100">
                <a:solidFill>
                  <a:srgbClr val="323232"/>
                </a:solidFill>
                <a:latin typeface="宋体" panose="02010600030101010101" pitchFamily="2" charset="-122"/>
                <a:cs typeface="hakuyoxingshu7000"/>
              </a:rPr>
              <a:t>一、思维的含义</a:t>
            </a:r>
          </a:p>
        </p:txBody>
      </p:sp>
      <p:sp>
        <p:nvSpPr>
          <p:cNvPr id="8" name="文本框 7">
            <a:extLst>
              <a:ext uri="{FF2B5EF4-FFF2-40B4-BE49-F238E27FC236}">
                <a16:creationId xmlns:a16="http://schemas.microsoft.com/office/drawing/2014/main" id="{0F83E6C7-9143-4680-B26A-ACA21320D3FF}"/>
              </a:ext>
            </a:extLst>
          </p:cNvPr>
          <p:cNvSpPr txBox="1"/>
          <p:nvPr>
            <p:custDataLst>
              <p:tags r:id="rId9"/>
            </p:custDataLst>
          </p:nvPr>
        </p:nvSpPr>
        <p:spPr>
          <a:xfrm>
            <a:off x="4103078" y="894525"/>
            <a:ext cx="6993441" cy="646331"/>
          </a:xfrm>
          <a:prstGeom prst="rect">
            <a:avLst/>
          </a:prstGeom>
          <a:noFill/>
        </p:spPr>
        <p:txBody>
          <a:bodyPr wrap="square">
            <a:spAutoFit/>
          </a:bodyPr>
          <a:lstStyle/>
          <a:p>
            <a:pPr algn="l" fontAlgn="ctr">
              <a:lnSpc>
                <a:spcPct val="150000"/>
              </a:lnSpc>
            </a:pPr>
            <a:r>
              <a:rPr lang="zh-CN" altLang="zh-CN" sz="2400" kern="100" spc="40">
                <a:solidFill>
                  <a:srgbClr val="000000"/>
                </a:solidFill>
                <a:effectLst/>
                <a:latin typeface="等线" panose="02010600030101010101" pitchFamily="2" charset="-122"/>
                <a:ea typeface="宋体" panose="02010600030101010101" pitchFamily="2" charset="-122"/>
                <a:cs typeface="宋体" panose="02010600030101010101" pitchFamily="2" charset="-122"/>
              </a:rPr>
              <a:t>拓展：全面理解感性认识与理性认识的辩证关系 </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7F1A8D7F-CAC3-4415-9B34-F89BE6BB41F5}"/>
              </a:ext>
            </a:extLst>
          </p:cNvPr>
          <p:cNvGraphicFramePr>
            <a:graphicFrameLocks noGrp="1"/>
          </p:cNvGraphicFramePr>
          <p:nvPr>
            <p:custDataLst>
              <p:tags r:id="rId10"/>
            </p:custDataLst>
            <p:extLst>
              <p:ext uri="{D42A27DB-BD31-4B8C-83A1-F6EECF244321}">
                <p14:modId xmlns:p14="http://schemas.microsoft.com/office/powerpoint/2010/main" val="2002277593"/>
              </p:ext>
            </p:extLst>
          </p:nvPr>
        </p:nvGraphicFramePr>
        <p:xfrm>
          <a:off x="288468" y="1583017"/>
          <a:ext cx="11731897" cy="5038277"/>
        </p:xfrm>
        <a:graphic>
          <a:graphicData uri="http://schemas.openxmlformats.org/drawingml/2006/table">
            <a:tbl>
              <a:tblPr firstRow="1" firstCol="1" bandRow="1">
                <a:tableStyleId>{5C22544A-7EE6-4342-B048-85BDC9FD1C3A}</a:tableStyleId>
              </a:tblPr>
              <a:tblGrid>
                <a:gridCol w="483890">
                  <a:extLst>
                    <a:ext uri="{9D8B030D-6E8A-4147-A177-3AD203B41FA5}">
                      <a16:colId xmlns:a16="http://schemas.microsoft.com/office/drawing/2014/main" val="2746746507"/>
                    </a:ext>
                  </a:extLst>
                </a:gridCol>
                <a:gridCol w="861134">
                  <a:extLst>
                    <a:ext uri="{9D8B030D-6E8A-4147-A177-3AD203B41FA5}">
                      <a16:colId xmlns:a16="http://schemas.microsoft.com/office/drawing/2014/main" val="3262639522"/>
                    </a:ext>
                  </a:extLst>
                </a:gridCol>
                <a:gridCol w="4891596">
                  <a:extLst>
                    <a:ext uri="{9D8B030D-6E8A-4147-A177-3AD203B41FA5}">
                      <a16:colId xmlns:a16="http://schemas.microsoft.com/office/drawing/2014/main" val="1688495121"/>
                    </a:ext>
                  </a:extLst>
                </a:gridCol>
                <a:gridCol w="5495277">
                  <a:extLst>
                    <a:ext uri="{9D8B030D-6E8A-4147-A177-3AD203B41FA5}">
                      <a16:colId xmlns:a16="http://schemas.microsoft.com/office/drawing/2014/main" val="2933448750"/>
                    </a:ext>
                  </a:extLst>
                </a:gridCol>
              </a:tblGrid>
              <a:tr h="398538">
                <a:tc gridSpan="2">
                  <a:txBody>
                    <a:bodyPr vert="horz" wrap="square"/>
                    <a:lstStyle/>
                    <a:p>
                      <a:pPr algn="l" fontAlgn="ctr">
                        <a:lnSpc>
                          <a:spcPct val="100000"/>
                        </a:lnSpc>
                      </a:pPr>
                      <a:r>
                        <a:rPr lang="en-US" sz="2400" kern="100" spc="40">
                          <a:effectLst/>
                        </a:rPr>
                        <a:t> </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hMerge="1">
                  <a:txBody>
                    <a:bodyPr vert="horz" wrap="square"/>
                    <a:lstStyle/>
                    <a:p>
                      <a:endParaRPr lang="zh-CN" altLang="en-US"/>
                    </a:p>
                  </a:txBody>
                  <a:tcPr/>
                </a:tc>
                <a:tc>
                  <a:txBody>
                    <a:bodyPr vert="horz" wrap="square"/>
                    <a:lstStyle/>
                    <a:p>
                      <a:pPr algn="l" fontAlgn="ctr">
                        <a:lnSpc>
                          <a:spcPct val="100000"/>
                        </a:lnSpc>
                      </a:pPr>
                      <a:r>
                        <a:rPr lang="zh-CN" sz="2400" kern="100" spc="40">
                          <a:effectLst/>
                        </a:rPr>
                        <a:t>感性认识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理性认识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extLst>
                  <a:ext uri="{0D108BD9-81ED-4DB2-BD59-A6C34878D82A}">
                    <a16:rowId xmlns:a16="http://schemas.microsoft.com/office/drawing/2014/main" val="2595966654"/>
                  </a:ext>
                </a:extLst>
              </a:tr>
              <a:tr h="669513">
                <a:tc rowSpan="4">
                  <a:txBody>
                    <a:bodyPr vert="horz" wrap="square"/>
                    <a:lstStyle/>
                    <a:p>
                      <a:pPr algn="l" fontAlgn="ctr">
                        <a:lnSpc>
                          <a:spcPct val="100000"/>
                        </a:lnSpc>
                      </a:pPr>
                      <a:r>
                        <a:rPr lang="zh-CN" sz="2400" kern="100" spc="40">
                          <a:effectLst/>
                        </a:rPr>
                        <a:t>区别</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内容</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感性认识是对事物现象的认识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理性认识是对事物本质的认识</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extLst>
                  <a:ext uri="{0D108BD9-81ED-4DB2-BD59-A6C34878D82A}">
                    <a16:rowId xmlns:a16="http://schemas.microsoft.com/office/drawing/2014/main" val="3409887399"/>
                  </a:ext>
                </a:extLst>
              </a:tr>
              <a:tr h="993104">
                <a:tc vMerge="1">
                  <a:txBody>
                    <a:bodyPr vert="horz" wrap="square"/>
                    <a:lstStyle/>
                    <a:p>
                      <a:endParaRPr lang="zh-CN" altLang="en-US"/>
                    </a:p>
                  </a:txBody>
                  <a:tcPr/>
                </a:tc>
                <a:tc>
                  <a:txBody>
                    <a:bodyPr vert="horz" wrap="square"/>
                    <a:lstStyle/>
                    <a:p>
                      <a:pPr algn="l" fontAlgn="ctr">
                        <a:lnSpc>
                          <a:spcPct val="100000"/>
                        </a:lnSpc>
                      </a:pPr>
                      <a:r>
                        <a:rPr lang="zh-CN" sz="2400" kern="100" spc="40">
                          <a:effectLst/>
                        </a:rPr>
                        <a:t>形式</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感性认识以人的感觉器官直接反映事物，包括感觉、知觉、表象</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理性认识只能由人的理性思维去把握，包括概念、判断和推理等三种形式</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extLst>
                  <a:ext uri="{0D108BD9-81ED-4DB2-BD59-A6C34878D82A}">
                    <a16:rowId xmlns:a16="http://schemas.microsoft.com/office/drawing/2014/main" val="2108707758"/>
                  </a:ext>
                </a:extLst>
              </a:tr>
              <a:tr h="388964">
                <a:tc vMerge="1">
                  <a:txBody>
                    <a:bodyPr vert="horz" wrap="square"/>
                    <a:lstStyle/>
                    <a:p>
                      <a:endParaRPr lang="zh-CN" altLang="en-US"/>
                    </a:p>
                  </a:txBody>
                  <a:tcPr/>
                </a:tc>
                <a:tc>
                  <a:txBody>
                    <a:bodyPr vert="horz" wrap="square"/>
                    <a:lstStyle/>
                    <a:p>
                      <a:pPr algn="l" fontAlgn="ctr">
                        <a:lnSpc>
                          <a:spcPct val="100000"/>
                        </a:lnSpc>
                      </a:pPr>
                      <a:r>
                        <a:rPr lang="zh-CN" sz="2400" kern="100" spc="40">
                          <a:effectLst/>
                        </a:rPr>
                        <a:t>阶段</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认识的初级阶段</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认识的高级阶段</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extLst>
                  <a:ext uri="{0D108BD9-81ED-4DB2-BD59-A6C34878D82A}">
                    <a16:rowId xmlns:a16="http://schemas.microsoft.com/office/drawing/2014/main" val="433934984"/>
                  </a:ext>
                </a:extLst>
              </a:tr>
              <a:tr h="257453">
                <a:tc vMerge="1">
                  <a:txBody>
                    <a:bodyPr vert="horz" wrap="square"/>
                    <a:lstStyle/>
                    <a:p>
                      <a:endParaRPr lang="zh-CN" altLang="en-US"/>
                    </a:p>
                  </a:txBody>
                  <a:tcPr/>
                </a:tc>
                <a:tc>
                  <a:txBody>
                    <a:bodyPr vert="horz" wrap="square"/>
                    <a:lstStyle/>
                    <a:p>
                      <a:pPr algn="l" fontAlgn="ctr">
                        <a:lnSpc>
                          <a:spcPct val="100000"/>
                        </a:lnSpc>
                      </a:pPr>
                      <a:r>
                        <a:rPr lang="zh-CN" sz="2400" kern="100" spc="40">
                          <a:effectLst/>
                        </a:rPr>
                        <a:t>特点</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直接性和形象性</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a:txBody>
                    <a:bodyPr vert="horz" wrap="square"/>
                    <a:lstStyle/>
                    <a:p>
                      <a:pPr algn="l" fontAlgn="ctr">
                        <a:lnSpc>
                          <a:spcPct val="100000"/>
                        </a:lnSpc>
                      </a:pPr>
                      <a:r>
                        <a:rPr lang="zh-CN" sz="2400" kern="100" spc="40">
                          <a:effectLst/>
                        </a:rPr>
                        <a:t>间接性和抽象性</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extLst>
                  <a:ext uri="{0D108BD9-81ED-4DB2-BD59-A6C34878D82A}">
                    <a16:rowId xmlns:a16="http://schemas.microsoft.com/office/drawing/2014/main" val="2887000409"/>
                  </a:ext>
                </a:extLst>
              </a:tr>
              <a:tr h="2222398">
                <a:tc gridSpan="2">
                  <a:txBody>
                    <a:bodyPr vert="horz" wrap="square"/>
                    <a:lstStyle/>
                    <a:p>
                      <a:pPr algn="l" fontAlgn="ctr">
                        <a:lnSpc>
                          <a:spcPct val="100000"/>
                        </a:lnSpc>
                      </a:pPr>
                      <a:r>
                        <a:rPr lang="zh-CN" sz="2400" kern="100" spc="40">
                          <a:effectLst/>
                        </a:rPr>
                        <a:t>联系</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hMerge="1">
                  <a:txBody>
                    <a:bodyPr vert="horz" wrap="square"/>
                    <a:lstStyle/>
                    <a:p>
                      <a:endParaRPr lang="zh-CN" altLang="en-US"/>
                    </a:p>
                  </a:txBody>
                  <a:tcPr/>
                </a:tc>
                <a:tc gridSpan="2">
                  <a:txBody>
                    <a:bodyPr vert="horz" wrap="square"/>
                    <a:lstStyle/>
                    <a:p>
                      <a:pPr algn="l" fontAlgn="ctr">
                        <a:lnSpc>
                          <a:spcPct val="100000"/>
                        </a:lnSpc>
                      </a:pPr>
                      <a:r>
                        <a:rPr lang="en-US" sz="2400" kern="100" spc="40">
                          <a:effectLst/>
                        </a:rPr>
                        <a:t>①</a:t>
                      </a:r>
                      <a:r>
                        <a:rPr lang="zh-CN" sz="2400" kern="100" spc="40">
                          <a:effectLst/>
                        </a:rPr>
                        <a:t>理性认识依赖于感性认识。因为感性认识是理性认识的起点，建立在感性认识基础上的理性认识才是真实可靠的，坚持理性认识从感性认识中来 </a:t>
                      </a:r>
                      <a:endParaRPr lang="zh-CN" sz="2400" kern="100">
                        <a:effectLst/>
                      </a:endParaRPr>
                    </a:p>
                    <a:p>
                      <a:pPr algn="l" fontAlgn="ctr">
                        <a:lnSpc>
                          <a:spcPct val="100000"/>
                        </a:lnSpc>
                      </a:pPr>
                      <a:r>
                        <a:rPr lang="zh-CN" sz="2400" kern="100" spc="40">
                          <a:effectLst/>
                        </a:rPr>
                        <a:t>②感性认识有待于发展为理性认识。因为只有理性认识才是对事物更深刻、更全面、更可靠的反映，只有理性认识才能指导人们按规律办事，有效地改造世界</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44401" marR="44401" marT="0" marB="0" anchor="ctr"/>
                </a:tc>
                <a:tc hMerge="1">
                  <a:txBody>
                    <a:bodyPr vert="horz" wrap="square"/>
                    <a:lstStyle/>
                    <a:p>
                      <a:endParaRPr lang="zh-CN" altLang="en-US"/>
                    </a:p>
                  </a:txBody>
                  <a:tcPr/>
                </a:tc>
                <a:extLst>
                  <a:ext uri="{0D108BD9-81ED-4DB2-BD59-A6C34878D82A}">
                    <a16:rowId xmlns:a16="http://schemas.microsoft.com/office/drawing/2014/main" val="2340872351"/>
                  </a:ext>
                </a:extLst>
              </a:tr>
            </a:tbl>
          </a:graphicData>
        </a:graphic>
      </p:graphicFrame>
    </p:spTree>
    <p:extLst>
      <p:ext uri="{BB962C8B-B14F-4D97-AF65-F5344CB8AC3E}">
        <p14:creationId xmlns:p14="http://schemas.microsoft.com/office/powerpoint/2010/main" val="169605316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07 -3.7037E-06 L 0.18997 -3.7037E-06"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06 L -0.41185 -3.7037E-06"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nodeType="afterGroup">
                            <p:stCondLst>
                              <p:cond delay="1650"/>
                            </p:stCondLst>
                            <p:childTnLst>
                              <p:par>
                                <p:cTn id="30" presetID="53"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06 -3.7037E-06 L -0.30273 -3.7037E-06" pathEditMode="relative" rAng="0" ptsTypes="AA">
                                      <p:cBhvr>
                                        <p:cTn id="36" dur="1000" spd="-100000" fill="hold"/>
                                        <p:tgtEl>
                                          <p:spTgt spid="5"/>
                                        </p:tgtEl>
                                        <p:attrNameLst>
                                          <p:attrName>ppt_x</p:attrName>
                                          <p:attrName>ppt_y</p:attrName>
                                        </p:attrNameLst>
                                      </p:cBhvr>
                                      <p:rCtr x="-15143" y="0"/>
                                    </p:animMotion>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6" grpId="2"/>
      <p:bldP spid="7" grpId="0"/>
    </p:bldLst>
  </p:timing>
</p:sld>
</file>

<file path=ppt/tags/tag1.xml><?xml version="1.0" encoding="utf-8"?>
<p:tagLst xmlns:p="http://schemas.openxmlformats.org/presentationml/2006/main">
  <p:tag name="AS_UNIQUEID" val="1139"/>
</p:tagLst>
</file>

<file path=ppt/tags/tag10.xml><?xml version="1.0" encoding="utf-8"?>
<p:tagLst xmlns:p="http://schemas.openxmlformats.org/presentationml/2006/main">
  <p:tag name="AS_UNIQUEID" val="1148"/>
</p:tagLst>
</file>

<file path=ppt/tags/tag100.xml><?xml version="1.0" encoding="utf-8"?>
<p:tagLst xmlns:p="http://schemas.openxmlformats.org/presentationml/2006/main">
  <p:tag name="AS_UNIQUEID" val="1235"/>
</p:tagLst>
</file>

<file path=ppt/tags/tag101.xml><?xml version="1.0" encoding="utf-8"?>
<p:tagLst xmlns:p="http://schemas.openxmlformats.org/presentationml/2006/main">
  <p:tag name="AS_UNIQUEID" val="1236"/>
</p:tagLst>
</file>

<file path=ppt/tags/tag102.xml><?xml version="1.0" encoding="utf-8"?>
<p:tagLst xmlns:p="http://schemas.openxmlformats.org/presentationml/2006/main">
  <p:tag name="AS_UNIQUEID" val="1237"/>
</p:tagLst>
</file>

<file path=ppt/tags/tag103.xml><?xml version="1.0" encoding="utf-8"?>
<p:tagLst xmlns:p="http://schemas.openxmlformats.org/presentationml/2006/main">
  <p:tag name="AS_UNIQUEID" val="1238"/>
</p:tagLst>
</file>

<file path=ppt/tags/tag104.xml><?xml version="1.0" encoding="utf-8"?>
<p:tagLst xmlns:p="http://schemas.openxmlformats.org/presentationml/2006/main">
  <p:tag name="AS_UNIQUEID" val="1239"/>
</p:tagLst>
</file>

<file path=ppt/tags/tag105.xml><?xml version="1.0" encoding="utf-8"?>
<p:tagLst xmlns:p="http://schemas.openxmlformats.org/presentationml/2006/main">
  <p:tag name="AS_UNIQUEID" val="1240"/>
</p:tagLst>
</file>

<file path=ppt/tags/tag106.xml><?xml version="1.0" encoding="utf-8"?>
<p:tagLst xmlns:p="http://schemas.openxmlformats.org/presentationml/2006/main">
  <p:tag name="AS_UNIQUEID" val="1241"/>
</p:tagLst>
</file>

<file path=ppt/tags/tag107.xml><?xml version="1.0" encoding="utf-8"?>
<p:tagLst xmlns:p="http://schemas.openxmlformats.org/presentationml/2006/main">
  <p:tag name="AS_UNIQUEID" val="1242"/>
</p:tagLst>
</file>

<file path=ppt/tags/tag108.xml><?xml version="1.0" encoding="utf-8"?>
<p:tagLst xmlns:p="http://schemas.openxmlformats.org/presentationml/2006/main">
  <p:tag name="AS_UNIQUEID" val="1243"/>
</p:tagLst>
</file>

<file path=ppt/tags/tag109.xml><?xml version="1.0" encoding="utf-8"?>
<p:tagLst xmlns:p="http://schemas.openxmlformats.org/presentationml/2006/main">
  <p:tag name="AS_UNIQUEID" val="1244"/>
</p:tagLst>
</file>

<file path=ppt/tags/tag11.xml><?xml version="1.0" encoding="utf-8"?>
<p:tagLst xmlns:p="http://schemas.openxmlformats.org/presentationml/2006/main">
  <p:tag name="AS_UNIQUEID" val="1149"/>
</p:tagLst>
</file>

<file path=ppt/tags/tag110.xml><?xml version="1.0" encoding="utf-8"?>
<p:tagLst xmlns:p="http://schemas.openxmlformats.org/presentationml/2006/main">
  <p:tag name="AS_UNIQUEID" val="1245"/>
</p:tagLst>
</file>

<file path=ppt/tags/tag111.xml><?xml version="1.0" encoding="utf-8"?>
<p:tagLst xmlns:p="http://schemas.openxmlformats.org/presentationml/2006/main">
  <p:tag name="AS_UNIQUEID" val="1246"/>
</p:tagLst>
</file>

<file path=ppt/tags/tag112.xml><?xml version="1.0" encoding="utf-8"?>
<p:tagLst xmlns:p="http://schemas.openxmlformats.org/presentationml/2006/main">
  <p:tag name="AS_UNIQUEID" val="1247"/>
</p:tagLst>
</file>

<file path=ppt/tags/tag113.xml><?xml version="1.0" encoding="utf-8"?>
<p:tagLst xmlns:p="http://schemas.openxmlformats.org/presentationml/2006/main">
  <p:tag name="AS_UNIQUEID" val="1248"/>
</p:tagLst>
</file>

<file path=ppt/tags/tag114.xml><?xml version="1.0" encoding="utf-8"?>
<p:tagLst xmlns:p="http://schemas.openxmlformats.org/presentationml/2006/main">
  <p:tag name="AS_UNIQUEID" val="1249"/>
</p:tagLst>
</file>

<file path=ppt/tags/tag115.xml><?xml version="1.0" encoding="utf-8"?>
<p:tagLst xmlns:p="http://schemas.openxmlformats.org/presentationml/2006/main">
  <p:tag name="AS_UNIQUEID" val="1250"/>
</p:tagLst>
</file>

<file path=ppt/tags/tag116.xml><?xml version="1.0" encoding="utf-8"?>
<p:tagLst xmlns:p="http://schemas.openxmlformats.org/presentationml/2006/main">
  <p:tag name="AS_UNIQUEID" val="1251"/>
</p:tagLst>
</file>

<file path=ppt/tags/tag117.xml><?xml version="1.0" encoding="utf-8"?>
<p:tagLst xmlns:p="http://schemas.openxmlformats.org/presentationml/2006/main">
  <p:tag name="AS_UNIQUEID" val="1252"/>
</p:tagLst>
</file>

<file path=ppt/tags/tag118.xml><?xml version="1.0" encoding="utf-8"?>
<p:tagLst xmlns:p="http://schemas.openxmlformats.org/presentationml/2006/main">
  <p:tag name="AS_UNIQUEID" val="1253"/>
</p:tagLst>
</file>

<file path=ppt/tags/tag119.xml><?xml version="1.0" encoding="utf-8"?>
<p:tagLst xmlns:p="http://schemas.openxmlformats.org/presentationml/2006/main">
  <p:tag name="AS_UNIQUEID" val="1254"/>
</p:tagLst>
</file>

<file path=ppt/tags/tag12.xml><?xml version="1.0" encoding="utf-8"?>
<p:tagLst xmlns:p="http://schemas.openxmlformats.org/presentationml/2006/main">
  <p:tag name="AS_UNIQUEID" val="1150"/>
</p:tagLst>
</file>

<file path=ppt/tags/tag120.xml><?xml version="1.0" encoding="utf-8"?>
<p:tagLst xmlns:p="http://schemas.openxmlformats.org/presentationml/2006/main">
  <p:tag name="AS_UNIQUEID" val="1255"/>
</p:tagLst>
</file>

<file path=ppt/tags/tag121.xml><?xml version="1.0" encoding="utf-8"?>
<p:tagLst xmlns:p="http://schemas.openxmlformats.org/presentationml/2006/main">
  <p:tag name="AS_UNIQUEID" val="1256"/>
</p:tagLst>
</file>

<file path=ppt/tags/tag122.xml><?xml version="1.0" encoding="utf-8"?>
<p:tagLst xmlns:p="http://schemas.openxmlformats.org/presentationml/2006/main">
  <p:tag name="AS_UNIQUEID" val="1257"/>
</p:tagLst>
</file>

<file path=ppt/tags/tag123.xml><?xml version="1.0" encoding="utf-8"?>
<p:tagLst xmlns:p="http://schemas.openxmlformats.org/presentationml/2006/main">
  <p:tag name="AS_UNIQUEID" val="1258"/>
</p:tagLst>
</file>

<file path=ppt/tags/tag124.xml><?xml version="1.0" encoding="utf-8"?>
<p:tagLst xmlns:p="http://schemas.openxmlformats.org/presentationml/2006/main">
  <p:tag name="AS_UNIQUEID" val="1259"/>
</p:tagLst>
</file>

<file path=ppt/tags/tag125.xml><?xml version="1.0" encoding="utf-8"?>
<p:tagLst xmlns:p="http://schemas.openxmlformats.org/presentationml/2006/main">
  <p:tag name="AS_UNIQUEID" val="1260"/>
</p:tagLst>
</file>

<file path=ppt/tags/tag126.xml><?xml version="1.0" encoding="utf-8"?>
<p:tagLst xmlns:p="http://schemas.openxmlformats.org/presentationml/2006/main">
  <p:tag name="AS_UNIQUEID" val="1261"/>
</p:tagLst>
</file>

<file path=ppt/tags/tag127.xml><?xml version="1.0" encoding="utf-8"?>
<p:tagLst xmlns:p="http://schemas.openxmlformats.org/presentationml/2006/main">
  <p:tag name="AS_UNIQUEID" val="1262"/>
</p:tagLst>
</file>

<file path=ppt/tags/tag128.xml><?xml version="1.0" encoding="utf-8"?>
<p:tagLst xmlns:p="http://schemas.openxmlformats.org/presentationml/2006/main">
  <p:tag name="AS_UNIQUEID" val="1263"/>
</p:tagLst>
</file>

<file path=ppt/tags/tag129.xml><?xml version="1.0" encoding="utf-8"?>
<p:tagLst xmlns:p="http://schemas.openxmlformats.org/presentationml/2006/main">
  <p:tag name="AS_UNIQUEID" val="1264"/>
</p:tagLst>
</file>

<file path=ppt/tags/tag13.xml><?xml version="1.0" encoding="utf-8"?>
<p:tagLst xmlns:p="http://schemas.openxmlformats.org/presentationml/2006/main">
  <p:tag name="AS_UNIQUEID" val="1151"/>
</p:tagLst>
</file>

<file path=ppt/tags/tag130.xml><?xml version="1.0" encoding="utf-8"?>
<p:tagLst xmlns:p="http://schemas.openxmlformats.org/presentationml/2006/main">
  <p:tag name="AS_UNIQUEID" val="1265"/>
</p:tagLst>
</file>

<file path=ppt/tags/tag131.xml><?xml version="1.0" encoding="utf-8"?>
<p:tagLst xmlns:p="http://schemas.openxmlformats.org/presentationml/2006/main">
  <p:tag name="AS_UNIQUEID" val="1266"/>
</p:tagLst>
</file>

<file path=ppt/tags/tag132.xml><?xml version="1.0" encoding="utf-8"?>
<p:tagLst xmlns:p="http://schemas.openxmlformats.org/presentationml/2006/main">
  <p:tag name="AS_UNIQUEID" val="1267"/>
</p:tagLst>
</file>

<file path=ppt/tags/tag133.xml><?xml version="1.0" encoding="utf-8"?>
<p:tagLst xmlns:p="http://schemas.openxmlformats.org/presentationml/2006/main">
  <p:tag name="AS_UNIQUEID" val="1268"/>
</p:tagLst>
</file>

<file path=ppt/tags/tag134.xml><?xml version="1.0" encoding="utf-8"?>
<p:tagLst xmlns:p="http://schemas.openxmlformats.org/presentationml/2006/main">
  <p:tag name="AS_UNIQUEID" val="1269"/>
</p:tagLst>
</file>

<file path=ppt/tags/tag135.xml><?xml version="1.0" encoding="utf-8"?>
<p:tagLst xmlns:p="http://schemas.openxmlformats.org/presentationml/2006/main">
  <p:tag name="AS_UNIQUEID" val="1270"/>
</p:tagLst>
</file>

<file path=ppt/tags/tag136.xml><?xml version="1.0" encoding="utf-8"?>
<p:tagLst xmlns:p="http://schemas.openxmlformats.org/presentationml/2006/main">
  <p:tag name="AS_UNIQUEID" val="1271"/>
</p:tagLst>
</file>

<file path=ppt/tags/tag137.xml><?xml version="1.0" encoding="utf-8"?>
<p:tagLst xmlns:p="http://schemas.openxmlformats.org/presentationml/2006/main">
  <p:tag name="AS_UNIQUEID" val="1272"/>
</p:tagLst>
</file>

<file path=ppt/tags/tag138.xml><?xml version="1.0" encoding="utf-8"?>
<p:tagLst xmlns:p="http://schemas.openxmlformats.org/presentationml/2006/main">
  <p:tag name="AS_UNIQUEID" val="1273"/>
</p:tagLst>
</file>

<file path=ppt/tags/tag139.xml><?xml version="1.0" encoding="utf-8"?>
<p:tagLst xmlns:p="http://schemas.openxmlformats.org/presentationml/2006/main">
  <p:tag name="AS_UNIQUEID" val="1274"/>
</p:tagLst>
</file>

<file path=ppt/tags/tag14.xml><?xml version="1.0" encoding="utf-8"?>
<p:tagLst xmlns:p="http://schemas.openxmlformats.org/presentationml/2006/main">
  <p:tag name="AS_UNIQUEID" val="1152"/>
</p:tagLst>
</file>

<file path=ppt/tags/tag140.xml><?xml version="1.0" encoding="utf-8"?>
<p:tagLst xmlns:p="http://schemas.openxmlformats.org/presentationml/2006/main">
  <p:tag name="AS_UNIQUEID" val="1275"/>
</p:tagLst>
</file>

<file path=ppt/tags/tag141.xml><?xml version="1.0" encoding="utf-8"?>
<p:tagLst xmlns:p="http://schemas.openxmlformats.org/presentationml/2006/main">
  <p:tag name="AS_UNIQUEID" val="1276"/>
</p:tagLst>
</file>

<file path=ppt/tags/tag142.xml><?xml version="1.0" encoding="utf-8"?>
<p:tagLst xmlns:p="http://schemas.openxmlformats.org/presentationml/2006/main">
  <p:tag name="AS_UNIQUEID" val="1277"/>
</p:tagLst>
</file>

<file path=ppt/tags/tag143.xml><?xml version="1.0" encoding="utf-8"?>
<p:tagLst xmlns:p="http://schemas.openxmlformats.org/presentationml/2006/main">
  <p:tag name="AS_UNIQUEID" val="1138"/>
</p:tagLst>
</file>

<file path=ppt/tags/tag144.xml><?xml version="1.0" encoding="utf-8"?>
<p:tagLst xmlns:p="http://schemas.openxmlformats.org/presentationml/2006/main">
  <p:tag name="AS_UNIQUEID" val="1138"/>
</p:tagLst>
</file>

<file path=ppt/tags/tag145.xml><?xml version="1.0" encoding="utf-8"?>
<p:tagLst xmlns:p="http://schemas.openxmlformats.org/presentationml/2006/main">
  <p:tag name="AS_UNIQUEID" val="1138"/>
</p:tagLst>
</file>

<file path=ppt/tags/tag146.xml><?xml version="1.0" encoding="utf-8"?>
<p:tagLst xmlns:p="http://schemas.openxmlformats.org/presentationml/2006/main">
  <p:tag name="AS_UNIQUEID" val="1278"/>
</p:tagLst>
</file>

<file path=ppt/tags/tag147.xml><?xml version="1.0" encoding="utf-8"?>
<p:tagLst xmlns:p="http://schemas.openxmlformats.org/presentationml/2006/main">
  <p:tag name="AS_UNIQUEID" val="1279"/>
</p:tagLst>
</file>

<file path=ppt/tags/tag148.xml><?xml version="1.0" encoding="utf-8"?>
<p:tagLst xmlns:p="http://schemas.openxmlformats.org/presentationml/2006/main">
  <p:tag name="AS_UNIQUEID" val="1280"/>
</p:tagLst>
</file>

<file path=ppt/tags/tag149.xml><?xml version="1.0" encoding="utf-8"?>
<p:tagLst xmlns:p="http://schemas.openxmlformats.org/presentationml/2006/main">
  <p:tag name="AS_UNIQUEID" val="1281"/>
</p:tagLst>
</file>

<file path=ppt/tags/tag15.xml><?xml version="1.0" encoding="utf-8"?>
<p:tagLst xmlns:p="http://schemas.openxmlformats.org/presentationml/2006/main">
  <p:tag name="AS_UNIQUEID" val="1153"/>
</p:tagLst>
</file>

<file path=ppt/tags/tag150.xml><?xml version="1.0" encoding="utf-8"?>
<p:tagLst xmlns:p="http://schemas.openxmlformats.org/presentationml/2006/main">
  <p:tag name="AS_UNIQUEID" val="1282"/>
</p:tagLst>
</file>

<file path=ppt/tags/tag151.xml><?xml version="1.0" encoding="utf-8"?>
<p:tagLst xmlns:p="http://schemas.openxmlformats.org/presentationml/2006/main">
  <p:tag name="AS_UNIQUEID" val="1283"/>
</p:tagLst>
</file>

<file path=ppt/tags/tag152.xml><?xml version="1.0" encoding="utf-8"?>
<p:tagLst xmlns:p="http://schemas.openxmlformats.org/presentationml/2006/main">
  <p:tag name="AS_UNIQUEID" val="1284"/>
</p:tagLst>
</file>

<file path=ppt/tags/tag153.xml><?xml version="1.0" encoding="utf-8"?>
<p:tagLst xmlns:p="http://schemas.openxmlformats.org/presentationml/2006/main">
  <p:tag name="AS_UNIQUEID" val="1285"/>
</p:tagLst>
</file>

<file path=ppt/tags/tag154.xml><?xml version="1.0" encoding="utf-8"?>
<p:tagLst xmlns:p="http://schemas.openxmlformats.org/presentationml/2006/main">
  <p:tag name="AS_UNIQUEID" val="1286"/>
</p:tagLst>
</file>

<file path=ppt/tags/tag155.xml><?xml version="1.0" encoding="utf-8"?>
<p:tagLst xmlns:p="http://schemas.openxmlformats.org/presentationml/2006/main">
  <p:tag name="AS_UNIQUEID" val="1287"/>
</p:tagLst>
</file>

<file path=ppt/tags/tag156.xml><?xml version="1.0" encoding="utf-8"?>
<p:tagLst xmlns:p="http://schemas.openxmlformats.org/presentationml/2006/main">
  <p:tag name="AS_UNIQUEID" val="1288"/>
</p:tagLst>
</file>

<file path=ppt/tags/tag157.xml><?xml version="1.0" encoding="utf-8"?>
<p:tagLst xmlns:p="http://schemas.openxmlformats.org/presentationml/2006/main">
  <p:tag name="AS_UNIQUEID" val="1289"/>
</p:tagLst>
</file>

<file path=ppt/tags/tag158.xml><?xml version="1.0" encoding="utf-8"?>
<p:tagLst xmlns:p="http://schemas.openxmlformats.org/presentationml/2006/main">
  <p:tag name="AS_UNIQUEID" val="1290"/>
</p:tagLst>
</file>

<file path=ppt/tags/tag159.xml><?xml version="1.0" encoding="utf-8"?>
<p:tagLst xmlns:p="http://schemas.openxmlformats.org/presentationml/2006/main">
  <p:tag name="AS_UNIQUEID" val="1291"/>
</p:tagLst>
</file>

<file path=ppt/tags/tag16.xml><?xml version="1.0" encoding="utf-8"?>
<p:tagLst xmlns:p="http://schemas.openxmlformats.org/presentationml/2006/main">
  <p:tag name="AS_UNIQUEID" val="1154"/>
</p:tagLst>
</file>

<file path=ppt/tags/tag160.xml><?xml version="1.0" encoding="utf-8"?>
<p:tagLst xmlns:p="http://schemas.openxmlformats.org/presentationml/2006/main">
  <p:tag name="AS_UNIQUEID" val="1292"/>
</p:tagLst>
</file>

<file path=ppt/tags/tag161.xml><?xml version="1.0" encoding="utf-8"?>
<p:tagLst xmlns:p="http://schemas.openxmlformats.org/presentationml/2006/main">
  <p:tag name="AS_UNIQUEID" val="1293"/>
</p:tagLst>
</file>

<file path=ppt/tags/tag162.xml><?xml version="1.0" encoding="utf-8"?>
<p:tagLst xmlns:p="http://schemas.openxmlformats.org/presentationml/2006/main">
  <p:tag name="AS_UNIQUEID" val="1294"/>
</p:tagLst>
</file>

<file path=ppt/tags/tag163.xml><?xml version="1.0" encoding="utf-8"?>
<p:tagLst xmlns:p="http://schemas.openxmlformats.org/presentationml/2006/main">
  <p:tag name="AS_UNIQUEID" val="1295"/>
</p:tagLst>
</file>

<file path=ppt/tags/tag164.xml><?xml version="1.0" encoding="utf-8"?>
<p:tagLst xmlns:p="http://schemas.openxmlformats.org/presentationml/2006/main">
  <p:tag name="AS_UNIQUEID" val="1296"/>
</p:tagLst>
</file>

<file path=ppt/tags/tag165.xml><?xml version="1.0" encoding="utf-8"?>
<p:tagLst xmlns:p="http://schemas.openxmlformats.org/presentationml/2006/main">
  <p:tag name="AS_UNIQUEID" val="1297"/>
</p:tagLst>
</file>

<file path=ppt/tags/tag166.xml><?xml version="1.0" encoding="utf-8"?>
<p:tagLst xmlns:p="http://schemas.openxmlformats.org/presentationml/2006/main">
  <p:tag name="AS_UNIQUEID" val="1298"/>
</p:tagLst>
</file>

<file path=ppt/tags/tag167.xml><?xml version="1.0" encoding="utf-8"?>
<p:tagLst xmlns:p="http://schemas.openxmlformats.org/presentationml/2006/main">
  <p:tag name="AS_UNIQUEID" val="1299"/>
</p:tagLst>
</file>

<file path=ppt/tags/tag168.xml><?xml version="1.0" encoding="utf-8"?>
<p:tagLst xmlns:p="http://schemas.openxmlformats.org/presentationml/2006/main">
  <p:tag name="AS_UNIQUEID" val="1300"/>
</p:tagLst>
</file>

<file path=ppt/tags/tag169.xml><?xml version="1.0" encoding="utf-8"?>
<p:tagLst xmlns:p="http://schemas.openxmlformats.org/presentationml/2006/main">
  <p:tag name="AS_UNIQUEID" val="1301"/>
</p:tagLst>
</file>

<file path=ppt/tags/tag17.xml><?xml version="1.0" encoding="utf-8"?>
<p:tagLst xmlns:p="http://schemas.openxmlformats.org/presentationml/2006/main">
  <p:tag name="AS_UNIQUEID" val="1155"/>
</p:tagLst>
</file>

<file path=ppt/tags/tag170.xml><?xml version="1.0" encoding="utf-8"?>
<p:tagLst xmlns:p="http://schemas.openxmlformats.org/presentationml/2006/main">
  <p:tag name="AS_UNIQUEID" val="1302"/>
</p:tagLst>
</file>

<file path=ppt/tags/tag171.xml><?xml version="1.0" encoding="utf-8"?>
<p:tagLst xmlns:p="http://schemas.openxmlformats.org/presentationml/2006/main">
  <p:tag name="AS_UNIQUEID" val="1303"/>
</p:tagLst>
</file>

<file path=ppt/tags/tag172.xml><?xml version="1.0" encoding="utf-8"?>
<p:tagLst xmlns:p="http://schemas.openxmlformats.org/presentationml/2006/main">
  <p:tag name="AS_UNIQUEID" val="1304"/>
</p:tagLst>
</file>

<file path=ppt/tags/tag173.xml><?xml version="1.0" encoding="utf-8"?>
<p:tagLst xmlns:p="http://schemas.openxmlformats.org/presentationml/2006/main">
  <p:tag name="AS_UNIQUEID" val="1305"/>
</p:tagLst>
</file>

<file path=ppt/tags/tag174.xml><?xml version="1.0" encoding="utf-8"?>
<p:tagLst xmlns:p="http://schemas.openxmlformats.org/presentationml/2006/main">
  <p:tag name="AS_UNIQUEID" val="1306"/>
</p:tagLst>
</file>

<file path=ppt/tags/tag175.xml><?xml version="1.0" encoding="utf-8"?>
<p:tagLst xmlns:p="http://schemas.openxmlformats.org/presentationml/2006/main">
  <p:tag name="AS_UNIQUEID" val="1307"/>
</p:tagLst>
</file>

<file path=ppt/tags/tag176.xml><?xml version="1.0" encoding="utf-8"?>
<p:tagLst xmlns:p="http://schemas.openxmlformats.org/presentationml/2006/main">
  <p:tag name="AS_UNIQUEID" val="1308"/>
</p:tagLst>
</file>

<file path=ppt/tags/tag177.xml><?xml version="1.0" encoding="utf-8"?>
<p:tagLst xmlns:p="http://schemas.openxmlformats.org/presentationml/2006/main">
  <p:tag name="AS_UNIQUEID" val="1309"/>
</p:tagLst>
</file>

<file path=ppt/tags/tag178.xml><?xml version="1.0" encoding="utf-8"?>
<p:tagLst xmlns:p="http://schemas.openxmlformats.org/presentationml/2006/main">
  <p:tag name="AS_UNIQUEID" val="1310"/>
</p:tagLst>
</file>

<file path=ppt/tags/tag179.xml><?xml version="1.0" encoding="utf-8"?>
<p:tagLst xmlns:p="http://schemas.openxmlformats.org/presentationml/2006/main">
  <p:tag name="AS_UNIQUEID" val="1311"/>
</p:tagLst>
</file>

<file path=ppt/tags/tag18.xml><?xml version="1.0" encoding="utf-8"?>
<p:tagLst xmlns:p="http://schemas.openxmlformats.org/presentationml/2006/main">
  <p:tag name="AS_UNIQUEID" val="1156"/>
</p:tagLst>
</file>

<file path=ppt/tags/tag180.xml><?xml version="1.0" encoding="utf-8"?>
<p:tagLst xmlns:p="http://schemas.openxmlformats.org/presentationml/2006/main">
  <p:tag name="AS_UNIQUEID" val="1312"/>
</p:tagLst>
</file>

<file path=ppt/tags/tag181.xml><?xml version="1.0" encoding="utf-8"?>
<p:tagLst xmlns:p="http://schemas.openxmlformats.org/presentationml/2006/main">
  <p:tag name="AS_UNIQUEID" val="1313"/>
</p:tagLst>
</file>

<file path=ppt/tags/tag182.xml><?xml version="1.0" encoding="utf-8"?>
<p:tagLst xmlns:p="http://schemas.openxmlformats.org/presentationml/2006/main">
  <p:tag name="AS_UNIQUEID" val="1314"/>
</p:tagLst>
</file>

<file path=ppt/tags/tag183.xml><?xml version="1.0" encoding="utf-8"?>
<p:tagLst xmlns:p="http://schemas.openxmlformats.org/presentationml/2006/main">
  <p:tag name="AS_UNIQUEID" val="1315"/>
</p:tagLst>
</file>

<file path=ppt/tags/tag184.xml><?xml version="1.0" encoding="utf-8"?>
<p:tagLst xmlns:p="http://schemas.openxmlformats.org/presentationml/2006/main">
  <p:tag name="AS_UNIQUEID" val="1316"/>
</p:tagLst>
</file>

<file path=ppt/tags/tag185.xml><?xml version="1.0" encoding="utf-8"?>
<p:tagLst xmlns:p="http://schemas.openxmlformats.org/presentationml/2006/main">
  <p:tag name="AS_UNIQUEID" val="1317"/>
</p:tagLst>
</file>

<file path=ppt/tags/tag186.xml><?xml version="1.0" encoding="utf-8"?>
<p:tagLst xmlns:p="http://schemas.openxmlformats.org/presentationml/2006/main">
  <p:tag name="AS_UNIQUEID" val="1318"/>
</p:tagLst>
</file>

<file path=ppt/tags/tag187.xml><?xml version="1.0" encoding="utf-8"?>
<p:tagLst xmlns:p="http://schemas.openxmlformats.org/presentationml/2006/main">
  <p:tag name="AS_UNIQUEID" val="1319"/>
</p:tagLst>
</file>

<file path=ppt/tags/tag188.xml><?xml version="1.0" encoding="utf-8"?>
<p:tagLst xmlns:p="http://schemas.openxmlformats.org/presentationml/2006/main">
  <p:tag name="AS_UNIQUEID" val="1320"/>
</p:tagLst>
</file>

<file path=ppt/tags/tag189.xml><?xml version="1.0" encoding="utf-8"?>
<p:tagLst xmlns:p="http://schemas.openxmlformats.org/presentationml/2006/main">
  <p:tag name="AS_UNIQUEID" val="1321"/>
</p:tagLst>
</file>

<file path=ppt/tags/tag19.xml><?xml version="1.0" encoding="utf-8"?>
<p:tagLst xmlns:p="http://schemas.openxmlformats.org/presentationml/2006/main">
  <p:tag name="AS_UNIQUEID" val="1157"/>
</p:tagLst>
</file>

<file path=ppt/tags/tag190.xml><?xml version="1.0" encoding="utf-8"?>
<p:tagLst xmlns:p="http://schemas.openxmlformats.org/presentationml/2006/main">
  <p:tag name="AS_UNIQUEID" val="1322"/>
</p:tagLst>
</file>

<file path=ppt/tags/tag191.xml><?xml version="1.0" encoding="utf-8"?>
<p:tagLst xmlns:p="http://schemas.openxmlformats.org/presentationml/2006/main">
  <p:tag name="AS_UNIQUEID" val="1323"/>
</p:tagLst>
</file>

<file path=ppt/tags/tag192.xml><?xml version="1.0" encoding="utf-8"?>
<p:tagLst xmlns:p="http://schemas.openxmlformats.org/presentationml/2006/main">
  <p:tag name="AS_UNIQUEID" val="1324"/>
</p:tagLst>
</file>

<file path=ppt/tags/tag193.xml><?xml version="1.0" encoding="utf-8"?>
<p:tagLst xmlns:p="http://schemas.openxmlformats.org/presentationml/2006/main">
  <p:tag name="AS_UNIQUEID" val="1325"/>
</p:tagLst>
</file>

<file path=ppt/tags/tag194.xml><?xml version="1.0" encoding="utf-8"?>
<p:tagLst xmlns:p="http://schemas.openxmlformats.org/presentationml/2006/main">
  <p:tag name="AS_UNIQUEID" val="1326"/>
</p:tagLst>
</file>

<file path=ppt/tags/tag195.xml><?xml version="1.0" encoding="utf-8"?>
<p:tagLst xmlns:p="http://schemas.openxmlformats.org/presentationml/2006/main">
  <p:tag name="AS_UNIQUEID" val="1327"/>
</p:tagLst>
</file>

<file path=ppt/tags/tag196.xml><?xml version="1.0" encoding="utf-8"?>
<p:tagLst xmlns:p="http://schemas.openxmlformats.org/presentationml/2006/main">
  <p:tag name="AS_UNIQUEID" val="1328"/>
</p:tagLst>
</file>

<file path=ppt/tags/tag197.xml><?xml version="1.0" encoding="utf-8"?>
<p:tagLst xmlns:p="http://schemas.openxmlformats.org/presentationml/2006/main">
  <p:tag name="AS_UNIQUEID" val="1329"/>
</p:tagLst>
</file>

<file path=ppt/tags/tag198.xml><?xml version="1.0" encoding="utf-8"?>
<p:tagLst xmlns:p="http://schemas.openxmlformats.org/presentationml/2006/main">
  <p:tag name="AS_UNIQUEID" val="1330"/>
</p:tagLst>
</file>

<file path=ppt/tags/tag199.xml><?xml version="1.0" encoding="utf-8"?>
<p:tagLst xmlns:p="http://schemas.openxmlformats.org/presentationml/2006/main">
  <p:tag name="AS_UNIQUEID" val="1331"/>
</p:tagLst>
</file>

<file path=ppt/tags/tag2.xml><?xml version="1.0" encoding="utf-8"?>
<p:tagLst xmlns:p="http://schemas.openxmlformats.org/presentationml/2006/main">
  <p:tag name="AS_UNIQUEID" val="1140"/>
</p:tagLst>
</file>

<file path=ppt/tags/tag20.xml><?xml version="1.0" encoding="utf-8"?>
<p:tagLst xmlns:p="http://schemas.openxmlformats.org/presentationml/2006/main">
  <p:tag name="AS_UNIQUEID" val="1158"/>
</p:tagLst>
</file>

<file path=ppt/tags/tag200.xml><?xml version="1.0" encoding="utf-8"?>
<p:tagLst xmlns:p="http://schemas.openxmlformats.org/presentationml/2006/main">
  <p:tag name="AS_UNIQUEID" val="1332"/>
</p:tagLst>
</file>

<file path=ppt/tags/tag201.xml><?xml version="1.0" encoding="utf-8"?>
<p:tagLst xmlns:p="http://schemas.openxmlformats.org/presentationml/2006/main">
  <p:tag name="AS_UNIQUEID" val="1333"/>
</p:tagLst>
</file>

<file path=ppt/tags/tag202.xml><?xml version="1.0" encoding="utf-8"?>
<p:tagLst xmlns:p="http://schemas.openxmlformats.org/presentationml/2006/main">
  <p:tag name="AS_UNIQUEID" val="1334"/>
</p:tagLst>
</file>

<file path=ppt/tags/tag203.xml><?xml version="1.0" encoding="utf-8"?>
<p:tagLst xmlns:p="http://schemas.openxmlformats.org/presentationml/2006/main">
  <p:tag name="AS_UNIQUEID" val="1335"/>
</p:tagLst>
</file>

<file path=ppt/tags/tag204.xml><?xml version="1.0" encoding="utf-8"?>
<p:tagLst xmlns:p="http://schemas.openxmlformats.org/presentationml/2006/main">
  <p:tag name="AS_UNIQUEID" val="1336"/>
</p:tagLst>
</file>

<file path=ppt/tags/tag205.xml><?xml version="1.0" encoding="utf-8"?>
<p:tagLst xmlns:p="http://schemas.openxmlformats.org/presentationml/2006/main">
  <p:tag name="AS_UNIQUEID" val="1337"/>
</p:tagLst>
</file>

<file path=ppt/tags/tag206.xml><?xml version="1.0" encoding="utf-8"?>
<p:tagLst xmlns:p="http://schemas.openxmlformats.org/presentationml/2006/main">
  <p:tag name="AS_UNIQUEID" val="1338"/>
</p:tagLst>
</file>

<file path=ppt/tags/tag207.xml><?xml version="1.0" encoding="utf-8"?>
<p:tagLst xmlns:p="http://schemas.openxmlformats.org/presentationml/2006/main">
  <p:tag name="AS_UNIQUEID" val="1339"/>
</p:tagLst>
</file>

<file path=ppt/tags/tag208.xml><?xml version="1.0" encoding="utf-8"?>
<p:tagLst xmlns:p="http://schemas.openxmlformats.org/presentationml/2006/main">
  <p:tag name="AS_UNIQUEID" val="1340"/>
</p:tagLst>
</file>

<file path=ppt/tags/tag209.xml><?xml version="1.0" encoding="utf-8"?>
<p:tagLst xmlns:p="http://schemas.openxmlformats.org/presentationml/2006/main">
  <p:tag name="AS_UNIQUEID" val="1341"/>
</p:tagLst>
</file>

<file path=ppt/tags/tag21.xml><?xml version="1.0" encoding="utf-8"?>
<p:tagLst xmlns:p="http://schemas.openxmlformats.org/presentationml/2006/main">
  <p:tag name="AS_UNIQUEID" val="1159"/>
</p:tagLst>
</file>

<file path=ppt/tags/tag210.xml><?xml version="1.0" encoding="utf-8"?>
<p:tagLst xmlns:p="http://schemas.openxmlformats.org/presentationml/2006/main">
  <p:tag name="AS_UNIQUEID" val="1342"/>
</p:tagLst>
</file>

<file path=ppt/tags/tag211.xml><?xml version="1.0" encoding="utf-8"?>
<p:tagLst xmlns:p="http://schemas.openxmlformats.org/presentationml/2006/main">
  <p:tag name="AS_UNIQUEID" val="1343"/>
</p:tagLst>
</file>

<file path=ppt/tags/tag212.xml><?xml version="1.0" encoding="utf-8"?>
<p:tagLst xmlns:p="http://schemas.openxmlformats.org/presentationml/2006/main">
  <p:tag name="AS_UNIQUEID" val="1344"/>
</p:tagLst>
</file>

<file path=ppt/tags/tag213.xml><?xml version="1.0" encoding="utf-8"?>
<p:tagLst xmlns:p="http://schemas.openxmlformats.org/presentationml/2006/main">
  <p:tag name="AS_UNIQUEID" val="1345"/>
</p:tagLst>
</file>

<file path=ppt/tags/tag214.xml><?xml version="1.0" encoding="utf-8"?>
<p:tagLst xmlns:p="http://schemas.openxmlformats.org/presentationml/2006/main">
  <p:tag name="AS_UNIQUEID" val="1346"/>
</p:tagLst>
</file>

<file path=ppt/tags/tag215.xml><?xml version="1.0" encoding="utf-8"?>
<p:tagLst xmlns:p="http://schemas.openxmlformats.org/presentationml/2006/main">
  <p:tag name="AS_UNIQUEID" val="1347"/>
</p:tagLst>
</file>

<file path=ppt/tags/tag216.xml><?xml version="1.0" encoding="utf-8"?>
<p:tagLst xmlns:p="http://schemas.openxmlformats.org/presentationml/2006/main">
  <p:tag name="AS_UNIQUEID" val="1348"/>
</p:tagLst>
</file>

<file path=ppt/tags/tag217.xml><?xml version="1.0" encoding="utf-8"?>
<p:tagLst xmlns:p="http://schemas.openxmlformats.org/presentationml/2006/main">
  <p:tag name="AS_UNIQUEID" val="1349"/>
</p:tagLst>
</file>

<file path=ppt/tags/tag218.xml><?xml version="1.0" encoding="utf-8"?>
<p:tagLst xmlns:p="http://schemas.openxmlformats.org/presentationml/2006/main">
  <p:tag name="AS_UNIQUEID" val="1350"/>
</p:tagLst>
</file>

<file path=ppt/tags/tag219.xml><?xml version="1.0" encoding="utf-8"?>
<p:tagLst xmlns:p="http://schemas.openxmlformats.org/presentationml/2006/main">
  <p:tag name="AS_UNIQUEID" val="1351"/>
</p:tagLst>
</file>

<file path=ppt/tags/tag22.xml><?xml version="1.0" encoding="utf-8"?>
<p:tagLst xmlns:p="http://schemas.openxmlformats.org/presentationml/2006/main">
  <p:tag name="AS_UNIQUEID" val="1160"/>
</p:tagLst>
</file>

<file path=ppt/tags/tag220.xml><?xml version="1.0" encoding="utf-8"?>
<p:tagLst xmlns:p="http://schemas.openxmlformats.org/presentationml/2006/main">
  <p:tag name="AS_UNIQUEID" val="1352"/>
</p:tagLst>
</file>

<file path=ppt/tags/tag221.xml><?xml version="1.0" encoding="utf-8"?>
<p:tagLst xmlns:p="http://schemas.openxmlformats.org/presentationml/2006/main">
  <p:tag name="AS_UNIQUEID" val="1353"/>
</p:tagLst>
</file>

<file path=ppt/tags/tag222.xml><?xml version="1.0" encoding="utf-8"?>
<p:tagLst xmlns:p="http://schemas.openxmlformats.org/presentationml/2006/main">
  <p:tag name="AS_UNIQUEID" val="1354"/>
</p:tagLst>
</file>

<file path=ppt/tags/tag223.xml><?xml version="1.0" encoding="utf-8"?>
<p:tagLst xmlns:p="http://schemas.openxmlformats.org/presentationml/2006/main">
  <p:tag name="AS_UNIQUEID" val="1355"/>
</p:tagLst>
</file>

<file path=ppt/tags/tag224.xml><?xml version="1.0" encoding="utf-8"?>
<p:tagLst xmlns:p="http://schemas.openxmlformats.org/presentationml/2006/main">
  <p:tag name="AS_UNIQUEID" val="1356"/>
</p:tagLst>
</file>

<file path=ppt/tags/tag225.xml><?xml version="1.0" encoding="utf-8"?>
<p:tagLst xmlns:p="http://schemas.openxmlformats.org/presentationml/2006/main">
  <p:tag name="AS_UNIQUEID" val="1357"/>
</p:tagLst>
</file>

<file path=ppt/tags/tag226.xml><?xml version="1.0" encoding="utf-8"?>
<p:tagLst xmlns:p="http://schemas.openxmlformats.org/presentationml/2006/main">
  <p:tag name="AS_UNIQUEID" val="1358"/>
</p:tagLst>
</file>

<file path=ppt/tags/tag227.xml><?xml version="1.0" encoding="utf-8"?>
<p:tagLst xmlns:p="http://schemas.openxmlformats.org/presentationml/2006/main">
  <p:tag name="AS_UNIQUEID" val="1359"/>
</p:tagLst>
</file>

<file path=ppt/tags/tag228.xml><?xml version="1.0" encoding="utf-8"?>
<p:tagLst xmlns:p="http://schemas.openxmlformats.org/presentationml/2006/main">
  <p:tag name="AS_UNIQUEID" val="1360"/>
</p:tagLst>
</file>

<file path=ppt/tags/tag229.xml><?xml version="1.0" encoding="utf-8"?>
<p:tagLst xmlns:p="http://schemas.openxmlformats.org/presentationml/2006/main">
  <p:tag name="AS_UNIQUEID" val="1361"/>
</p:tagLst>
</file>

<file path=ppt/tags/tag23.xml><?xml version="1.0" encoding="utf-8"?>
<p:tagLst xmlns:p="http://schemas.openxmlformats.org/presentationml/2006/main">
  <p:tag name="AS_UNIQUEID" val="1161"/>
</p:tagLst>
</file>

<file path=ppt/tags/tag230.xml><?xml version="1.0" encoding="utf-8"?>
<p:tagLst xmlns:p="http://schemas.openxmlformats.org/presentationml/2006/main">
  <p:tag name="AS_UNIQUEID" val="1362"/>
</p:tagLst>
</file>

<file path=ppt/tags/tag231.xml><?xml version="1.0" encoding="utf-8"?>
<p:tagLst xmlns:p="http://schemas.openxmlformats.org/presentationml/2006/main">
  <p:tag name="AS_UNIQUEID" val="1363"/>
</p:tagLst>
</file>

<file path=ppt/tags/tag232.xml><?xml version="1.0" encoding="utf-8"?>
<p:tagLst xmlns:p="http://schemas.openxmlformats.org/presentationml/2006/main">
  <p:tag name="AS_UNIQUEID" val="1364"/>
</p:tagLst>
</file>

<file path=ppt/tags/tag233.xml><?xml version="1.0" encoding="utf-8"?>
<p:tagLst xmlns:p="http://schemas.openxmlformats.org/presentationml/2006/main">
  <p:tag name="AS_UNIQUEID" val="1365"/>
</p:tagLst>
</file>

<file path=ppt/tags/tag234.xml><?xml version="1.0" encoding="utf-8"?>
<p:tagLst xmlns:p="http://schemas.openxmlformats.org/presentationml/2006/main">
  <p:tag name="AS_UNIQUEID" val="1366"/>
</p:tagLst>
</file>

<file path=ppt/tags/tag235.xml><?xml version="1.0" encoding="utf-8"?>
<p:tagLst xmlns:p="http://schemas.openxmlformats.org/presentationml/2006/main">
  <p:tag name="AS_UNIQUEID" val="1367"/>
</p:tagLst>
</file>

<file path=ppt/tags/tag236.xml><?xml version="1.0" encoding="utf-8"?>
<p:tagLst xmlns:p="http://schemas.openxmlformats.org/presentationml/2006/main">
  <p:tag name="AS_UNIQUEID" val="1368"/>
</p:tagLst>
</file>

<file path=ppt/tags/tag237.xml><?xml version="1.0" encoding="utf-8"?>
<p:tagLst xmlns:p="http://schemas.openxmlformats.org/presentationml/2006/main">
  <p:tag name="AS_UNIQUEID" val="1369"/>
</p:tagLst>
</file>

<file path=ppt/tags/tag238.xml><?xml version="1.0" encoding="utf-8"?>
<p:tagLst xmlns:p="http://schemas.openxmlformats.org/presentationml/2006/main">
  <p:tag name="AS_UNIQUEID" val="1370"/>
</p:tagLst>
</file>

<file path=ppt/tags/tag239.xml><?xml version="1.0" encoding="utf-8"?>
<p:tagLst xmlns:p="http://schemas.openxmlformats.org/presentationml/2006/main">
  <p:tag name="AS_UNIQUEID" val="1371"/>
</p:tagLst>
</file>

<file path=ppt/tags/tag24.xml><?xml version="1.0" encoding="utf-8"?>
<p:tagLst xmlns:p="http://schemas.openxmlformats.org/presentationml/2006/main">
  <p:tag name="AS_UNIQUEID" val="1162"/>
</p:tagLst>
</file>

<file path=ppt/tags/tag240.xml><?xml version="1.0" encoding="utf-8"?>
<p:tagLst xmlns:p="http://schemas.openxmlformats.org/presentationml/2006/main">
  <p:tag name="AS_UNIQUEID" val="1372"/>
</p:tagLst>
</file>

<file path=ppt/tags/tag241.xml><?xml version="1.0" encoding="utf-8"?>
<p:tagLst xmlns:p="http://schemas.openxmlformats.org/presentationml/2006/main">
  <p:tag name="AS_UNIQUEID" val="1373"/>
</p:tagLst>
</file>

<file path=ppt/tags/tag242.xml><?xml version="1.0" encoding="utf-8"?>
<p:tagLst xmlns:p="http://schemas.openxmlformats.org/presentationml/2006/main">
  <p:tag name="AS_UNIQUEID" val="1374"/>
</p:tagLst>
</file>

<file path=ppt/tags/tag243.xml><?xml version="1.0" encoding="utf-8"?>
<p:tagLst xmlns:p="http://schemas.openxmlformats.org/presentationml/2006/main">
  <p:tag name="AS_UNIQUEID" val="1375"/>
</p:tagLst>
</file>

<file path=ppt/tags/tag244.xml><?xml version="1.0" encoding="utf-8"?>
<p:tagLst xmlns:p="http://schemas.openxmlformats.org/presentationml/2006/main">
  <p:tag name="AS_UNIQUEID" val="1376"/>
</p:tagLst>
</file>

<file path=ppt/tags/tag245.xml><?xml version="1.0" encoding="utf-8"?>
<p:tagLst xmlns:p="http://schemas.openxmlformats.org/presentationml/2006/main">
  <p:tag name="AS_UNIQUEID" val="1377"/>
</p:tagLst>
</file>

<file path=ppt/tags/tag246.xml><?xml version="1.0" encoding="utf-8"?>
<p:tagLst xmlns:p="http://schemas.openxmlformats.org/presentationml/2006/main">
  <p:tag name="AS_UNIQUEID" val="1378"/>
</p:tagLst>
</file>

<file path=ppt/tags/tag247.xml><?xml version="1.0" encoding="utf-8"?>
<p:tagLst xmlns:p="http://schemas.openxmlformats.org/presentationml/2006/main">
  <p:tag name="AS_UNIQUEID" val="1379"/>
</p:tagLst>
</file>

<file path=ppt/tags/tag248.xml><?xml version="1.0" encoding="utf-8"?>
<p:tagLst xmlns:p="http://schemas.openxmlformats.org/presentationml/2006/main">
  <p:tag name="AS_UNIQUEID" val="1380"/>
</p:tagLst>
</file>

<file path=ppt/tags/tag249.xml><?xml version="1.0" encoding="utf-8"?>
<p:tagLst xmlns:p="http://schemas.openxmlformats.org/presentationml/2006/main">
  <p:tag name="AS_UNIQUEID" val="1381"/>
</p:tagLst>
</file>

<file path=ppt/tags/tag25.xml><?xml version="1.0" encoding="utf-8"?>
<p:tagLst xmlns:p="http://schemas.openxmlformats.org/presentationml/2006/main">
  <p:tag name="AS_UNIQUEID" val="1163"/>
</p:tagLst>
</file>

<file path=ppt/tags/tag250.xml><?xml version="1.0" encoding="utf-8"?>
<p:tagLst xmlns:p="http://schemas.openxmlformats.org/presentationml/2006/main">
  <p:tag name="AS_UNIQUEID" val="1382"/>
</p:tagLst>
</file>

<file path=ppt/tags/tag251.xml><?xml version="1.0" encoding="utf-8"?>
<p:tagLst xmlns:p="http://schemas.openxmlformats.org/presentationml/2006/main">
  <p:tag name="AS_UNIQUEID" val="1383"/>
</p:tagLst>
</file>

<file path=ppt/tags/tag252.xml><?xml version="1.0" encoding="utf-8"?>
<p:tagLst xmlns:p="http://schemas.openxmlformats.org/presentationml/2006/main">
  <p:tag name="AS_UNIQUEID" val="1384"/>
</p:tagLst>
</file>

<file path=ppt/tags/tag253.xml><?xml version="1.0" encoding="utf-8"?>
<p:tagLst xmlns:p="http://schemas.openxmlformats.org/presentationml/2006/main">
  <p:tag name="AS_UNIQUEID" val="1385"/>
</p:tagLst>
</file>

<file path=ppt/tags/tag254.xml><?xml version="1.0" encoding="utf-8"?>
<p:tagLst xmlns:p="http://schemas.openxmlformats.org/presentationml/2006/main">
  <p:tag name="AS_UNIQUEID" val="1386"/>
</p:tagLst>
</file>

<file path=ppt/tags/tag255.xml><?xml version="1.0" encoding="utf-8"?>
<p:tagLst xmlns:p="http://schemas.openxmlformats.org/presentationml/2006/main">
  <p:tag name="AS_UNIQUEID" val="1387"/>
</p:tagLst>
</file>

<file path=ppt/tags/tag256.xml><?xml version="1.0" encoding="utf-8"?>
<p:tagLst xmlns:p="http://schemas.openxmlformats.org/presentationml/2006/main">
  <p:tag name="AS_UNIQUEID" val="1388"/>
</p:tagLst>
</file>

<file path=ppt/tags/tag257.xml><?xml version="1.0" encoding="utf-8"?>
<p:tagLst xmlns:p="http://schemas.openxmlformats.org/presentationml/2006/main">
  <p:tag name="AS_UNIQUEID" val="1389"/>
</p:tagLst>
</file>

<file path=ppt/tags/tag258.xml><?xml version="1.0" encoding="utf-8"?>
<p:tagLst xmlns:p="http://schemas.openxmlformats.org/presentationml/2006/main">
  <p:tag name="AS_UNIQUEID" val="1390"/>
</p:tagLst>
</file>

<file path=ppt/tags/tag259.xml><?xml version="1.0" encoding="utf-8"?>
<p:tagLst xmlns:p="http://schemas.openxmlformats.org/presentationml/2006/main">
  <p:tag name="AS_UNIQUEID" val="1391"/>
</p:tagLst>
</file>

<file path=ppt/tags/tag26.xml><?xml version="1.0" encoding="utf-8"?>
<p:tagLst xmlns:p="http://schemas.openxmlformats.org/presentationml/2006/main">
  <p:tag name="AS_UNIQUEID" val="1164"/>
</p:tagLst>
</file>

<file path=ppt/tags/tag260.xml><?xml version="1.0" encoding="utf-8"?>
<p:tagLst xmlns:p="http://schemas.openxmlformats.org/presentationml/2006/main">
  <p:tag name="AS_UNIQUEID" val="1392"/>
</p:tagLst>
</file>

<file path=ppt/tags/tag261.xml><?xml version="1.0" encoding="utf-8"?>
<p:tagLst xmlns:p="http://schemas.openxmlformats.org/presentationml/2006/main">
  <p:tag name="AS_UNIQUEID" val="1393"/>
</p:tagLst>
</file>

<file path=ppt/tags/tag262.xml><?xml version="1.0" encoding="utf-8"?>
<p:tagLst xmlns:p="http://schemas.openxmlformats.org/presentationml/2006/main">
  <p:tag name="AS_UNIQUEID" val="1394"/>
</p:tagLst>
</file>

<file path=ppt/tags/tag263.xml><?xml version="1.0" encoding="utf-8"?>
<p:tagLst xmlns:p="http://schemas.openxmlformats.org/presentationml/2006/main">
  <p:tag name="AS_UNIQUEID" val="1395"/>
</p:tagLst>
</file>

<file path=ppt/tags/tag264.xml><?xml version="1.0" encoding="utf-8"?>
<p:tagLst xmlns:p="http://schemas.openxmlformats.org/presentationml/2006/main">
  <p:tag name="AS_UNIQUEID" val="1396"/>
</p:tagLst>
</file>

<file path=ppt/tags/tag265.xml><?xml version="1.0" encoding="utf-8"?>
<p:tagLst xmlns:p="http://schemas.openxmlformats.org/presentationml/2006/main">
  <p:tag name="AS_UNIQUEID" val="1397"/>
</p:tagLst>
</file>

<file path=ppt/tags/tag266.xml><?xml version="1.0" encoding="utf-8"?>
<p:tagLst xmlns:p="http://schemas.openxmlformats.org/presentationml/2006/main">
  <p:tag name="AS_UNIQUEID" val="1398"/>
</p:tagLst>
</file>

<file path=ppt/tags/tag267.xml><?xml version="1.0" encoding="utf-8"?>
<p:tagLst xmlns:p="http://schemas.openxmlformats.org/presentationml/2006/main">
  <p:tag name="AS_UNIQUEID" val="1399"/>
</p:tagLst>
</file>

<file path=ppt/tags/tag268.xml><?xml version="1.0" encoding="utf-8"?>
<p:tagLst xmlns:p="http://schemas.openxmlformats.org/presentationml/2006/main">
  <p:tag name="AS_UNIQUEID" val="1400"/>
</p:tagLst>
</file>

<file path=ppt/tags/tag269.xml><?xml version="1.0" encoding="utf-8"?>
<p:tagLst xmlns:p="http://schemas.openxmlformats.org/presentationml/2006/main">
  <p:tag name="AS_UNIQUEID" val="1401"/>
</p:tagLst>
</file>

<file path=ppt/tags/tag27.xml><?xml version="1.0" encoding="utf-8"?>
<p:tagLst xmlns:p="http://schemas.openxmlformats.org/presentationml/2006/main">
  <p:tag name="AS_UNIQUEID" val="1165"/>
</p:tagLst>
</file>

<file path=ppt/tags/tag270.xml><?xml version="1.0" encoding="utf-8"?>
<p:tagLst xmlns:p="http://schemas.openxmlformats.org/presentationml/2006/main">
  <p:tag name="AS_UNIQUEID" val="1402"/>
</p:tagLst>
</file>

<file path=ppt/tags/tag271.xml><?xml version="1.0" encoding="utf-8"?>
<p:tagLst xmlns:p="http://schemas.openxmlformats.org/presentationml/2006/main">
  <p:tag name="AS_UNIQUEID" val="1403"/>
</p:tagLst>
</file>

<file path=ppt/tags/tag272.xml><?xml version="1.0" encoding="utf-8"?>
<p:tagLst xmlns:p="http://schemas.openxmlformats.org/presentationml/2006/main">
  <p:tag name="AS_UNIQUEID" val="1404"/>
</p:tagLst>
</file>

<file path=ppt/tags/tag273.xml><?xml version="1.0" encoding="utf-8"?>
<p:tagLst xmlns:p="http://schemas.openxmlformats.org/presentationml/2006/main">
  <p:tag name="AS_UNIQUEID" val="1405"/>
</p:tagLst>
</file>

<file path=ppt/tags/tag274.xml><?xml version="1.0" encoding="utf-8"?>
<p:tagLst xmlns:p="http://schemas.openxmlformats.org/presentationml/2006/main">
  <p:tag name="AS_UNIQUEID" val="1406"/>
</p:tagLst>
</file>

<file path=ppt/tags/tag275.xml><?xml version="1.0" encoding="utf-8"?>
<p:tagLst xmlns:p="http://schemas.openxmlformats.org/presentationml/2006/main">
  <p:tag name="AS_UNIQUEID" val="1407"/>
</p:tagLst>
</file>

<file path=ppt/tags/tag276.xml><?xml version="1.0" encoding="utf-8"?>
<p:tagLst xmlns:p="http://schemas.openxmlformats.org/presentationml/2006/main">
  <p:tag name="AS_UNIQUEID" val="1408"/>
</p:tagLst>
</file>

<file path=ppt/tags/tag277.xml><?xml version="1.0" encoding="utf-8"?>
<p:tagLst xmlns:p="http://schemas.openxmlformats.org/presentationml/2006/main">
  <p:tag name="AS_UNIQUEID" val="1409"/>
</p:tagLst>
</file>

<file path=ppt/tags/tag278.xml><?xml version="1.0" encoding="utf-8"?>
<p:tagLst xmlns:p="http://schemas.openxmlformats.org/presentationml/2006/main">
  <p:tag name="AS_UNIQUEID" val="1410"/>
</p:tagLst>
</file>

<file path=ppt/tags/tag279.xml><?xml version="1.0" encoding="utf-8"?>
<p:tagLst xmlns:p="http://schemas.openxmlformats.org/presentationml/2006/main">
  <p:tag name="AS_UNIQUEID" val="1411"/>
</p:tagLst>
</file>

<file path=ppt/tags/tag28.xml><?xml version="1.0" encoding="utf-8"?>
<p:tagLst xmlns:p="http://schemas.openxmlformats.org/presentationml/2006/main">
  <p:tag name="AS_UNIQUEID" val="1166"/>
</p:tagLst>
</file>

<file path=ppt/tags/tag280.xml><?xml version="1.0" encoding="utf-8"?>
<p:tagLst xmlns:p="http://schemas.openxmlformats.org/presentationml/2006/main">
  <p:tag name="AS_UNIQUEID" val="1412"/>
</p:tagLst>
</file>

<file path=ppt/tags/tag281.xml><?xml version="1.0" encoding="utf-8"?>
<p:tagLst xmlns:p="http://schemas.openxmlformats.org/presentationml/2006/main">
  <p:tag name="AS_UNIQUEID" val="1413"/>
</p:tagLst>
</file>

<file path=ppt/tags/tag282.xml><?xml version="1.0" encoding="utf-8"?>
<p:tagLst xmlns:p="http://schemas.openxmlformats.org/presentationml/2006/main">
  <p:tag name="AS_UNIQUEID" val="1414"/>
</p:tagLst>
</file>

<file path=ppt/tags/tag283.xml><?xml version="1.0" encoding="utf-8"?>
<p:tagLst xmlns:p="http://schemas.openxmlformats.org/presentationml/2006/main">
  <p:tag name="AS_UNIQUEID" val="1415"/>
</p:tagLst>
</file>

<file path=ppt/tags/tag284.xml><?xml version="1.0" encoding="utf-8"?>
<p:tagLst xmlns:p="http://schemas.openxmlformats.org/presentationml/2006/main">
  <p:tag name="AS_UNIQUEID" val="1416"/>
</p:tagLst>
</file>

<file path=ppt/tags/tag285.xml><?xml version="1.0" encoding="utf-8"?>
<p:tagLst xmlns:p="http://schemas.openxmlformats.org/presentationml/2006/main">
  <p:tag name="AS_UNIQUEID" val="1417"/>
</p:tagLst>
</file>

<file path=ppt/tags/tag286.xml><?xml version="1.0" encoding="utf-8"?>
<p:tagLst xmlns:p="http://schemas.openxmlformats.org/presentationml/2006/main">
  <p:tag name="AS_UNIQUEID" val="1418"/>
</p:tagLst>
</file>

<file path=ppt/tags/tag287.xml><?xml version="1.0" encoding="utf-8"?>
<p:tagLst xmlns:p="http://schemas.openxmlformats.org/presentationml/2006/main">
  <p:tag name="AS_UNIQUEID" val="1419"/>
</p:tagLst>
</file>

<file path=ppt/tags/tag288.xml><?xml version="1.0" encoding="utf-8"?>
<p:tagLst xmlns:p="http://schemas.openxmlformats.org/presentationml/2006/main">
  <p:tag name="AS_UNIQUEID" val="1420"/>
</p:tagLst>
</file>

<file path=ppt/tags/tag289.xml><?xml version="1.0" encoding="utf-8"?>
<p:tagLst xmlns:p="http://schemas.openxmlformats.org/presentationml/2006/main">
  <p:tag name="AS_UNIQUEID" val="1421"/>
</p:tagLst>
</file>

<file path=ppt/tags/tag29.xml><?xml version="1.0" encoding="utf-8"?>
<p:tagLst xmlns:p="http://schemas.openxmlformats.org/presentationml/2006/main">
  <p:tag name="AS_UNIQUEID" val="1167"/>
</p:tagLst>
</file>

<file path=ppt/tags/tag290.xml><?xml version="1.0" encoding="utf-8"?>
<p:tagLst xmlns:p="http://schemas.openxmlformats.org/presentationml/2006/main">
  <p:tag name="AS_UNIQUEID" val="1422"/>
</p:tagLst>
</file>

<file path=ppt/tags/tag291.xml><?xml version="1.0" encoding="utf-8"?>
<p:tagLst xmlns:p="http://schemas.openxmlformats.org/presentationml/2006/main">
  <p:tag name="AS_UNIQUEID" val="1423"/>
</p:tagLst>
</file>

<file path=ppt/tags/tag292.xml><?xml version="1.0" encoding="utf-8"?>
<p:tagLst xmlns:p="http://schemas.openxmlformats.org/presentationml/2006/main">
  <p:tag name="AS_UNIQUEID" val="1424"/>
</p:tagLst>
</file>

<file path=ppt/tags/tag293.xml><?xml version="1.0" encoding="utf-8"?>
<p:tagLst xmlns:p="http://schemas.openxmlformats.org/presentationml/2006/main">
  <p:tag name="AS_UNIQUEID" val="1425"/>
</p:tagLst>
</file>

<file path=ppt/tags/tag294.xml><?xml version="1.0" encoding="utf-8"?>
<p:tagLst xmlns:p="http://schemas.openxmlformats.org/presentationml/2006/main">
  <p:tag name="AS_UNIQUEID" val="1426"/>
</p:tagLst>
</file>

<file path=ppt/tags/tag295.xml><?xml version="1.0" encoding="utf-8"?>
<p:tagLst xmlns:p="http://schemas.openxmlformats.org/presentationml/2006/main">
  <p:tag name="AS_UNIQUEID" val="1427"/>
</p:tagLst>
</file>

<file path=ppt/tags/tag296.xml><?xml version="1.0" encoding="utf-8"?>
<p:tagLst xmlns:p="http://schemas.openxmlformats.org/presentationml/2006/main">
  <p:tag name="AS_UNIQUEID" val="1428"/>
</p:tagLst>
</file>

<file path=ppt/tags/tag297.xml><?xml version="1.0" encoding="utf-8"?>
<p:tagLst xmlns:p="http://schemas.openxmlformats.org/presentationml/2006/main">
  <p:tag name="AS_UNIQUEID" val="1429"/>
</p:tagLst>
</file>

<file path=ppt/tags/tag298.xml><?xml version="1.0" encoding="utf-8"?>
<p:tagLst xmlns:p="http://schemas.openxmlformats.org/presentationml/2006/main">
  <p:tag name="AS_UNIQUEID" val="1430"/>
</p:tagLst>
</file>

<file path=ppt/tags/tag299.xml><?xml version="1.0" encoding="utf-8"?>
<p:tagLst xmlns:p="http://schemas.openxmlformats.org/presentationml/2006/main">
  <p:tag name="AS_UNIQUEID" val="1431"/>
</p:tagLst>
</file>

<file path=ppt/tags/tag3.xml><?xml version="1.0" encoding="utf-8"?>
<p:tagLst xmlns:p="http://schemas.openxmlformats.org/presentationml/2006/main">
  <p:tag name="AS_UNIQUEID" val="1141"/>
</p:tagLst>
</file>

<file path=ppt/tags/tag30.xml><?xml version="1.0" encoding="utf-8"?>
<p:tagLst xmlns:p="http://schemas.openxmlformats.org/presentationml/2006/main">
  <p:tag name="AS_UNIQUEID" val="1168"/>
</p:tagLst>
</file>

<file path=ppt/tags/tag300.xml><?xml version="1.0" encoding="utf-8"?>
<p:tagLst xmlns:p="http://schemas.openxmlformats.org/presentationml/2006/main">
  <p:tag name="AS_UNIQUEID" val="1432"/>
</p:tagLst>
</file>

<file path=ppt/tags/tag301.xml><?xml version="1.0" encoding="utf-8"?>
<p:tagLst xmlns:p="http://schemas.openxmlformats.org/presentationml/2006/main">
  <p:tag name="AS_UNIQUEID" val="1433"/>
</p:tagLst>
</file>

<file path=ppt/tags/tag302.xml><?xml version="1.0" encoding="utf-8"?>
<p:tagLst xmlns:p="http://schemas.openxmlformats.org/presentationml/2006/main">
  <p:tag name="AS_UNIQUEID" val="1434"/>
</p:tagLst>
</file>

<file path=ppt/tags/tag303.xml><?xml version="1.0" encoding="utf-8"?>
<p:tagLst xmlns:p="http://schemas.openxmlformats.org/presentationml/2006/main">
  <p:tag name="AS_UNIQUEID" val="1435"/>
</p:tagLst>
</file>

<file path=ppt/tags/tag304.xml><?xml version="1.0" encoding="utf-8"?>
<p:tagLst xmlns:p="http://schemas.openxmlformats.org/presentationml/2006/main">
  <p:tag name="AS_UNIQUEID" val="1436"/>
</p:tagLst>
</file>

<file path=ppt/tags/tag305.xml><?xml version="1.0" encoding="utf-8"?>
<p:tagLst xmlns:p="http://schemas.openxmlformats.org/presentationml/2006/main">
  <p:tag name="AS_UNIQUEID" val="1437"/>
</p:tagLst>
</file>

<file path=ppt/tags/tag306.xml><?xml version="1.0" encoding="utf-8"?>
<p:tagLst xmlns:p="http://schemas.openxmlformats.org/presentationml/2006/main">
  <p:tag name="AS_UNIQUEID" val="1438"/>
</p:tagLst>
</file>

<file path=ppt/tags/tag307.xml><?xml version="1.0" encoding="utf-8"?>
<p:tagLst xmlns:p="http://schemas.openxmlformats.org/presentationml/2006/main">
  <p:tag name="AS_UNIQUEID" val="1439"/>
</p:tagLst>
</file>

<file path=ppt/tags/tag308.xml><?xml version="1.0" encoding="utf-8"?>
<p:tagLst xmlns:p="http://schemas.openxmlformats.org/presentationml/2006/main">
  <p:tag name="AS_UNIQUEID" val="1440"/>
</p:tagLst>
</file>

<file path=ppt/tags/tag309.xml><?xml version="1.0" encoding="utf-8"?>
<p:tagLst xmlns:p="http://schemas.openxmlformats.org/presentationml/2006/main">
  <p:tag name="AS_UNIQUEID" val="1441"/>
</p:tagLst>
</file>

<file path=ppt/tags/tag31.xml><?xml version="1.0" encoding="utf-8"?>
<p:tagLst xmlns:p="http://schemas.openxmlformats.org/presentationml/2006/main">
  <p:tag name="AS_UNIQUEID" val="1169"/>
</p:tagLst>
</file>

<file path=ppt/tags/tag310.xml><?xml version="1.0" encoding="utf-8"?>
<p:tagLst xmlns:p="http://schemas.openxmlformats.org/presentationml/2006/main">
  <p:tag name="AS_UNIQUEID" val="1442"/>
</p:tagLst>
</file>

<file path=ppt/tags/tag311.xml><?xml version="1.0" encoding="utf-8"?>
<p:tagLst xmlns:p="http://schemas.openxmlformats.org/presentationml/2006/main">
  <p:tag name="AS_UNIQUEID" val="1443"/>
</p:tagLst>
</file>

<file path=ppt/tags/tag312.xml><?xml version="1.0" encoding="utf-8"?>
<p:tagLst xmlns:p="http://schemas.openxmlformats.org/presentationml/2006/main">
  <p:tag name="AS_UNIQUEID" val="1444"/>
</p:tagLst>
</file>

<file path=ppt/tags/tag313.xml><?xml version="1.0" encoding="utf-8"?>
<p:tagLst xmlns:p="http://schemas.openxmlformats.org/presentationml/2006/main">
  <p:tag name="AS_UNIQUEID" val="1445"/>
</p:tagLst>
</file>

<file path=ppt/tags/tag314.xml><?xml version="1.0" encoding="utf-8"?>
<p:tagLst xmlns:p="http://schemas.openxmlformats.org/presentationml/2006/main">
  <p:tag name="AS_UNIQUEID" val="1446"/>
</p:tagLst>
</file>

<file path=ppt/tags/tag315.xml><?xml version="1.0" encoding="utf-8"?>
<p:tagLst xmlns:p="http://schemas.openxmlformats.org/presentationml/2006/main">
  <p:tag name="AS_UNIQUEID" val="1447"/>
</p:tagLst>
</file>

<file path=ppt/tags/tag316.xml><?xml version="1.0" encoding="utf-8"?>
<p:tagLst xmlns:p="http://schemas.openxmlformats.org/presentationml/2006/main">
  <p:tag name="AS_UNIQUEID" val="1448"/>
</p:tagLst>
</file>

<file path=ppt/tags/tag317.xml><?xml version="1.0" encoding="utf-8"?>
<p:tagLst xmlns:p="http://schemas.openxmlformats.org/presentationml/2006/main">
  <p:tag name="AS_UNIQUEID" val="1449"/>
</p:tagLst>
</file>

<file path=ppt/tags/tag318.xml><?xml version="1.0" encoding="utf-8"?>
<p:tagLst xmlns:p="http://schemas.openxmlformats.org/presentationml/2006/main">
  <p:tag name="AS_UNIQUEID" val="1450"/>
</p:tagLst>
</file>

<file path=ppt/tags/tag319.xml><?xml version="1.0" encoding="utf-8"?>
<p:tagLst xmlns:p="http://schemas.openxmlformats.org/presentationml/2006/main">
  <p:tag name="AS_UNIQUEID" val="1451"/>
</p:tagLst>
</file>

<file path=ppt/tags/tag32.xml><?xml version="1.0" encoding="utf-8"?>
<p:tagLst xmlns:p="http://schemas.openxmlformats.org/presentationml/2006/main">
  <p:tag name="AS_UNIQUEID" val="1170"/>
</p:tagLst>
</file>

<file path=ppt/tags/tag320.xml><?xml version="1.0" encoding="utf-8"?>
<p:tagLst xmlns:p="http://schemas.openxmlformats.org/presentationml/2006/main">
  <p:tag name="AS_UNIQUEID" val="1452"/>
</p:tagLst>
</file>

<file path=ppt/tags/tag321.xml><?xml version="1.0" encoding="utf-8"?>
<p:tagLst xmlns:p="http://schemas.openxmlformats.org/presentationml/2006/main">
  <p:tag name="AS_UNIQUEID" val="1453"/>
</p:tagLst>
</file>

<file path=ppt/tags/tag322.xml><?xml version="1.0" encoding="utf-8"?>
<p:tagLst xmlns:p="http://schemas.openxmlformats.org/presentationml/2006/main">
  <p:tag name="AS_UNIQUEID" val="1454"/>
</p:tagLst>
</file>

<file path=ppt/tags/tag323.xml><?xml version="1.0" encoding="utf-8"?>
<p:tagLst xmlns:p="http://schemas.openxmlformats.org/presentationml/2006/main">
  <p:tag name="AS_UNIQUEID" val="1455"/>
</p:tagLst>
</file>

<file path=ppt/tags/tag324.xml><?xml version="1.0" encoding="utf-8"?>
<p:tagLst xmlns:p="http://schemas.openxmlformats.org/presentationml/2006/main">
  <p:tag name="AS_UNIQUEID" val="1456"/>
</p:tagLst>
</file>

<file path=ppt/tags/tag325.xml><?xml version="1.0" encoding="utf-8"?>
<p:tagLst xmlns:p="http://schemas.openxmlformats.org/presentationml/2006/main">
  <p:tag name="AS_UNIQUEID" val="1457"/>
</p:tagLst>
</file>

<file path=ppt/tags/tag326.xml><?xml version="1.0" encoding="utf-8"?>
<p:tagLst xmlns:p="http://schemas.openxmlformats.org/presentationml/2006/main">
  <p:tag name="AS_UNIQUEID" val="1458"/>
</p:tagLst>
</file>

<file path=ppt/tags/tag327.xml><?xml version="1.0" encoding="utf-8"?>
<p:tagLst xmlns:p="http://schemas.openxmlformats.org/presentationml/2006/main">
  <p:tag name="AS_UNIQUEID" val="1459"/>
</p:tagLst>
</file>

<file path=ppt/tags/tag328.xml><?xml version="1.0" encoding="utf-8"?>
<p:tagLst xmlns:p="http://schemas.openxmlformats.org/presentationml/2006/main">
  <p:tag name="AS_UNIQUEID" val="1460"/>
</p:tagLst>
</file>

<file path=ppt/tags/tag329.xml><?xml version="1.0" encoding="utf-8"?>
<p:tagLst xmlns:p="http://schemas.openxmlformats.org/presentationml/2006/main">
  <p:tag name="AS_UNIQUEID" val="1461"/>
</p:tagLst>
</file>

<file path=ppt/tags/tag33.xml><?xml version="1.0" encoding="utf-8"?>
<p:tagLst xmlns:p="http://schemas.openxmlformats.org/presentationml/2006/main">
  <p:tag name="AS_UNIQUEID" val="1171"/>
</p:tagLst>
</file>

<file path=ppt/tags/tag330.xml><?xml version="1.0" encoding="utf-8"?>
<p:tagLst xmlns:p="http://schemas.openxmlformats.org/presentationml/2006/main">
  <p:tag name="AS_UNIQUEID" val="1462"/>
</p:tagLst>
</file>

<file path=ppt/tags/tag331.xml><?xml version="1.0" encoding="utf-8"?>
<p:tagLst xmlns:p="http://schemas.openxmlformats.org/presentationml/2006/main">
  <p:tag name="AS_UNIQUEID" val="1463"/>
</p:tagLst>
</file>

<file path=ppt/tags/tag332.xml><?xml version="1.0" encoding="utf-8"?>
<p:tagLst xmlns:p="http://schemas.openxmlformats.org/presentationml/2006/main">
  <p:tag name="AS_UNIQUEID" val="1464"/>
</p:tagLst>
</file>

<file path=ppt/tags/tag333.xml><?xml version="1.0" encoding="utf-8"?>
<p:tagLst xmlns:p="http://schemas.openxmlformats.org/presentationml/2006/main">
  <p:tag name="AS_UNIQUEID" val="1465"/>
</p:tagLst>
</file>

<file path=ppt/tags/tag334.xml><?xml version="1.0" encoding="utf-8"?>
<p:tagLst xmlns:p="http://schemas.openxmlformats.org/presentationml/2006/main">
  <p:tag name="AS_UNIQUEID" val="1466"/>
</p:tagLst>
</file>

<file path=ppt/tags/tag335.xml><?xml version="1.0" encoding="utf-8"?>
<p:tagLst xmlns:p="http://schemas.openxmlformats.org/presentationml/2006/main">
  <p:tag name="AS_UNIQUEID" val="1467"/>
</p:tagLst>
</file>

<file path=ppt/tags/tag336.xml><?xml version="1.0" encoding="utf-8"?>
<p:tagLst xmlns:p="http://schemas.openxmlformats.org/presentationml/2006/main">
  <p:tag name="AS_UNIQUEID" val="1468"/>
</p:tagLst>
</file>

<file path=ppt/tags/tag337.xml><?xml version="1.0" encoding="utf-8"?>
<p:tagLst xmlns:p="http://schemas.openxmlformats.org/presentationml/2006/main">
  <p:tag name="AS_UNIQUEID" val="1469"/>
</p:tagLst>
</file>

<file path=ppt/tags/tag338.xml><?xml version="1.0" encoding="utf-8"?>
<p:tagLst xmlns:p="http://schemas.openxmlformats.org/presentationml/2006/main">
  <p:tag name="AS_UNIQUEID" val="1470"/>
</p:tagLst>
</file>

<file path=ppt/tags/tag339.xml><?xml version="1.0" encoding="utf-8"?>
<p:tagLst xmlns:p="http://schemas.openxmlformats.org/presentationml/2006/main">
  <p:tag name="AS_UNIQUEID" val="1471"/>
</p:tagLst>
</file>

<file path=ppt/tags/tag34.xml><?xml version="1.0" encoding="utf-8"?>
<p:tagLst xmlns:p="http://schemas.openxmlformats.org/presentationml/2006/main">
  <p:tag name="AS_UNIQUEID" val="1172"/>
</p:tagLst>
</file>

<file path=ppt/tags/tag340.xml><?xml version="1.0" encoding="utf-8"?>
<p:tagLst xmlns:p="http://schemas.openxmlformats.org/presentationml/2006/main">
  <p:tag name="AS_UNIQUEID" val="1472"/>
</p:tagLst>
</file>

<file path=ppt/tags/tag341.xml><?xml version="1.0" encoding="utf-8"?>
<p:tagLst xmlns:p="http://schemas.openxmlformats.org/presentationml/2006/main">
  <p:tag name="AS_UNIQUEID" val="1473"/>
</p:tagLst>
</file>

<file path=ppt/tags/tag342.xml><?xml version="1.0" encoding="utf-8"?>
<p:tagLst xmlns:p="http://schemas.openxmlformats.org/presentationml/2006/main">
  <p:tag name="AS_UNIQUEID" val="1474"/>
</p:tagLst>
</file>

<file path=ppt/tags/tag343.xml><?xml version="1.0" encoding="utf-8"?>
<p:tagLst xmlns:p="http://schemas.openxmlformats.org/presentationml/2006/main">
  <p:tag name="AS_UNIQUEID" val="1475"/>
</p:tagLst>
</file>

<file path=ppt/tags/tag344.xml><?xml version="1.0" encoding="utf-8"?>
<p:tagLst xmlns:p="http://schemas.openxmlformats.org/presentationml/2006/main">
  <p:tag name="AS_UNIQUEID" val="1476"/>
</p:tagLst>
</file>

<file path=ppt/tags/tag345.xml><?xml version="1.0" encoding="utf-8"?>
<p:tagLst xmlns:p="http://schemas.openxmlformats.org/presentationml/2006/main">
  <p:tag name="AS_UNIQUEID" val="1477"/>
</p:tagLst>
</file>

<file path=ppt/tags/tag346.xml><?xml version="1.0" encoding="utf-8"?>
<p:tagLst xmlns:p="http://schemas.openxmlformats.org/presentationml/2006/main">
  <p:tag name="AS_UNIQUEID" val="1478"/>
</p:tagLst>
</file>

<file path=ppt/tags/tag347.xml><?xml version="1.0" encoding="utf-8"?>
<p:tagLst xmlns:p="http://schemas.openxmlformats.org/presentationml/2006/main">
  <p:tag name="AS_UNIQUEID" val="1479"/>
</p:tagLst>
</file>

<file path=ppt/tags/tag348.xml><?xml version="1.0" encoding="utf-8"?>
<p:tagLst xmlns:p="http://schemas.openxmlformats.org/presentationml/2006/main">
  <p:tag name="AS_UNIQUEID" val="1480"/>
</p:tagLst>
</file>

<file path=ppt/tags/tag349.xml><?xml version="1.0" encoding="utf-8"?>
<p:tagLst xmlns:p="http://schemas.openxmlformats.org/presentationml/2006/main">
  <p:tag name="AS_UNIQUEID" val="1481"/>
</p:tagLst>
</file>

<file path=ppt/tags/tag35.xml><?xml version="1.0" encoding="utf-8"?>
<p:tagLst xmlns:p="http://schemas.openxmlformats.org/presentationml/2006/main">
  <p:tag name="AS_UNIQUEID" val="1173"/>
</p:tagLst>
</file>

<file path=ppt/tags/tag350.xml><?xml version="1.0" encoding="utf-8"?>
<p:tagLst xmlns:p="http://schemas.openxmlformats.org/presentationml/2006/main">
  <p:tag name="AS_UNIQUEID" val="1482"/>
</p:tagLst>
</file>

<file path=ppt/tags/tag351.xml><?xml version="1.0" encoding="utf-8"?>
<p:tagLst xmlns:p="http://schemas.openxmlformats.org/presentationml/2006/main">
  <p:tag name="AS_UNIQUEID" val="1483"/>
</p:tagLst>
</file>

<file path=ppt/tags/tag352.xml><?xml version="1.0" encoding="utf-8"?>
<p:tagLst xmlns:p="http://schemas.openxmlformats.org/presentationml/2006/main">
  <p:tag name="AS_UNIQUEID" val="1484"/>
</p:tagLst>
</file>

<file path=ppt/tags/tag353.xml><?xml version="1.0" encoding="utf-8"?>
<p:tagLst xmlns:p="http://schemas.openxmlformats.org/presentationml/2006/main">
  <p:tag name="AS_UNIQUEID" val="1485"/>
</p:tagLst>
</file>

<file path=ppt/tags/tag354.xml><?xml version="1.0" encoding="utf-8"?>
<p:tagLst xmlns:p="http://schemas.openxmlformats.org/presentationml/2006/main">
  <p:tag name="AS_UNIQUEID" val="1486"/>
</p:tagLst>
</file>

<file path=ppt/tags/tag355.xml><?xml version="1.0" encoding="utf-8"?>
<p:tagLst xmlns:p="http://schemas.openxmlformats.org/presentationml/2006/main">
  <p:tag name="AS_OS" val="Unix 3.10 unknown"/>
  <p:tag name="AS_RELEASE_DATE" val="2020.11.30"/>
  <p:tag name="AS_TITLE" val="Aspose.Slides for Java"/>
  <p:tag name="AS_VERSION" val="20.11"/>
</p:tagLst>
</file>

<file path=ppt/tags/tag36.xml><?xml version="1.0" encoding="utf-8"?>
<p:tagLst xmlns:p="http://schemas.openxmlformats.org/presentationml/2006/main">
  <p:tag name="AS_UNIQUEID" val="1174"/>
</p:tagLst>
</file>

<file path=ppt/tags/tag37.xml><?xml version="1.0" encoding="utf-8"?>
<p:tagLst xmlns:p="http://schemas.openxmlformats.org/presentationml/2006/main">
  <p:tag name="AS_UNIQUEID" val="1175"/>
</p:tagLst>
</file>

<file path=ppt/tags/tag38.xml><?xml version="1.0" encoding="utf-8"?>
<p:tagLst xmlns:p="http://schemas.openxmlformats.org/presentationml/2006/main">
  <p:tag name="AS_UNIQUEID" val="1176"/>
</p:tagLst>
</file>

<file path=ppt/tags/tag39.xml><?xml version="1.0" encoding="utf-8"?>
<p:tagLst xmlns:p="http://schemas.openxmlformats.org/presentationml/2006/main">
  <p:tag name="AS_UNIQUEID" val="1177"/>
</p:tagLst>
</file>

<file path=ppt/tags/tag4.xml><?xml version="1.0" encoding="utf-8"?>
<p:tagLst xmlns:p="http://schemas.openxmlformats.org/presentationml/2006/main">
  <p:tag name="AS_UNIQUEID" val="1142"/>
</p:tagLst>
</file>

<file path=ppt/tags/tag40.xml><?xml version="1.0" encoding="utf-8"?>
<p:tagLst xmlns:p="http://schemas.openxmlformats.org/presentationml/2006/main">
  <p:tag name="AS_UNIQUEID" val="1178"/>
</p:tagLst>
</file>

<file path=ppt/tags/tag41.xml><?xml version="1.0" encoding="utf-8"?>
<p:tagLst xmlns:p="http://schemas.openxmlformats.org/presentationml/2006/main">
  <p:tag name="AS_UNIQUEID" val="1179"/>
</p:tagLst>
</file>

<file path=ppt/tags/tag42.xml><?xml version="1.0" encoding="utf-8"?>
<p:tagLst xmlns:p="http://schemas.openxmlformats.org/presentationml/2006/main">
  <p:tag name="AS_UNIQUEID" val="1180"/>
</p:tagLst>
</file>

<file path=ppt/tags/tag43.xml><?xml version="1.0" encoding="utf-8"?>
<p:tagLst xmlns:p="http://schemas.openxmlformats.org/presentationml/2006/main">
  <p:tag name="AS_UNIQUEID" val="1181"/>
</p:tagLst>
</file>

<file path=ppt/tags/tag44.xml><?xml version="1.0" encoding="utf-8"?>
<p:tagLst xmlns:p="http://schemas.openxmlformats.org/presentationml/2006/main">
  <p:tag name="AS_UNIQUEID" val="1182"/>
</p:tagLst>
</file>

<file path=ppt/tags/tag45.xml><?xml version="1.0" encoding="utf-8"?>
<p:tagLst xmlns:p="http://schemas.openxmlformats.org/presentationml/2006/main">
  <p:tag name="AS_UNIQUEID" val="1183"/>
</p:tagLst>
</file>

<file path=ppt/tags/tag46.xml><?xml version="1.0" encoding="utf-8"?>
<p:tagLst xmlns:p="http://schemas.openxmlformats.org/presentationml/2006/main">
  <p:tag name="AS_UNIQUEID" val="1184"/>
</p:tagLst>
</file>

<file path=ppt/tags/tag47.xml><?xml version="1.0" encoding="utf-8"?>
<p:tagLst xmlns:p="http://schemas.openxmlformats.org/presentationml/2006/main">
  <p:tag name="AS_UNIQUEID" val="1185"/>
</p:tagLst>
</file>

<file path=ppt/tags/tag48.xml><?xml version="1.0" encoding="utf-8"?>
<p:tagLst xmlns:p="http://schemas.openxmlformats.org/presentationml/2006/main">
  <p:tag name="AS_UNIQUEID" val="1186"/>
</p:tagLst>
</file>

<file path=ppt/tags/tag49.xml><?xml version="1.0" encoding="utf-8"?>
<p:tagLst xmlns:p="http://schemas.openxmlformats.org/presentationml/2006/main">
  <p:tag name="AS_UNIQUEID" val="1187"/>
</p:tagLst>
</file>

<file path=ppt/tags/tag5.xml><?xml version="1.0" encoding="utf-8"?>
<p:tagLst xmlns:p="http://schemas.openxmlformats.org/presentationml/2006/main">
  <p:tag name="AS_UNIQUEID" val="1143"/>
</p:tagLst>
</file>

<file path=ppt/tags/tag50.xml><?xml version="1.0" encoding="utf-8"?>
<p:tagLst xmlns:p="http://schemas.openxmlformats.org/presentationml/2006/main">
  <p:tag name="AS_UNIQUEID" val="1188"/>
</p:tagLst>
</file>

<file path=ppt/tags/tag51.xml><?xml version="1.0" encoding="utf-8"?>
<p:tagLst xmlns:p="http://schemas.openxmlformats.org/presentationml/2006/main">
  <p:tag name="AS_UNIQUEID" val="1189"/>
</p:tagLst>
</file>

<file path=ppt/tags/tag52.xml><?xml version="1.0" encoding="utf-8"?>
<p:tagLst xmlns:p="http://schemas.openxmlformats.org/presentationml/2006/main">
  <p:tag name="AS_UNIQUEID" val="1190"/>
</p:tagLst>
</file>

<file path=ppt/tags/tag53.xml><?xml version="1.0" encoding="utf-8"?>
<p:tagLst xmlns:p="http://schemas.openxmlformats.org/presentationml/2006/main">
  <p:tag name="AS_UNIQUEID" val="1191"/>
</p:tagLst>
</file>

<file path=ppt/tags/tag54.xml><?xml version="1.0" encoding="utf-8"?>
<p:tagLst xmlns:p="http://schemas.openxmlformats.org/presentationml/2006/main">
  <p:tag name="AS_UNIQUEID" val="1192"/>
</p:tagLst>
</file>

<file path=ppt/tags/tag55.xml><?xml version="1.0" encoding="utf-8"?>
<p:tagLst xmlns:p="http://schemas.openxmlformats.org/presentationml/2006/main">
  <p:tag name="AS_UNIQUEID" val="1193"/>
</p:tagLst>
</file>

<file path=ppt/tags/tag56.xml><?xml version="1.0" encoding="utf-8"?>
<p:tagLst xmlns:p="http://schemas.openxmlformats.org/presentationml/2006/main">
  <p:tag name="AS_UNIQUEID" val="1194"/>
</p:tagLst>
</file>

<file path=ppt/tags/tag57.xml><?xml version="1.0" encoding="utf-8"?>
<p:tagLst xmlns:p="http://schemas.openxmlformats.org/presentationml/2006/main">
  <p:tag name="AS_UNIQUEID" val="1195"/>
</p:tagLst>
</file>

<file path=ppt/tags/tag58.xml><?xml version="1.0" encoding="utf-8"?>
<p:tagLst xmlns:p="http://schemas.openxmlformats.org/presentationml/2006/main">
  <p:tag name="AS_UNIQUEID" val="1196"/>
</p:tagLst>
</file>

<file path=ppt/tags/tag59.xml><?xml version="1.0" encoding="utf-8"?>
<p:tagLst xmlns:p="http://schemas.openxmlformats.org/presentationml/2006/main">
  <p:tag name="AS_UNIQUEID" val="1197"/>
</p:tagLst>
</file>

<file path=ppt/tags/tag6.xml><?xml version="1.0" encoding="utf-8"?>
<p:tagLst xmlns:p="http://schemas.openxmlformats.org/presentationml/2006/main">
  <p:tag name="AS_UNIQUEID" val="1144"/>
</p:tagLst>
</file>

<file path=ppt/tags/tag60.xml><?xml version="1.0" encoding="utf-8"?>
<p:tagLst xmlns:p="http://schemas.openxmlformats.org/presentationml/2006/main">
  <p:tag name="AS_UNIQUEID" val="1198"/>
</p:tagLst>
</file>

<file path=ppt/tags/tag61.xml><?xml version="1.0" encoding="utf-8"?>
<p:tagLst xmlns:p="http://schemas.openxmlformats.org/presentationml/2006/main">
  <p:tag name="AS_UNIQUEID" val="1199"/>
</p:tagLst>
</file>

<file path=ppt/tags/tag62.xml><?xml version="1.0" encoding="utf-8"?>
<p:tagLst xmlns:p="http://schemas.openxmlformats.org/presentationml/2006/main">
  <p:tag name="AS_UNIQUEID" val="1200"/>
</p:tagLst>
</file>

<file path=ppt/tags/tag63.xml><?xml version="1.0" encoding="utf-8"?>
<p:tagLst xmlns:p="http://schemas.openxmlformats.org/presentationml/2006/main">
  <p:tag name="AS_UNIQUEID" val="1201"/>
</p:tagLst>
</file>

<file path=ppt/tags/tag64.xml><?xml version="1.0" encoding="utf-8"?>
<p:tagLst xmlns:p="http://schemas.openxmlformats.org/presentationml/2006/main">
  <p:tag name="AS_UNIQUEID" val="1202"/>
</p:tagLst>
</file>

<file path=ppt/tags/tag65.xml><?xml version="1.0" encoding="utf-8"?>
<p:tagLst xmlns:p="http://schemas.openxmlformats.org/presentationml/2006/main">
  <p:tag name="AS_UNIQUEID" val="1203"/>
</p:tagLst>
</file>

<file path=ppt/tags/tag66.xml><?xml version="1.0" encoding="utf-8"?>
<p:tagLst xmlns:p="http://schemas.openxmlformats.org/presentationml/2006/main">
  <p:tag name="AS_UNIQUEID" val="1204"/>
</p:tagLst>
</file>

<file path=ppt/tags/tag67.xml><?xml version="1.0" encoding="utf-8"?>
<p:tagLst xmlns:p="http://schemas.openxmlformats.org/presentationml/2006/main">
  <p:tag name="AS_UNIQUEID" val="1205"/>
</p:tagLst>
</file>

<file path=ppt/tags/tag68.xml><?xml version="1.0" encoding="utf-8"?>
<p:tagLst xmlns:p="http://schemas.openxmlformats.org/presentationml/2006/main">
  <p:tag name="AS_UNIQUEID" val="1206"/>
</p:tagLst>
</file>

<file path=ppt/tags/tag69.xml><?xml version="1.0" encoding="utf-8"?>
<p:tagLst xmlns:p="http://schemas.openxmlformats.org/presentationml/2006/main">
  <p:tag name="AS_UNIQUEID" val="1207"/>
</p:tagLst>
</file>

<file path=ppt/tags/tag7.xml><?xml version="1.0" encoding="utf-8"?>
<p:tagLst xmlns:p="http://schemas.openxmlformats.org/presentationml/2006/main">
  <p:tag name="AS_UNIQUEID" val="1145"/>
</p:tagLst>
</file>

<file path=ppt/tags/tag70.xml><?xml version="1.0" encoding="utf-8"?>
<p:tagLst xmlns:p="http://schemas.openxmlformats.org/presentationml/2006/main">
  <p:tag name="AS_UNIQUEID" val="1208"/>
</p:tagLst>
</file>

<file path=ppt/tags/tag71.xml><?xml version="1.0" encoding="utf-8"?>
<p:tagLst xmlns:p="http://schemas.openxmlformats.org/presentationml/2006/main">
  <p:tag name="AS_UNIQUEID" val="1209"/>
</p:tagLst>
</file>

<file path=ppt/tags/tag72.xml><?xml version="1.0" encoding="utf-8"?>
<p:tagLst xmlns:p="http://schemas.openxmlformats.org/presentationml/2006/main">
  <p:tag name="AS_UNIQUEID" val="1210"/>
</p:tagLst>
</file>

<file path=ppt/tags/tag73.xml><?xml version="1.0" encoding="utf-8"?>
<p:tagLst xmlns:p="http://schemas.openxmlformats.org/presentationml/2006/main">
  <p:tag name="AS_UNIQUEID" val="1211"/>
</p:tagLst>
</file>

<file path=ppt/tags/tag74.xml><?xml version="1.0" encoding="utf-8"?>
<p:tagLst xmlns:p="http://schemas.openxmlformats.org/presentationml/2006/main">
  <p:tag name="AS_UNIQUEID" val="1212"/>
</p:tagLst>
</file>

<file path=ppt/tags/tag75.xml><?xml version="1.0" encoding="utf-8"?>
<p:tagLst xmlns:p="http://schemas.openxmlformats.org/presentationml/2006/main">
  <p:tag name="AS_UNIQUEID" val="1213"/>
</p:tagLst>
</file>

<file path=ppt/tags/tag76.xml><?xml version="1.0" encoding="utf-8"?>
<p:tagLst xmlns:p="http://schemas.openxmlformats.org/presentationml/2006/main">
  <p:tag name="AS_UNIQUEID" val="1214"/>
</p:tagLst>
</file>

<file path=ppt/tags/tag77.xml><?xml version="1.0" encoding="utf-8"?>
<p:tagLst xmlns:p="http://schemas.openxmlformats.org/presentationml/2006/main">
  <p:tag name="AS_UNIQUEID" val="1215"/>
</p:tagLst>
</file>

<file path=ppt/tags/tag78.xml><?xml version="1.0" encoding="utf-8"?>
<p:tagLst xmlns:p="http://schemas.openxmlformats.org/presentationml/2006/main">
  <p:tag name="AS_UNIQUEID" val="1216"/>
</p:tagLst>
</file>

<file path=ppt/tags/tag79.xml><?xml version="1.0" encoding="utf-8"?>
<p:tagLst xmlns:p="http://schemas.openxmlformats.org/presentationml/2006/main">
  <p:tag name="AS_UNIQUEID" val="1217"/>
</p:tagLst>
</file>

<file path=ppt/tags/tag8.xml><?xml version="1.0" encoding="utf-8"?>
<p:tagLst xmlns:p="http://schemas.openxmlformats.org/presentationml/2006/main">
  <p:tag name="AS_UNIQUEID" val="1146"/>
</p:tagLst>
</file>

<file path=ppt/tags/tag80.xml><?xml version="1.0" encoding="utf-8"?>
<p:tagLst xmlns:p="http://schemas.openxmlformats.org/presentationml/2006/main">
  <p:tag name="AS_UNIQUEID" val="1218"/>
</p:tagLst>
</file>

<file path=ppt/tags/tag81.xml><?xml version="1.0" encoding="utf-8"?>
<p:tagLst xmlns:p="http://schemas.openxmlformats.org/presentationml/2006/main">
  <p:tag name="AS_UNIQUEID" val="1219"/>
</p:tagLst>
</file>

<file path=ppt/tags/tag82.xml><?xml version="1.0" encoding="utf-8"?>
<p:tagLst xmlns:p="http://schemas.openxmlformats.org/presentationml/2006/main">
  <p:tag name="AS_UNIQUEID" val="1220"/>
</p:tagLst>
</file>

<file path=ppt/tags/tag83.xml><?xml version="1.0" encoding="utf-8"?>
<p:tagLst xmlns:p="http://schemas.openxmlformats.org/presentationml/2006/main">
  <p:tag name="AS_UNIQUEID" val="1221"/>
</p:tagLst>
</file>

<file path=ppt/tags/tag84.xml><?xml version="1.0" encoding="utf-8"?>
<p:tagLst xmlns:p="http://schemas.openxmlformats.org/presentationml/2006/main">
  <p:tag name="AS_UNIQUEID" val="1222"/>
</p:tagLst>
</file>

<file path=ppt/tags/tag85.xml><?xml version="1.0" encoding="utf-8"?>
<p:tagLst xmlns:p="http://schemas.openxmlformats.org/presentationml/2006/main">
  <p:tag name="AS_UNIQUEID" val="1223"/>
</p:tagLst>
</file>

<file path=ppt/tags/tag86.xml><?xml version="1.0" encoding="utf-8"?>
<p:tagLst xmlns:p="http://schemas.openxmlformats.org/presentationml/2006/main">
  <p:tag name="AS_UNIQUEID" val="609"/>
</p:tagLst>
</file>

<file path=ppt/tags/tag87.xml><?xml version="1.0" encoding="utf-8"?>
<p:tagLst xmlns:p="http://schemas.openxmlformats.org/presentationml/2006/main">
  <p:tag name="AS_UNIQUEID" val="611"/>
</p:tagLst>
</file>

<file path=ppt/tags/tag88.xml><?xml version="1.0" encoding="utf-8"?>
<p:tagLst xmlns:p="http://schemas.openxmlformats.org/presentationml/2006/main">
  <p:tag name="AS_UNIQUEID" val="612"/>
</p:tagLst>
</file>

<file path=ppt/tags/tag89.xml><?xml version="1.0" encoding="utf-8"?>
<p:tagLst xmlns:p="http://schemas.openxmlformats.org/presentationml/2006/main">
  <p:tag name="AS_UNIQUEID" val="1224"/>
</p:tagLst>
</file>

<file path=ppt/tags/tag9.xml><?xml version="1.0" encoding="utf-8"?>
<p:tagLst xmlns:p="http://schemas.openxmlformats.org/presentationml/2006/main">
  <p:tag name="AS_UNIQUEID" val="1147"/>
</p:tagLst>
</file>

<file path=ppt/tags/tag90.xml><?xml version="1.0" encoding="utf-8"?>
<p:tagLst xmlns:p="http://schemas.openxmlformats.org/presentationml/2006/main">
  <p:tag name="AS_UNIQUEID" val="1225"/>
</p:tagLst>
</file>

<file path=ppt/tags/tag91.xml><?xml version="1.0" encoding="utf-8"?>
<p:tagLst xmlns:p="http://schemas.openxmlformats.org/presentationml/2006/main">
  <p:tag name="AS_UNIQUEID" val="1226"/>
</p:tagLst>
</file>

<file path=ppt/tags/tag92.xml><?xml version="1.0" encoding="utf-8"?>
<p:tagLst xmlns:p="http://schemas.openxmlformats.org/presentationml/2006/main">
  <p:tag name="AS_UNIQUEID" val="1227"/>
</p:tagLst>
</file>

<file path=ppt/tags/tag93.xml><?xml version="1.0" encoding="utf-8"?>
<p:tagLst xmlns:p="http://schemas.openxmlformats.org/presentationml/2006/main">
  <p:tag name="AS_UNIQUEID" val="1228"/>
</p:tagLst>
</file>

<file path=ppt/tags/tag94.xml><?xml version="1.0" encoding="utf-8"?>
<p:tagLst xmlns:p="http://schemas.openxmlformats.org/presentationml/2006/main">
  <p:tag name="AS_UNIQUEID" val="1229"/>
</p:tagLst>
</file>

<file path=ppt/tags/tag95.xml><?xml version="1.0" encoding="utf-8"?>
<p:tagLst xmlns:p="http://schemas.openxmlformats.org/presentationml/2006/main">
  <p:tag name="AS_UNIQUEID" val="1230"/>
</p:tagLst>
</file>

<file path=ppt/tags/tag96.xml><?xml version="1.0" encoding="utf-8"?>
<p:tagLst xmlns:p="http://schemas.openxmlformats.org/presentationml/2006/main">
  <p:tag name="AS_UNIQUEID" val="1231"/>
</p:tagLst>
</file>

<file path=ppt/tags/tag97.xml><?xml version="1.0" encoding="utf-8"?>
<p:tagLst xmlns:p="http://schemas.openxmlformats.org/presentationml/2006/main">
  <p:tag name="AS_UNIQUEID" val="1232"/>
</p:tagLst>
</file>

<file path=ppt/tags/tag98.xml><?xml version="1.0" encoding="utf-8"?>
<p:tagLst xmlns:p="http://schemas.openxmlformats.org/presentationml/2006/main">
  <p:tag name="AS_UNIQUEID" val="1233"/>
</p:tagLst>
</file>

<file path=ppt/tags/tag99.xml><?xml version="1.0" encoding="utf-8"?>
<p:tagLst xmlns:p="http://schemas.openxmlformats.org/presentationml/2006/main">
  <p:tag name="AS_UNIQUEID" val="1234"/>
</p:tagLst>
</file>

<file path=ppt/theme/theme1.xml><?xml version="1.0" encoding="utf-8"?>
<a:theme xmlns:r="http://schemas.openxmlformats.org/officeDocument/2006/relationships" xmlns:a="http://schemas.openxmlformats.org/drawingml/2006/main" name="第一PPT，www.1ppt.com">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185</Paragraphs>
  <Slides>34</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34</vt:i4>
      </vt:variant>
    </vt:vector>
  </HeadingPairs>
  <TitlesOfParts>
    <vt:vector baseType="lpstr" size="49">
      <vt:lpstr>Arial</vt:lpstr>
      <vt:lpstr>Calibri Light</vt:lpstr>
      <vt:lpstr>Calibri</vt:lpstr>
      <vt:lpstr>微软雅黑</vt:lpstr>
      <vt:lpstr>黑体</vt:lpstr>
      <vt:lpstr>等线</vt:lpstr>
      <vt:lpstr>Times New Roman</vt:lpstr>
      <vt:lpstr>兰亭黑-简</vt:lpstr>
      <vt:lpstr>方正粗黑宋简体</vt:lpstr>
      <vt:lpstr>zihun58hao-chuangzhonghei</vt:lpstr>
      <vt:lpstr>微软雅黑 Light</vt:lpstr>
      <vt:lpstr>Heiti SC Medium</vt:lpstr>
      <vt:lpstr>宋体</vt:lpstr>
      <vt:lpstr>hakuyoxingshu7000</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2022-02-17T17:14:24.586</cp:lastPrinted>
  <dcterms:created xsi:type="dcterms:W3CDTF">2022-02-17T17:14:24Z</dcterms:created>
  <dcterms:modified xsi:type="dcterms:W3CDTF">2022-02-17T09:14:26Z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