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66" r:id="rId4"/>
    <p:sldId id="367" r:id="rId5"/>
    <p:sldId id="371" r:id="rId6"/>
    <p:sldId id="372" r:id="rId7"/>
    <p:sldId id="379" r:id="rId8"/>
    <p:sldId id="373" r:id="rId9"/>
    <p:sldId id="376" r:id="rId10"/>
    <p:sldId id="410" r:id="rId11"/>
    <p:sldId id="411" r:id="rId12"/>
    <p:sldId id="412" r:id="rId13"/>
    <p:sldId id="413" r:id="rId14"/>
    <p:sldId id="414" r:id="rId15"/>
    <p:sldId id="415" r:id="rId16"/>
    <p:sldId id="416" r:id="rId17"/>
    <p:sldId id="417" r:id="rId18"/>
    <p:sldId id="418" r:id="rId19"/>
    <p:sldId id="419" r:id="rId20"/>
    <p:sldId id="420" r:id="rId21"/>
    <p:sldId id="421" r:id="rId22"/>
    <p:sldId id="422" r:id="rId23"/>
    <p:sldId id="409" r:id="rId24"/>
    <p:sldId id="423" r:id="rId25"/>
    <p:sldId id="424" r:id="rId26"/>
    <p:sldId id="425" r:id="rId27"/>
    <p:sldId id="426" r:id="rId28"/>
    <p:sldId id="427" r:id="rId29"/>
    <p:sldId id="428" r:id="rId30"/>
    <p:sldId id="429" r:id="rId31"/>
    <p:sldId id="430" r:id="rId32"/>
    <p:sldId id="431" r:id="rId33"/>
    <p:sldId id="433" r:id="rId34"/>
    <p:sldId id="432" r:id="rId35"/>
    <p:sldId id="286"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98" autoAdjust="0"/>
    <p:restoredTop sz="94660"/>
  </p:normalViewPr>
  <p:slideViewPr>
    <p:cSldViewPr snapToGrid="0">
      <p:cViewPr varScale="1">
        <p:scale>
          <a:sx n="86" d="100"/>
          <a:sy n="86" d="100"/>
        </p:scale>
        <p:origin x="451" y="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tags" Target="tags/tag363.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2.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2022/1/2</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2022/1/2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22516C88-1DBC-4A6F-B7E7-3EF051E8B715}" type="datetimeFigureOut">
              <a:rPr lang="zh-CN" altLang="en-US" smtClean="0"/>
              <a:t>2022/1/2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22516C88-1DBC-4A6F-B7E7-3EF051E8B715}" type="datetimeFigureOut">
              <a:rPr lang="zh-CN" altLang="en-US" smtClean="0"/>
              <a:t>2022/1/2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516C88-1DBC-4A6F-B7E7-3EF051E8B715}" type="datetimeFigureOut">
              <a:rPr lang="zh-CN" altLang="en-US" smtClean="0"/>
              <a:t>2022/1/2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2022/1/2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2022/1/2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2022/1/2</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9.xml" /><Relationship Id="rId11" Type="http://schemas.openxmlformats.org/officeDocument/2006/relationships/image" Target="../media/image4.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2.png" /><Relationship Id="rId5" Type="http://schemas.openxmlformats.org/officeDocument/2006/relationships/tags" Target="../tags/tag85.xml" /><Relationship Id="rId6" Type="http://schemas.openxmlformats.org/officeDocument/2006/relationships/image" Target="../media/image3.png"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4.xml" /><Relationship Id="rId2" Type="http://schemas.openxmlformats.org/officeDocument/2006/relationships/tags" Target="../tags/tag177.xml" /><Relationship Id="rId3" Type="http://schemas.openxmlformats.org/officeDocument/2006/relationships/image" Target="../media/image8.png"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5.xml" /><Relationship Id="rId3" Type="http://schemas.openxmlformats.org/officeDocument/2006/relationships/image" Target="../media/image8.png"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ags" Target="../tags/tag190.xml" /><Relationship Id="rId9" Type="http://schemas.openxmlformats.org/officeDocument/2006/relationships/tags" Target="../tags/tag19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image" Target="../media/image8.png"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image" Target="../media/image8.png"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tags" Target="../tags/tag204.xml" /><Relationship Id="rId9" Type="http://schemas.openxmlformats.org/officeDocument/2006/relationships/tags" Target="../tags/tag20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3.xml" /><Relationship Id="rId2" Type="http://schemas.openxmlformats.org/officeDocument/2006/relationships/tags" Target="../tags/tag206.xml" /><Relationship Id="rId3" Type="http://schemas.openxmlformats.org/officeDocument/2006/relationships/image" Target="../media/image8.png"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 Id="rId3" Type="http://schemas.openxmlformats.org/officeDocument/2006/relationships/image" Target="../media/image8.png"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 Id="rId3" Type="http://schemas.openxmlformats.org/officeDocument/2006/relationships/image" Target="../media/image8.png"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 Id="rId7" Type="http://schemas.openxmlformats.org/officeDocument/2006/relationships/tags" Target="../tags/tag225.xml" /><Relationship Id="rId8" Type="http://schemas.openxmlformats.org/officeDocument/2006/relationships/tags" Target="../tags/tag226.xml" /><Relationship Id="rId9" Type="http://schemas.openxmlformats.org/officeDocument/2006/relationships/tags" Target="../tags/tag22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image" Target="../media/image8.png"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5.xml" /><Relationship Id="rId3" Type="http://schemas.openxmlformats.org/officeDocument/2006/relationships/image" Target="../media/image8.pn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image" Target="../media/image8.pn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5.xml" /><Relationship Id="rId11" Type="http://schemas.openxmlformats.org/officeDocument/2006/relationships/image" Target="../media/image2.png"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tags" Target="../tags/tag90.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94.xml" /><Relationship Id="rId9"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image" Target="../media/image8.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6.xml" /><Relationship Id="rId3" Type="http://schemas.openxmlformats.org/officeDocument/2006/relationships/image" Target="../media/image8.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0.xml" /><Relationship Id="rId2" Type="http://schemas.openxmlformats.org/officeDocument/2006/relationships/tags" Target="../tags/tag263.xml" /><Relationship Id="rId3" Type="http://schemas.openxmlformats.org/officeDocument/2006/relationships/image" Target="../media/image8.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8.xml" /><Relationship Id="rId2" Type="http://schemas.openxmlformats.org/officeDocument/2006/relationships/tags" Target="../tags/tag271.xml" /><Relationship Id="rId3" Type="http://schemas.openxmlformats.org/officeDocument/2006/relationships/image" Target="../media/image8.png"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6.xml" /><Relationship Id="rId2" Type="http://schemas.openxmlformats.org/officeDocument/2006/relationships/tags" Target="../tags/tag279.xml" /><Relationship Id="rId3" Type="http://schemas.openxmlformats.org/officeDocument/2006/relationships/image" Target="../media/image8.png"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4.xml" /><Relationship Id="rId2" Type="http://schemas.openxmlformats.org/officeDocument/2006/relationships/tags" Target="../tags/tag287.xml" /><Relationship Id="rId3" Type="http://schemas.openxmlformats.org/officeDocument/2006/relationships/image" Target="../media/image8.png"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tags" Target="../tags/tag29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2.xml" /><Relationship Id="rId2" Type="http://schemas.openxmlformats.org/officeDocument/2006/relationships/tags" Target="../tags/tag295.xml" /><Relationship Id="rId3" Type="http://schemas.openxmlformats.org/officeDocument/2006/relationships/image" Target="../media/image8.png"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0.xml" /><Relationship Id="rId2" Type="http://schemas.openxmlformats.org/officeDocument/2006/relationships/tags" Target="../tags/tag303.xml" /><Relationship Id="rId3" Type="http://schemas.openxmlformats.org/officeDocument/2006/relationships/image" Target="../media/image8.pn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8.xml" /><Relationship Id="rId2" Type="http://schemas.openxmlformats.org/officeDocument/2006/relationships/tags" Target="../tags/tag311.xml" /><Relationship Id="rId3" Type="http://schemas.openxmlformats.org/officeDocument/2006/relationships/image" Target="../media/image8.png"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6.xml" /><Relationship Id="rId2" Type="http://schemas.openxmlformats.org/officeDocument/2006/relationships/tags" Target="../tags/tag319.xml" /><Relationship Id="rId3" Type="http://schemas.openxmlformats.org/officeDocument/2006/relationships/image" Target="../media/image8.png"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7.png"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4.xml" /><Relationship Id="rId2" Type="http://schemas.openxmlformats.org/officeDocument/2006/relationships/tags" Target="../tags/tag327.xml" /><Relationship Id="rId3" Type="http://schemas.openxmlformats.org/officeDocument/2006/relationships/image" Target="../media/image8.png"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5.xml" /><Relationship Id="rId3" Type="http://schemas.openxmlformats.org/officeDocument/2006/relationships/image" Target="../media/image8.pn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tags" Target="../tags/tag340.xml" /><Relationship Id="rId9" Type="http://schemas.openxmlformats.org/officeDocument/2006/relationships/tags" Target="../tags/tag34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9.xml" /><Relationship Id="rId2" Type="http://schemas.openxmlformats.org/officeDocument/2006/relationships/tags" Target="../tags/tag342.xml" /><Relationship Id="rId3" Type="http://schemas.openxmlformats.org/officeDocument/2006/relationships/image" Target="../media/image8.png"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tags" Target="../tags/tag34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7.xml" /><Relationship Id="rId2" Type="http://schemas.openxmlformats.org/officeDocument/2006/relationships/tags" Target="../tags/tag350.xml" /><Relationship Id="rId3" Type="http://schemas.openxmlformats.org/officeDocument/2006/relationships/image" Target="../media/image8.png"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tags" Target="../tags/tag354.xml" /><Relationship Id="rId8" Type="http://schemas.openxmlformats.org/officeDocument/2006/relationships/tags" Target="../tags/tag355.xml" /><Relationship Id="rId9" Type="http://schemas.openxmlformats.org/officeDocument/2006/relationships/tags" Target="../tags/tag35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image" Target="../media/image2.png" /><Relationship Id="rId6" Type="http://schemas.openxmlformats.org/officeDocument/2006/relationships/tags" Target="../tags/tag361.xml" /><Relationship Id="rId7" Type="http://schemas.openxmlformats.org/officeDocument/2006/relationships/image" Target="../media/image10.png" /><Relationship Id="rId8" Type="http://schemas.openxmlformats.org/officeDocument/2006/relationships/tags" Target="../tags/tag362.xml" /><Relationship Id="rId9"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8.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7.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3.xml" /><Relationship Id="rId11" Type="http://schemas.openxmlformats.org/officeDocument/2006/relationships/tags" Target="../tags/tag134.xml" /><Relationship Id="rId12" Type="http://schemas.openxmlformats.org/officeDocument/2006/relationships/tags" Target="../tags/tag135.xml" /><Relationship Id="rId13" Type="http://schemas.openxmlformats.org/officeDocument/2006/relationships/tags" Target="../tags/tag136.xml" /><Relationship Id="rId14" Type="http://schemas.openxmlformats.org/officeDocument/2006/relationships/tags" Target="../tags/tag137.xml" /><Relationship Id="rId15" Type="http://schemas.openxmlformats.org/officeDocument/2006/relationships/tags" Target="../tags/tag138.xml" /><Relationship Id="rId16" Type="http://schemas.openxmlformats.org/officeDocument/2006/relationships/tags" Target="../tags/tag139.xml" /><Relationship Id="rId17" Type="http://schemas.openxmlformats.org/officeDocument/2006/relationships/tags" Target="../tags/tag140.xml" /><Relationship Id="rId18" Type="http://schemas.openxmlformats.org/officeDocument/2006/relationships/tags" Target="../tags/tag141.xml" /><Relationship Id="rId19" Type="http://schemas.openxmlformats.org/officeDocument/2006/relationships/tags" Target="../tags/tag142.xml" /><Relationship Id="rId2" Type="http://schemas.openxmlformats.org/officeDocument/2006/relationships/tags" Target="../tags/tag127.xml" /><Relationship Id="rId20" Type="http://schemas.openxmlformats.org/officeDocument/2006/relationships/tags" Target="../tags/tag143.xml" /><Relationship Id="rId21" Type="http://schemas.openxmlformats.org/officeDocument/2006/relationships/tags" Target="../tags/tag144.xml" /><Relationship Id="rId22" Type="http://schemas.openxmlformats.org/officeDocument/2006/relationships/tags" Target="../tags/tag145.xml" /><Relationship Id="rId23" Type="http://schemas.openxmlformats.org/officeDocument/2006/relationships/tags" Target="../tags/tag146.xml" /><Relationship Id="rId24" Type="http://schemas.openxmlformats.org/officeDocument/2006/relationships/tags" Target="../tags/tag147.xml" /><Relationship Id="rId25" Type="http://schemas.openxmlformats.org/officeDocument/2006/relationships/tags" Target="../tags/tag148.xml" /><Relationship Id="rId26" Type="http://schemas.openxmlformats.org/officeDocument/2006/relationships/tags" Target="../tags/tag149.xml" /><Relationship Id="rId27" Type="http://schemas.openxmlformats.org/officeDocument/2006/relationships/tags" Target="../tags/tag150.xml" /><Relationship Id="rId28" Type="http://schemas.openxmlformats.org/officeDocument/2006/relationships/tags" Target="../tags/tag151.xml" /><Relationship Id="rId29" Type="http://schemas.openxmlformats.org/officeDocument/2006/relationships/tags" Target="../tags/tag152.xml" /><Relationship Id="rId3" Type="http://schemas.openxmlformats.org/officeDocument/2006/relationships/image" Target="../media/image8.png" /><Relationship Id="rId30" Type="http://schemas.openxmlformats.org/officeDocument/2006/relationships/tags" Target="../tags/tag153.xml" /><Relationship Id="rId31" Type="http://schemas.openxmlformats.org/officeDocument/2006/relationships/tags" Target="../tags/tag154.xml" /><Relationship Id="rId32" Type="http://schemas.openxmlformats.org/officeDocument/2006/relationships/tags" Target="../tags/tag155.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 Id="rId3" Type="http://schemas.openxmlformats.org/officeDocument/2006/relationships/image" Target="../media/image7.png"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 Id="rId3" Type="http://schemas.openxmlformats.org/officeDocument/2006/relationships/image" Target="../media/image8.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6.xml" /><Relationship Id="rId2" Type="http://schemas.openxmlformats.org/officeDocument/2006/relationships/tags" Target="../tags/tag169.xml" /><Relationship Id="rId3" Type="http://schemas.openxmlformats.org/officeDocument/2006/relationships/image" Target="../media/image8.png"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544905" y="230320"/>
            <a:ext cx="7401263" cy="2898422"/>
          </a:xfrm>
          <a:prstGeom prst="rect">
            <a:avLst/>
          </a:prstGeom>
        </p:spPr>
        <p:txBody>
          <a:bodyPr wrap="square">
            <a:spAutoFit/>
          </a:bodyPr>
          <a:lstStyle/>
          <a:p>
            <a:pPr algn="ctr">
              <a:lnSpc>
                <a:spcPct val="200000"/>
              </a:lnSpc>
            </a:pPr>
            <a:r>
              <a:rPr lang="zh-CN" altLang="en-US" sz="3200">
                <a:latin typeface="微软雅黑" panose="020b0503020204020204" pitchFamily="34" charset="-122"/>
                <a:ea typeface="微软雅黑" panose="020b0503020204020204" pitchFamily="34" charset="-122"/>
              </a:rPr>
              <a:t>统编版专题选择性必修三</a:t>
            </a:r>
            <a:endParaRPr lang="en-US" altLang="zh-CN" sz="3200">
              <a:latin typeface="微软雅黑" panose="020b0503020204020204" pitchFamily="34" charset="-122"/>
              <a:ea typeface="微软雅黑" panose="020b0503020204020204" pitchFamily="34" charset="-122"/>
            </a:endParaRPr>
          </a:p>
          <a:p>
            <a:pPr algn="ctr">
              <a:lnSpc>
                <a:spcPct val="20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逻辑与思维</a:t>
            </a:r>
            <a:r>
              <a:rPr lang="en-US" altLang="zh-CN" sz="3200">
                <a:latin typeface="微软雅黑" panose="020b0503020204020204" pitchFamily="34" charset="-122"/>
                <a:ea typeface="微软雅黑" panose="020b0503020204020204" pitchFamily="34" charset="-122"/>
              </a:rPr>
              <a:t>》</a:t>
            </a:r>
          </a:p>
          <a:p>
            <a:pPr algn="ctr">
              <a:lnSpc>
                <a:spcPct val="200000"/>
              </a:lnSpc>
            </a:pPr>
            <a:r>
              <a:rPr lang="zh-CN" altLang="en-US" sz="3200">
                <a:latin typeface="微软雅黑" panose="020b0503020204020204" pitchFamily="34" charset="-122"/>
                <a:ea typeface="微软雅黑" panose="020b0503020204020204" pitchFamily="34" charset="-122"/>
              </a:rPr>
              <a:t>第七课 学会归纳与类比推理</a:t>
            </a:r>
            <a:endParaRPr lang="en-US" altLang="zh-CN" sz="32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图片 8">
            <a:extLst>
              <a:ext uri="{FF2B5EF4-FFF2-40B4-BE49-F238E27FC236}">
                <a16:creationId xmlns:a16="http://schemas.microsoft.com/office/drawing/2014/main" id="{CB2A45BB-751D-435A-A43D-2B0A9D3B1CBF}"/>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80206" y="15779"/>
            <a:ext cx="1903701" cy="3114546"/>
          </a:xfrm>
          <a:prstGeom prst="rect">
            <a:avLst/>
          </a:prstGeom>
        </p:spPr>
      </p:pic>
      <p:sp>
        <p:nvSpPr>
          <p:cNvPr id="11" name="文本框 10">
            <a:extLst>
              <a:ext uri="{FF2B5EF4-FFF2-40B4-BE49-F238E27FC236}">
                <a16:creationId xmlns:a16="http://schemas.microsoft.com/office/drawing/2014/main" id="{B70B1EAE-5A6B-483B-8B5F-FCF7C630953E}"/>
              </a:ext>
            </a:extLst>
          </p:cNvPr>
          <p:cNvSpPr txBox="1"/>
          <p:nvPr>
            <p:custDataLst>
              <p:tags r:id="rId8"/>
            </p:custDataLst>
          </p:nvPr>
        </p:nvSpPr>
        <p:spPr>
          <a:xfrm>
            <a:off x="216393" y="418601"/>
            <a:ext cx="2031325" cy="1882267"/>
          </a:xfrm>
          <a:prstGeom prst="rect">
            <a:avLst/>
          </a:prstGeom>
          <a:noFill/>
          <a:effectLst/>
        </p:spPr>
        <p:txBody>
          <a:bodyPr vert="eaVert" wrap="square" rtlCol="0">
            <a:spAutoFit/>
          </a:bodyPr>
          <a:lstStyle/>
          <a:p>
            <a:pPr algn="ctr"/>
            <a:r>
              <a:rPr lang="zh-CN" altLang="en-US" sz="6000">
                <a:solidFill>
                  <a:schemeClr val="bg1"/>
                </a:solidFill>
                <a:effectLst/>
                <a:latin typeface="黑体" panose="02010609060101010101" pitchFamily="49" charset="-122"/>
                <a:ea typeface="黑体" panose="02010609060101010101" pitchFamily="49" charset="-122"/>
                <a:cs typeface="+mn-ea"/>
                <a:sym typeface="+mn-lt"/>
              </a:rPr>
              <a:t>政治一轮</a:t>
            </a:r>
            <a:endParaRPr lang="en-US" altLang="zh-CN" sz="6000">
              <a:solidFill>
                <a:schemeClr val="bg1"/>
              </a:solidFill>
              <a:effectLst/>
              <a:latin typeface="黑体" panose="02010609060101010101" pitchFamily="49" charset="-122"/>
              <a:ea typeface="黑体" panose="02010609060101010101" pitchFamily="49" charset="-122"/>
              <a:cs typeface="+mn-ea"/>
              <a:sym typeface="+mn-lt"/>
            </a:endParaRPr>
          </a:p>
        </p:txBody>
      </p:sp>
      <p:sp>
        <p:nvSpPr>
          <p:cNvPr id="12" name="文本框 11">
            <a:extLst>
              <a:ext uri="{FF2B5EF4-FFF2-40B4-BE49-F238E27FC236}">
                <a16:creationId xmlns:a16="http://schemas.microsoft.com/office/drawing/2014/main" id="{8A0FC191-B933-455E-BDDD-4600E59BC17B}"/>
              </a:ext>
            </a:extLst>
          </p:cNvPr>
          <p:cNvSpPr txBox="1"/>
          <p:nvPr>
            <p:custDataLst>
              <p:tags r:id="rId9"/>
            </p:custDataLst>
          </p:nvPr>
        </p:nvSpPr>
        <p:spPr>
          <a:xfrm>
            <a:off x="677160" y="2171974"/>
            <a:ext cx="1261884" cy="523220"/>
          </a:xfrm>
          <a:prstGeom prst="rect">
            <a:avLst/>
          </a:prstGeom>
          <a:noFill/>
        </p:spPr>
        <p:txBody>
          <a:bodyPr wrap="none" rtlCol="0">
            <a:spAutoFit/>
          </a:bodyPr>
          <a:lstStyle/>
          <a:p>
            <a:r>
              <a:rPr lang="zh-CN" altLang="en-US" sz="2800">
                <a:solidFill>
                  <a:schemeClr val="bg1"/>
                </a:solidFill>
              </a:rPr>
              <a:t>统编版</a:t>
            </a:r>
          </a:p>
        </p:txBody>
      </p:sp>
      <p:sp>
        <p:nvSpPr>
          <p:cNvPr id="13" name="文本框 12">
            <a:extLst>
              <a:ext uri="{FF2B5EF4-FFF2-40B4-BE49-F238E27FC236}">
                <a16:creationId xmlns:a16="http://schemas.microsoft.com/office/drawing/2014/main" id="{4725FFB4-1C50-4D13-B6D9-F4CBCE3D95C1}"/>
              </a:ext>
            </a:extLst>
          </p:cNvPr>
          <p:cNvSpPr txBox="1"/>
          <p:nvPr>
            <p:custDataLst>
              <p:tags r:id="rId10"/>
            </p:custDataLst>
          </p:nvPr>
        </p:nvSpPr>
        <p:spPr>
          <a:xfrm>
            <a:off x="476561" y="-20428"/>
            <a:ext cx="1510988" cy="830997"/>
          </a:xfrm>
          <a:prstGeom prst="rect">
            <a:avLst/>
          </a:prstGeom>
          <a:noFill/>
        </p:spPr>
        <p:txBody>
          <a:bodyPr wrap="square">
            <a:spAutoFit/>
          </a:bodyPr>
          <a:lstStyle/>
          <a:p>
            <a:r>
              <a:rPr lang="en-US" altLang="zh-CN" sz="4800"/>
              <a:t>2022</a:t>
            </a:r>
            <a:endParaRPr lang="zh-CN" altLang="en-US" sz="4800"/>
          </a:p>
        </p:txBody>
      </p:sp>
    </p:spTree>
    <p:extLst>
      <p:ext uri="{BB962C8B-B14F-4D97-AF65-F5344CB8AC3E}">
        <p14:creationId xmlns:p14="http://schemas.microsoft.com/office/powerpoint/2010/main" val="2614587108"/>
      </p:ext>
    </p:extLst>
  </p:cSld>
  <p:clrMapOvr>
    <a:masterClrMapping/>
  </p:clrMapOvr>
  <mc:AlternateContent>
    <mc:Choice xmlns:p15="http://schemas.microsoft.com/office/powerpoint/2012/main" Requires="p15">
      <p:transitio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06 L -0.41185 -3.7037E-06"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nodeType="afterGroup">
                            <p:stCondLst>
                              <p:cond delay="2000"/>
                            </p:stCondLst>
                            <p:childTnLst>
                              <p:par>
                                <p:cTn id="13" presetID="53"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06 -1.11111E-06 L 0.31575 -1.11111E-06" pathEditMode="relative" rAng="0" ptsTypes="AA">
                                      <p:cBhvr>
                                        <p:cTn id="19"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一、归纳推理的含义</a:t>
            </a:r>
          </a:p>
        </p:txBody>
      </p:sp>
      <p:sp>
        <p:nvSpPr>
          <p:cNvPr id="8" name="文本框 7">
            <a:extLst>
              <a:ext uri="{FF2B5EF4-FFF2-40B4-BE49-F238E27FC236}">
                <a16:creationId xmlns:a16="http://schemas.microsoft.com/office/drawing/2014/main" id="{285456B4-8D37-438D-920C-C82CD62B4110}"/>
              </a:ext>
            </a:extLst>
          </p:cNvPr>
          <p:cNvSpPr txBox="1"/>
          <p:nvPr>
            <p:custDataLst>
              <p:tags r:id="rId9"/>
            </p:custDataLst>
          </p:nvPr>
        </p:nvSpPr>
        <p:spPr>
          <a:xfrm>
            <a:off x="1171853" y="1652087"/>
            <a:ext cx="6107836" cy="738664"/>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．完全归纳推理和不完全归纳推理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C60D05DC-5FEF-4109-83AA-F7E0FBC1C856}"/>
              </a:ext>
            </a:extLst>
          </p:cNvPr>
          <p:cNvGraphicFramePr>
            <a:graphicFrameLocks noGrp="1"/>
          </p:cNvGraphicFramePr>
          <p:nvPr>
            <p:custDataLst>
              <p:tags r:id="rId10"/>
            </p:custDataLst>
            <p:extLst>
              <p:ext uri="{D42A27DB-BD31-4B8C-83A1-F6EECF244321}">
                <p14:modId xmlns:p14="http://schemas.microsoft.com/office/powerpoint/2010/main" val="1032362987"/>
              </p:ext>
            </p:extLst>
          </p:nvPr>
        </p:nvGraphicFramePr>
        <p:xfrm>
          <a:off x="767179" y="2521997"/>
          <a:ext cx="10515600" cy="3657600"/>
        </p:xfrm>
        <a:graphic>
          <a:graphicData uri="http://schemas.openxmlformats.org/drawingml/2006/table">
            <a:tbl>
              <a:tblPr firstRow="1" firstCol="1" bandRow="1">
                <a:tableStyleId>{5C22544A-7EE6-4342-B048-85BDC9FD1C3A}</a:tableStyleId>
              </a:tblPr>
              <a:tblGrid>
                <a:gridCol w="449062">
                  <a:extLst>
                    <a:ext uri="{9D8B030D-6E8A-4147-A177-3AD203B41FA5}">
                      <a16:colId xmlns:a16="http://schemas.microsoft.com/office/drawing/2014/main" val="3215856110"/>
                    </a:ext>
                  </a:extLst>
                </a:gridCol>
                <a:gridCol w="2743200">
                  <a:extLst>
                    <a:ext uri="{9D8B030D-6E8A-4147-A177-3AD203B41FA5}">
                      <a16:colId xmlns:a16="http://schemas.microsoft.com/office/drawing/2014/main" val="933080036"/>
                    </a:ext>
                  </a:extLst>
                </a:gridCol>
                <a:gridCol w="3551068">
                  <a:extLst>
                    <a:ext uri="{9D8B030D-6E8A-4147-A177-3AD203B41FA5}">
                      <a16:colId xmlns:a16="http://schemas.microsoft.com/office/drawing/2014/main" val="3344343327"/>
                    </a:ext>
                  </a:extLst>
                </a:gridCol>
                <a:gridCol w="3772270">
                  <a:extLst>
                    <a:ext uri="{9D8B030D-6E8A-4147-A177-3AD203B41FA5}">
                      <a16:colId xmlns:a16="http://schemas.microsoft.com/office/drawing/2014/main" val="196594641"/>
                    </a:ext>
                  </a:extLst>
                </a:gridCol>
              </a:tblGrid>
              <a:tr h="0">
                <a:tc gridSpan="2">
                  <a:txBody>
                    <a:bodyPr vert="horz" wrap="square"/>
                    <a:lstStyle/>
                    <a:p>
                      <a:pPr algn="l" fontAlgn="ctr">
                        <a:lnSpc>
                          <a:spcPct val="150000"/>
                        </a:lnSpc>
                      </a:pPr>
                      <a:r>
                        <a:rPr lang="zh-CN" sz="2000" kern="100" spc="40">
                          <a:effectLst/>
                        </a:rPr>
                        <a:t>关系</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a:txBody>
                    <a:bodyPr vert="horz" wrap="square"/>
                    <a:lstStyle/>
                    <a:p>
                      <a:pPr algn="l" fontAlgn="ctr">
                        <a:lnSpc>
                          <a:spcPct val="150000"/>
                        </a:lnSpc>
                      </a:pPr>
                      <a:r>
                        <a:rPr lang="zh-CN" sz="2000" kern="100" spc="40">
                          <a:effectLst/>
                        </a:rPr>
                        <a:t>完全归纳推理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不完全归纳推理</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97759700"/>
                  </a:ext>
                </a:extLst>
              </a:tr>
              <a:tr h="0">
                <a:tc rowSpan="4">
                  <a:txBody>
                    <a:bodyPr vert="horz" wrap="square"/>
                    <a:lstStyle/>
                    <a:p>
                      <a:pPr algn="l" fontAlgn="ctr">
                        <a:lnSpc>
                          <a:spcPct val="150000"/>
                        </a:lnSpc>
                      </a:pPr>
                      <a:r>
                        <a:rPr lang="zh-CN" sz="2000" kern="100" spc="40">
                          <a:effectLst/>
                        </a:rPr>
                        <a:t>区别</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含义</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如果其前提遍及认识的全部对象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归纳推理的前提不涉及认识的全部对象，而只涉及其部分对象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76574283"/>
                  </a:ext>
                </a:extLst>
              </a:tr>
              <a:tr h="0">
                <a:tc vMerge="1">
                  <a:txBody>
                    <a:bodyPr vert="horz" wrap="square"/>
                    <a:lstStyle/>
                    <a:p>
                      <a:endParaRPr lang="zh-CN" altLang="en-US"/>
                    </a:p>
                  </a:txBody>
                  <a:tcPr/>
                </a:tc>
                <a:tc>
                  <a:txBody>
                    <a:bodyPr vert="horz" wrap="square"/>
                    <a:lstStyle/>
                    <a:p>
                      <a:pPr algn="l" fontAlgn="ctr">
                        <a:lnSpc>
                          <a:spcPct val="150000"/>
                        </a:lnSpc>
                      </a:pPr>
                      <a:r>
                        <a:rPr lang="zh-CN" sz="2000" kern="100" spc="40">
                          <a:effectLst/>
                        </a:rPr>
                        <a:t>考察对象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某类事物的全部对象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某类事物的部分对象</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59497429"/>
                  </a:ext>
                </a:extLst>
              </a:tr>
              <a:tr h="0">
                <a:tc vMerge="1">
                  <a:txBody>
                    <a:bodyPr vert="horz" wrap="square"/>
                    <a:lstStyle/>
                    <a:p>
                      <a:endParaRPr lang="zh-CN" altLang="en-US"/>
                    </a:p>
                  </a:txBody>
                  <a:tcPr/>
                </a:tc>
                <a:tc>
                  <a:txBody>
                    <a:bodyPr vert="horz" wrap="square"/>
                    <a:lstStyle/>
                    <a:p>
                      <a:pPr algn="l" fontAlgn="ctr">
                        <a:lnSpc>
                          <a:spcPct val="150000"/>
                        </a:lnSpc>
                      </a:pPr>
                      <a:r>
                        <a:rPr lang="zh-CN" sz="2000" kern="100" spc="40">
                          <a:effectLst/>
                        </a:rPr>
                        <a:t>结论范围</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并未超出前提的范围</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超出了前提范围</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03303771"/>
                  </a:ext>
                </a:extLst>
              </a:tr>
              <a:tr h="0">
                <a:tc vMerge="1">
                  <a:txBody>
                    <a:bodyPr vert="horz" wrap="square"/>
                    <a:lstStyle/>
                    <a:p>
                      <a:endParaRPr lang="zh-CN" altLang="en-US"/>
                    </a:p>
                  </a:txBody>
                  <a:tcPr/>
                </a:tc>
                <a:tc>
                  <a:txBody>
                    <a:bodyPr vert="horz" wrap="square"/>
                    <a:lstStyle/>
                    <a:p>
                      <a:pPr algn="l" fontAlgn="ctr">
                        <a:lnSpc>
                          <a:spcPct val="150000"/>
                        </a:lnSpc>
                      </a:pPr>
                      <a:r>
                        <a:rPr lang="zh-CN" sz="2000" kern="100" spc="40">
                          <a:effectLst/>
                        </a:rPr>
                        <a:t>结论与前提之间的关系　　</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必然的，可靠</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2000" kern="100" spc="40">
                          <a:effectLst/>
                        </a:rPr>
                        <a:t>或然的，不可靠</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49092210"/>
                  </a:ext>
                </a:extLst>
              </a:tr>
              <a:tr h="0">
                <a:tc gridSpan="2">
                  <a:txBody>
                    <a:bodyPr vert="horz" wrap="square"/>
                    <a:lstStyle/>
                    <a:p>
                      <a:pPr algn="l" fontAlgn="ctr">
                        <a:lnSpc>
                          <a:spcPct val="150000"/>
                        </a:lnSpc>
                      </a:pPr>
                      <a:r>
                        <a:rPr lang="zh-CN" sz="2000" kern="100" spc="40">
                          <a:effectLst/>
                        </a:rPr>
                        <a:t>联系</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gridSpan="2">
                  <a:txBody>
                    <a:bodyPr vert="horz" wrap="square"/>
                    <a:lstStyle/>
                    <a:p>
                      <a:pPr algn="l" fontAlgn="ctr">
                        <a:lnSpc>
                          <a:spcPct val="150000"/>
                        </a:lnSpc>
                      </a:pPr>
                      <a:r>
                        <a:rPr lang="zh-CN" sz="2000" kern="100" spc="40">
                          <a:effectLst/>
                        </a:rPr>
                        <a:t>两者都是由特殊到一般的推理，前提的一般性程度较小，结论的一般性程度较大</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extLst>
                  <a:ext uri="{0D108BD9-81ED-4DB2-BD59-A6C34878D82A}">
                    <a16:rowId xmlns:a16="http://schemas.microsoft.com/office/drawing/2014/main" val="3379826984"/>
                  </a:ext>
                </a:extLst>
              </a:tr>
            </a:tbl>
          </a:graphicData>
        </a:graphic>
      </p:graphicFrame>
    </p:spTree>
    <p:extLst>
      <p:ext uri="{BB962C8B-B14F-4D97-AF65-F5344CB8AC3E}">
        <p14:creationId xmlns:p14="http://schemas.microsoft.com/office/powerpoint/2010/main" val="22032559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一、归纳推理的含义</a:t>
            </a:r>
          </a:p>
        </p:txBody>
      </p:sp>
      <p:sp>
        <p:nvSpPr>
          <p:cNvPr id="8" name="文本框 7">
            <a:extLst>
              <a:ext uri="{FF2B5EF4-FFF2-40B4-BE49-F238E27FC236}">
                <a16:creationId xmlns:a16="http://schemas.microsoft.com/office/drawing/2014/main" id="{C120261E-6D48-41FE-9A75-2C892609B512}"/>
              </a:ext>
            </a:extLst>
          </p:cNvPr>
          <p:cNvSpPr txBox="1"/>
          <p:nvPr>
            <p:custDataLst>
              <p:tags r:id="rId9"/>
            </p:custDataLst>
          </p:nvPr>
        </p:nvSpPr>
        <p:spPr>
          <a:xfrm>
            <a:off x="1233995" y="1736408"/>
            <a:ext cx="10014011" cy="3785652"/>
          </a:xfrm>
          <a:prstGeom prst="rect">
            <a:avLst/>
          </a:prstGeom>
          <a:noFill/>
        </p:spPr>
        <p:txBody>
          <a:bodyPr wrap="square">
            <a:spAutoFit/>
          </a:bodyPr>
          <a:lstStyle/>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提醒：完全归纳推理与不完全归纳推理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完全归纳推理在归纳中不具有典型性，典型意义上的归纳推理是不完全归纳推理。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为了提高不完全归纳推理的可靠程度，应当注意以下三点。</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第一，考察和列举的对象越多，推理的可靠程度越高。因为考察的对象越多，遗漏反例的可能性越小。</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第二，考察的范围越广，推理的可靠程度越高。因为考察范围越广，遗漏反例的可能性就越小。例如，对双手摩擦生热、锯片摩擦生热、锉刀摩擦生热等多种现象的考察，因而结论的可靠度也就越高。</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第三，尽可能分析出认识对象与有关现象的因果关系。</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96049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一、归纳推理的含义</a:t>
            </a:r>
          </a:p>
        </p:txBody>
      </p:sp>
      <p:sp>
        <p:nvSpPr>
          <p:cNvPr id="8" name="文本框 7">
            <a:extLst>
              <a:ext uri="{FF2B5EF4-FFF2-40B4-BE49-F238E27FC236}">
                <a16:creationId xmlns:a16="http://schemas.microsoft.com/office/drawing/2014/main" id="{BAE7D8E0-216F-4547-99E7-5F17BEE00E56}"/>
              </a:ext>
            </a:extLst>
          </p:cNvPr>
          <p:cNvSpPr txBox="1"/>
          <p:nvPr>
            <p:custDataLst>
              <p:tags r:id="rId9"/>
            </p:custDataLst>
          </p:nvPr>
        </p:nvSpPr>
        <p:spPr>
          <a:xfrm>
            <a:off x="1154097" y="1596445"/>
            <a:ext cx="10014012" cy="5078313"/>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．不完全归纳推理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必要性：在实际生活和工作中，由于有的认识对象太复杂，人们的精力、能力和认识的条件有限，无法对它们中的每个对象都进行考察，而且，在有些情况下，我们也</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没有必要</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对认识对象的每种情况都进行考察。</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意义：不完全归纳推理在日常生活和科学研究中有着重要意义。由于它没有对前提中的每个对象情况都进行考察，就得出一般性结论，这种推理的前提与结论之间的联系是</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或然</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的。我们可以通过考察更多的认识对象、分析认识对象与有关现象之间的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因果关系</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等方法，提高这种推理的可靠程度。</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684720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二、归纳推理的方法</a:t>
            </a:r>
          </a:p>
        </p:txBody>
      </p:sp>
      <p:sp>
        <p:nvSpPr>
          <p:cNvPr id="8" name="文本框 7">
            <a:extLst>
              <a:ext uri="{FF2B5EF4-FFF2-40B4-BE49-F238E27FC236}">
                <a16:creationId xmlns:a16="http://schemas.microsoft.com/office/drawing/2014/main" id="{DC7C91BD-6AB6-4E62-AD86-167910532A6E}"/>
              </a:ext>
            </a:extLst>
          </p:cNvPr>
          <p:cNvSpPr txBox="1"/>
          <p:nvPr>
            <p:custDataLst>
              <p:tags r:id="rId9"/>
            </p:custDataLst>
          </p:nvPr>
        </p:nvSpPr>
        <p:spPr>
          <a:xfrm>
            <a:off x="1060286" y="1897108"/>
            <a:ext cx="10498439" cy="2031325"/>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．进行完全归纳推理的条件：第一，断定个别对象情况的每个前提都是真实的；第二，所涉及的认识对象，一个都不能遗漏。</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．探求因果联系的方法：</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求同法</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、求异法、共变法。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809289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二、归纳推理的方法</a:t>
            </a:r>
          </a:p>
        </p:txBody>
      </p:sp>
      <p:sp>
        <p:nvSpPr>
          <p:cNvPr id="8" name="文本框 7">
            <a:extLst>
              <a:ext uri="{FF2B5EF4-FFF2-40B4-BE49-F238E27FC236}">
                <a16:creationId xmlns:a16="http://schemas.microsoft.com/office/drawing/2014/main" id="{DB13F628-3BCB-4260-85CA-F83EA6A1B19F}"/>
              </a:ext>
            </a:extLst>
          </p:cNvPr>
          <p:cNvSpPr txBox="1"/>
          <p:nvPr>
            <p:custDataLst>
              <p:tags r:id="rId9"/>
            </p:custDataLst>
          </p:nvPr>
        </p:nvSpPr>
        <p:spPr>
          <a:xfrm>
            <a:off x="932155" y="1489771"/>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拓展：全面理解探求因果联系的方法</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A90CB86D-544B-4081-B7D4-1F1FD8A298F0}"/>
              </a:ext>
            </a:extLst>
          </p:cNvPr>
          <p:cNvGraphicFramePr>
            <a:graphicFrameLocks noGrp="1"/>
          </p:cNvGraphicFramePr>
          <p:nvPr>
            <p:custDataLst>
              <p:tags r:id="rId10"/>
            </p:custDataLst>
            <p:extLst>
              <p:ext uri="{D42A27DB-BD31-4B8C-83A1-F6EECF244321}">
                <p14:modId xmlns:p14="http://schemas.microsoft.com/office/powerpoint/2010/main" val="1343780864"/>
              </p:ext>
            </p:extLst>
          </p:nvPr>
        </p:nvGraphicFramePr>
        <p:xfrm>
          <a:off x="1060287" y="2136102"/>
          <a:ext cx="9672815" cy="4438809"/>
        </p:xfrm>
        <a:graphic>
          <a:graphicData uri="http://schemas.openxmlformats.org/drawingml/2006/table">
            <a:tbl>
              <a:tblPr firstRow="1" firstCol="1" bandRow="1">
                <a:tableStyleId>{5C22544A-7EE6-4342-B048-85BDC9FD1C3A}</a:tableStyleId>
              </a:tblPr>
              <a:tblGrid>
                <a:gridCol w="1052823">
                  <a:extLst>
                    <a:ext uri="{9D8B030D-6E8A-4147-A177-3AD203B41FA5}">
                      <a16:colId xmlns:a16="http://schemas.microsoft.com/office/drawing/2014/main" val="245026029"/>
                    </a:ext>
                  </a:extLst>
                </a:gridCol>
                <a:gridCol w="1765028">
                  <a:extLst>
                    <a:ext uri="{9D8B030D-6E8A-4147-A177-3AD203B41FA5}">
                      <a16:colId xmlns:a16="http://schemas.microsoft.com/office/drawing/2014/main" val="1974896147"/>
                    </a:ext>
                  </a:extLst>
                </a:gridCol>
                <a:gridCol w="2020492">
                  <a:extLst>
                    <a:ext uri="{9D8B030D-6E8A-4147-A177-3AD203B41FA5}">
                      <a16:colId xmlns:a16="http://schemas.microsoft.com/office/drawing/2014/main" val="264738764"/>
                    </a:ext>
                  </a:extLst>
                </a:gridCol>
                <a:gridCol w="1443762">
                  <a:extLst>
                    <a:ext uri="{9D8B030D-6E8A-4147-A177-3AD203B41FA5}">
                      <a16:colId xmlns:a16="http://schemas.microsoft.com/office/drawing/2014/main" val="1778335370"/>
                    </a:ext>
                  </a:extLst>
                </a:gridCol>
                <a:gridCol w="1534722">
                  <a:extLst>
                    <a:ext uri="{9D8B030D-6E8A-4147-A177-3AD203B41FA5}">
                      <a16:colId xmlns:a16="http://schemas.microsoft.com/office/drawing/2014/main" val="1687348102"/>
                    </a:ext>
                  </a:extLst>
                </a:gridCol>
                <a:gridCol w="1855988">
                  <a:extLst>
                    <a:ext uri="{9D8B030D-6E8A-4147-A177-3AD203B41FA5}">
                      <a16:colId xmlns:a16="http://schemas.microsoft.com/office/drawing/2014/main" val="262645422"/>
                    </a:ext>
                  </a:extLst>
                </a:gridCol>
              </a:tblGrid>
              <a:tr h="197788">
                <a:tc>
                  <a:txBody>
                    <a:bodyPr vert="horz" wrap="square"/>
                    <a:lstStyle/>
                    <a:p>
                      <a:pPr algn="l" fontAlgn="ctr">
                        <a:lnSpc>
                          <a:spcPct val="150000"/>
                        </a:lnSpc>
                      </a:pPr>
                      <a:r>
                        <a:rPr lang="en-US" sz="900" kern="100" spc="4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求同法</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求异法</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求同求异并用法</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共变法</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剩余法</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extLst>
                  <a:ext uri="{0D108BD9-81ED-4DB2-BD59-A6C34878D82A}">
                    <a16:rowId xmlns:a16="http://schemas.microsoft.com/office/drawing/2014/main" val="4290079839"/>
                  </a:ext>
                </a:extLst>
              </a:tr>
              <a:tr h="1582305">
                <a:tc>
                  <a:txBody>
                    <a:bodyPr vert="horz" wrap="square"/>
                    <a:lstStyle/>
                    <a:p>
                      <a:pPr algn="l" fontAlgn="ctr">
                        <a:lnSpc>
                          <a:spcPct val="150000"/>
                        </a:lnSpc>
                      </a:pPr>
                      <a:r>
                        <a:rPr lang="zh-CN" sz="900" kern="100" spc="40">
                          <a:effectLst/>
                        </a:rPr>
                        <a:t>含义</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如果被考察的现象</a:t>
                      </a:r>
                      <a:r>
                        <a:rPr lang="en-US" sz="900" kern="100" spc="40">
                          <a:effectLst/>
                        </a:rPr>
                        <a:t>a</a:t>
                      </a:r>
                      <a:r>
                        <a:rPr lang="zh-CN" sz="900" kern="100" spc="40">
                          <a:effectLst/>
                        </a:rPr>
                        <a:t>出现在</a:t>
                      </a:r>
                      <a:endParaRPr lang="zh-CN" sz="900" kern="100">
                        <a:effectLst/>
                      </a:endParaRPr>
                    </a:p>
                    <a:p>
                      <a:pPr algn="l" fontAlgn="ctr">
                        <a:lnSpc>
                          <a:spcPct val="150000"/>
                        </a:lnSpc>
                      </a:pPr>
                      <a:r>
                        <a:rPr lang="zh-CN" sz="900" kern="100" spc="40">
                          <a:effectLst/>
                        </a:rPr>
                        <a:t>多个场合中，而在这些场合中只有一个有关因素</a:t>
                      </a:r>
                      <a:r>
                        <a:rPr lang="en-US" sz="900" kern="100" spc="40">
                          <a:effectLst/>
                        </a:rPr>
                        <a:t>A</a:t>
                      </a:r>
                      <a:r>
                        <a:rPr lang="zh-CN" sz="900" kern="100" spc="40">
                          <a:effectLst/>
                        </a:rPr>
                        <a:t>是共同的，那么，这个共同因素</a:t>
                      </a:r>
                      <a:r>
                        <a:rPr lang="en-US" sz="900" kern="100" spc="40">
                          <a:effectLst/>
                        </a:rPr>
                        <a:t>A</a:t>
                      </a:r>
                      <a:r>
                        <a:rPr lang="zh-CN" sz="900" kern="100" spc="40">
                          <a:effectLst/>
                        </a:rPr>
                        <a:t>与被考察的现象</a:t>
                      </a:r>
                      <a:r>
                        <a:rPr lang="en-US" sz="900" kern="100" spc="40">
                          <a:effectLst/>
                        </a:rPr>
                        <a:t>a</a:t>
                      </a:r>
                      <a:r>
                        <a:rPr lang="zh-CN" sz="900" kern="100" spc="40">
                          <a:effectLst/>
                        </a:rPr>
                        <a:t>有因果联系</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如果被考察的现象</a:t>
                      </a:r>
                      <a:r>
                        <a:rPr lang="en-US" sz="900" kern="100" spc="40">
                          <a:effectLst/>
                        </a:rPr>
                        <a:t>a</a:t>
                      </a:r>
                      <a:r>
                        <a:rPr lang="zh-CN" sz="900" kern="100" spc="40">
                          <a:effectLst/>
                        </a:rPr>
                        <a:t>在第一场合出现，在第二场合中不出现，而在这两个场合之间只有一点不同，即第一场合有某一因素</a:t>
                      </a:r>
                      <a:r>
                        <a:rPr lang="en-US" sz="900" kern="100" spc="40">
                          <a:effectLst/>
                        </a:rPr>
                        <a:t>A</a:t>
                      </a:r>
                      <a:r>
                        <a:rPr lang="zh-CN" sz="900" kern="100" spc="40">
                          <a:effectLst/>
                        </a:rPr>
                        <a:t>，第二场合没有这个因素</a:t>
                      </a:r>
                      <a:r>
                        <a:rPr lang="en-US" sz="900" kern="100" spc="40">
                          <a:effectLst/>
                        </a:rPr>
                        <a:t>A</a:t>
                      </a:r>
                      <a:r>
                        <a:rPr lang="zh-CN" sz="900" kern="100" spc="40">
                          <a:effectLst/>
                        </a:rPr>
                        <a:t>，其他有关因素都是相同的，那么，这个因素</a:t>
                      </a:r>
                      <a:r>
                        <a:rPr lang="en-US" sz="900" kern="100" spc="40">
                          <a:effectLst/>
                        </a:rPr>
                        <a:t>A</a:t>
                      </a:r>
                      <a:r>
                        <a:rPr lang="zh-CN" sz="900" kern="100" spc="40">
                          <a:effectLst/>
                        </a:rPr>
                        <a:t>与被考察的现象</a:t>
                      </a:r>
                      <a:r>
                        <a:rPr lang="en-US" sz="900" kern="100" spc="40">
                          <a:effectLst/>
                        </a:rPr>
                        <a:t>a</a:t>
                      </a:r>
                      <a:r>
                        <a:rPr lang="zh-CN" sz="900" kern="100" spc="40">
                          <a:effectLst/>
                        </a:rPr>
                        <a:t>有因果关系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如果在某一现象出现的几个场合中，只有一种共同的情况，在这一现象不出现的另外几个场合中都没有这种情况，那么，这种情况可能就是 这 个现 象 出现的原因</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如果被考察现象</a:t>
                      </a:r>
                      <a:r>
                        <a:rPr lang="en-US" sz="900" kern="100" spc="40">
                          <a:effectLst/>
                        </a:rPr>
                        <a:t>a</a:t>
                      </a:r>
                      <a:r>
                        <a:rPr lang="zh-CN" sz="900" kern="100" spc="40">
                          <a:effectLst/>
                        </a:rPr>
                        <a:t>有某些变化，有一个因素</a:t>
                      </a:r>
                      <a:r>
                        <a:rPr lang="en-US" sz="900" kern="100" spc="40">
                          <a:effectLst/>
                        </a:rPr>
                        <a:t>A</a:t>
                      </a:r>
                      <a:r>
                        <a:rPr lang="zh-CN" sz="900" kern="100" spc="40">
                          <a:effectLst/>
                        </a:rPr>
                        <a:t>也随之发生一定的变化，那么，这个相关因素</a:t>
                      </a:r>
                      <a:r>
                        <a:rPr lang="en-US" sz="900" kern="100" spc="40">
                          <a:effectLst/>
                        </a:rPr>
                        <a:t>A</a:t>
                      </a:r>
                      <a:r>
                        <a:rPr lang="zh-CN" sz="900" kern="100" spc="40">
                          <a:effectLst/>
                        </a:rPr>
                        <a:t>与被考察的现象</a:t>
                      </a:r>
                      <a:r>
                        <a:rPr lang="en-US" sz="900" kern="100" spc="40">
                          <a:effectLst/>
                        </a:rPr>
                        <a:t>a</a:t>
                      </a:r>
                      <a:r>
                        <a:rPr lang="zh-CN" sz="900" kern="100" spc="40">
                          <a:effectLst/>
                        </a:rPr>
                        <a:t>有因果联系</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如果已知某一复杂现象产生的原因在某个特定范围内，又知道这个原因只是部分原因，那么，其他原因可能是这一复杂现象产生的剩余原因</a:t>
                      </a:r>
                      <a:endParaRPr lang="zh-CN" sz="900" kern="100">
                        <a:effectLst/>
                      </a:endParaRPr>
                    </a:p>
                    <a:p>
                      <a:pPr algn="l" fontAlgn="ctr">
                        <a:lnSpc>
                          <a:spcPct val="150000"/>
                        </a:lnSpc>
                      </a:pPr>
                      <a:r>
                        <a:rPr lang="en-US" sz="900" kern="100" spc="40">
                          <a:effectLst/>
                        </a:rPr>
                        <a:t>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extLst>
                  <a:ext uri="{0D108BD9-81ED-4DB2-BD59-A6C34878D82A}">
                    <a16:rowId xmlns:a16="http://schemas.microsoft.com/office/drawing/2014/main" val="2367926365"/>
                  </a:ext>
                </a:extLst>
              </a:tr>
              <a:tr h="988940">
                <a:tc>
                  <a:txBody>
                    <a:bodyPr vert="horz" wrap="square"/>
                    <a:lstStyle/>
                    <a:p>
                      <a:pPr algn="l" fontAlgn="ctr">
                        <a:lnSpc>
                          <a:spcPct val="150000"/>
                        </a:lnSpc>
                      </a:pPr>
                      <a:r>
                        <a:rPr lang="zh-CN" sz="900" kern="100" spc="40">
                          <a:effectLst/>
                        </a:rPr>
                        <a:t>适用范围</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常在观察认识对象时使用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在科学实验中常被采用，而且能够得到可靠结论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在无法满足求同法和求异法对</a:t>
                      </a:r>
                      <a:r>
                        <a:rPr lang="en-US" sz="900" kern="100" spc="40">
                          <a:effectLst/>
                        </a:rPr>
                        <a:t>“</a:t>
                      </a:r>
                      <a:r>
                        <a:rPr lang="zh-CN" sz="900" kern="100" spc="40">
                          <a:effectLst/>
                        </a:rPr>
                        <a:t>其他情况</a:t>
                      </a:r>
                      <a:r>
                        <a:rPr lang="en-US" sz="900" kern="100" spc="40">
                          <a:effectLst/>
                        </a:rPr>
                        <a:t>”</a:t>
                      </a:r>
                      <a:r>
                        <a:rPr lang="zh-CN" sz="900" kern="100" spc="40">
                          <a:effectLst/>
                        </a:rPr>
                        <a:t>严格的条件要求的情况下，所使用的求同与求异推广形式</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在很多科学中得到广泛应用，只在单一原因和单一结果的情况才能有效地应用，一般适用于量的变化的场合</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常被应用于科学探索和司法工作中</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extLst>
                  <a:ext uri="{0D108BD9-81ED-4DB2-BD59-A6C34878D82A}">
                    <a16:rowId xmlns:a16="http://schemas.microsoft.com/office/drawing/2014/main" val="2627432760"/>
                  </a:ext>
                </a:extLst>
              </a:tr>
              <a:tr h="988940">
                <a:tc>
                  <a:txBody>
                    <a:bodyPr vert="horz" wrap="square"/>
                    <a:lstStyle/>
                    <a:p>
                      <a:pPr algn="l" fontAlgn="ctr">
                        <a:lnSpc>
                          <a:spcPct val="150000"/>
                        </a:lnSpc>
                      </a:pPr>
                      <a:r>
                        <a:rPr lang="zh-CN" sz="900" kern="100" spc="40">
                          <a:effectLst/>
                        </a:rPr>
                        <a:t>要求或注意事项　</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en-US" sz="900" kern="100" spc="40">
                          <a:effectLst/>
                        </a:rPr>
                        <a:t>(1)</a:t>
                      </a:r>
                      <a:r>
                        <a:rPr lang="zh-CN" sz="900" kern="100" spc="40">
                          <a:effectLst/>
                        </a:rPr>
                        <a:t>多观察该现象出现的不同场合；</a:t>
                      </a:r>
                      <a:r>
                        <a:rPr lang="en-US" sz="900" kern="100" spc="40">
                          <a:effectLst/>
                        </a:rPr>
                        <a:t>(2)</a:t>
                      </a:r>
                      <a:r>
                        <a:rPr lang="zh-CN" sz="900" kern="100" spc="40">
                          <a:effectLst/>
                        </a:rPr>
                        <a:t>排除与被研究对象无因果联系的相同情况</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en-US" sz="900" kern="100" spc="40">
                          <a:effectLst/>
                        </a:rPr>
                        <a:t>(1)</a:t>
                      </a:r>
                      <a:r>
                        <a:rPr lang="zh-CN" sz="900" kern="100" spc="40">
                          <a:effectLst/>
                        </a:rPr>
                        <a:t>两场合有无其他的差异情况；</a:t>
                      </a:r>
                      <a:endParaRPr lang="zh-CN" sz="900" kern="100">
                        <a:effectLst/>
                      </a:endParaRPr>
                    </a:p>
                    <a:p>
                      <a:pPr algn="l" fontAlgn="ctr">
                        <a:lnSpc>
                          <a:spcPct val="150000"/>
                        </a:lnSpc>
                      </a:pPr>
                      <a:r>
                        <a:rPr lang="en-US" sz="900" kern="100" spc="40">
                          <a:effectLst/>
                        </a:rPr>
                        <a:t>(2)</a:t>
                      </a:r>
                      <a:r>
                        <a:rPr lang="zh-CN" sz="900" kern="100" spc="40">
                          <a:effectLst/>
                        </a:rPr>
                        <a:t>两场合唯一不同的这种情况，是被研究现象的整个原因还是部分原因</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不能把求同求异并用法跟求同法和求异法的简单相加混同起来</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en-US" sz="900" kern="100" spc="40">
                          <a:effectLst/>
                        </a:rPr>
                        <a:t>(1)</a:t>
                      </a:r>
                      <a:r>
                        <a:rPr lang="zh-CN" sz="900" kern="100" spc="40">
                          <a:effectLst/>
                        </a:rPr>
                        <a:t>共变法只在单一原因和单一结果的情况下才能有效地应用，否则结论就不可靠；</a:t>
                      </a:r>
                      <a:r>
                        <a:rPr lang="en-US" sz="900" kern="100" spc="40">
                          <a:effectLst/>
                        </a:rPr>
                        <a:t>(2)</a:t>
                      </a:r>
                      <a:r>
                        <a:rPr lang="zh-CN" sz="900" kern="100" spc="40">
                          <a:effectLst/>
                        </a:rPr>
                        <a:t>我们可把差异法看作共变</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a:txBody>
                    <a:bodyPr vert="horz" wrap="square"/>
                    <a:lstStyle/>
                    <a:p>
                      <a:pPr algn="l" fontAlgn="ctr">
                        <a:lnSpc>
                          <a:spcPct val="150000"/>
                        </a:lnSpc>
                      </a:pPr>
                      <a:r>
                        <a:rPr lang="zh-CN" sz="900" kern="100" spc="40">
                          <a:effectLst/>
                        </a:rPr>
                        <a:t>剩余法法的特殊场合必须在判明了被考察对象的一部分原因的基础上使用</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extLst>
                  <a:ext uri="{0D108BD9-81ED-4DB2-BD59-A6C34878D82A}">
                    <a16:rowId xmlns:a16="http://schemas.microsoft.com/office/drawing/2014/main" val="214560669"/>
                  </a:ext>
                </a:extLst>
              </a:tr>
              <a:tr h="593364">
                <a:tc>
                  <a:txBody>
                    <a:bodyPr vert="horz" wrap="square"/>
                    <a:lstStyle/>
                    <a:p>
                      <a:pPr algn="l" fontAlgn="ctr">
                        <a:lnSpc>
                          <a:spcPct val="150000"/>
                        </a:lnSpc>
                      </a:pPr>
                      <a:r>
                        <a:rPr lang="zh-CN" sz="900" kern="100" spc="40">
                          <a:effectLst/>
                        </a:rPr>
                        <a:t>相同点</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gridSpan="5">
                  <a:txBody>
                    <a:bodyPr vert="horz" wrap="square"/>
                    <a:lstStyle/>
                    <a:p>
                      <a:pPr algn="l" fontAlgn="ctr">
                        <a:lnSpc>
                          <a:spcPct val="150000"/>
                        </a:lnSpc>
                      </a:pPr>
                      <a:r>
                        <a:rPr lang="en-US" sz="900" kern="100" spc="40">
                          <a:effectLst/>
                        </a:rPr>
                        <a:t>(1)</a:t>
                      </a:r>
                      <a:r>
                        <a:rPr lang="zh-CN" sz="900" kern="100" spc="40">
                          <a:effectLst/>
                        </a:rPr>
                        <a:t>求因果五法都是根据某个现象与另一个现象在某些场合里所显示的关系，从而概括出一般性的结论，断定某个现象与另一现象间具有普遍的、必然的因果性联系</a:t>
                      </a:r>
                      <a:endParaRPr lang="zh-CN" sz="900" kern="100">
                        <a:effectLst/>
                      </a:endParaRPr>
                    </a:p>
                    <a:p>
                      <a:pPr algn="l" fontAlgn="ctr">
                        <a:lnSpc>
                          <a:spcPct val="150000"/>
                        </a:lnSpc>
                      </a:pPr>
                      <a:r>
                        <a:rPr lang="en-US" sz="900" kern="100" spc="40">
                          <a:effectLst/>
                        </a:rPr>
                        <a:t>(2)</a:t>
                      </a:r>
                      <a:r>
                        <a:rPr lang="zh-CN" sz="900" kern="100" spc="40">
                          <a:effectLst/>
                        </a:rPr>
                        <a:t>我们运用判明因果联系的五种方法，要注意综合运用，相互补充它们的不足，这样就能更可靠地确定事物间的因果联系</a:t>
                      </a:r>
                      <a:endParaRPr lang="zh-CN" sz="900" kern="100">
                        <a:effectLst/>
                        <a:latin typeface="等线" panose="02010600030101010101" pitchFamily="2" charset="-122"/>
                        <a:ea typeface="等线" panose="02010600030101010101" pitchFamily="2" charset="-122"/>
                        <a:cs typeface="Times New Roman" panose="02020603050405020304" pitchFamily="18" charset="0"/>
                      </a:endParaRPr>
                    </a:p>
                  </a:txBody>
                  <a:tcPr marL="56511" marR="56511" marT="0" marB="0" anchor="ct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tc hMerge="1">
                  <a:txBody>
                    <a:bodyPr vert="horz" wrap="square"/>
                    <a:lstStyle/>
                    <a:p>
                      <a:endParaRPr lang="zh-CN" altLang="en-US"/>
                    </a:p>
                  </a:txBody>
                  <a:tcPr/>
                </a:tc>
                <a:extLst>
                  <a:ext uri="{0D108BD9-81ED-4DB2-BD59-A6C34878D82A}">
                    <a16:rowId xmlns:a16="http://schemas.microsoft.com/office/drawing/2014/main" val="1186091369"/>
                  </a:ext>
                </a:extLst>
              </a:tr>
            </a:tbl>
          </a:graphicData>
        </a:graphic>
      </p:graphicFrame>
    </p:spTree>
    <p:extLst>
      <p:ext uri="{BB962C8B-B14F-4D97-AF65-F5344CB8AC3E}">
        <p14:creationId xmlns:p14="http://schemas.microsoft.com/office/powerpoint/2010/main" val="295501623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二、归纳推理的方法</a:t>
            </a:r>
          </a:p>
        </p:txBody>
      </p:sp>
      <p:sp>
        <p:nvSpPr>
          <p:cNvPr id="8" name="文本框 7">
            <a:extLst>
              <a:ext uri="{FF2B5EF4-FFF2-40B4-BE49-F238E27FC236}">
                <a16:creationId xmlns:a16="http://schemas.microsoft.com/office/drawing/2014/main" id="{1B6D5CF3-B788-49D1-ABDD-005D0328C711}"/>
              </a:ext>
            </a:extLst>
          </p:cNvPr>
          <p:cNvSpPr txBox="1"/>
          <p:nvPr>
            <p:custDataLst>
              <p:tags r:id="rId9"/>
            </p:custDataLst>
          </p:nvPr>
        </p:nvSpPr>
        <p:spPr>
          <a:xfrm>
            <a:off x="1260628" y="2346307"/>
            <a:ext cx="9507985" cy="2677656"/>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提醒：正确理解求同求异并用法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求同求异并用法不是求同法与求异法相继运用，它是通过两次类似求同，然后再用类似求异法得出结论，以解决无法满足求同法与求异法对</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其他情况</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严格要求的情况的问题。</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856700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7.2 </a:t>
            </a:r>
            <a:r>
              <a:rPr lang="zh-CN" altLang="en-US" sz="3600" b="1" kern="100">
                <a:solidFill>
                  <a:srgbClr val="323232"/>
                </a:solidFill>
                <a:latin typeface="宋体" panose="02010600030101010101" pitchFamily="2" charset="-122"/>
                <a:cs typeface="hakuyoxingshu7000"/>
              </a:rPr>
              <a:t>类比推理及其方法</a:t>
            </a:r>
          </a:p>
          <a:p>
            <a:pPr>
              <a:tabLst>
                <a:tab pos="2743200"/>
              </a:tabLst>
            </a:pPr>
            <a:r>
              <a:rPr lang="zh-CN" altLang="en-US" sz="3600" b="1" kern="100">
                <a:solidFill>
                  <a:srgbClr val="323232"/>
                </a:solidFill>
                <a:latin typeface="宋体" panose="02010600030101010101" pitchFamily="2" charset="-122"/>
                <a:cs typeface="hakuyoxingshu7000"/>
              </a:rPr>
              <a:t>一、类比推理的含义</a:t>
            </a:r>
          </a:p>
        </p:txBody>
      </p:sp>
      <p:sp>
        <p:nvSpPr>
          <p:cNvPr id="8" name="文本框 7">
            <a:extLst>
              <a:ext uri="{FF2B5EF4-FFF2-40B4-BE49-F238E27FC236}">
                <a16:creationId xmlns:a16="http://schemas.microsoft.com/office/drawing/2014/main" id="{FC38B3CD-AA47-4B85-9E03-7AAE5FC86B12}"/>
              </a:ext>
            </a:extLst>
          </p:cNvPr>
          <p:cNvSpPr txBox="1"/>
          <p:nvPr>
            <p:custDataLst>
              <p:tags r:id="rId9"/>
            </p:custDataLst>
          </p:nvPr>
        </p:nvSpPr>
        <p:spPr>
          <a:xfrm>
            <a:off x="811386" y="2351545"/>
            <a:ext cx="10117026" cy="4154984"/>
          </a:xfrm>
          <a:prstGeom prst="rect">
            <a:avLst/>
          </a:prstGeom>
          <a:noFill/>
        </p:spPr>
        <p:txBody>
          <a:bodyPr wrap="square">
            <a:spAutoFit/>
          </a:bodyPr>
          <a:lstStyle/>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．类比推理的含义：根据两个或两类对象在</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一些属性</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上相同或相似，推出它们在</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其他属性</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上也相同或相似的推理。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．类比推理的客观依据：客观事物及其属性不是孤立的，而是相互联系、相互制约的。事物属性之间的内在联系，是类比推理的客观依据。</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．类比推理与相关概念的关系</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类比不同于比较：类比要在</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比较</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的基础上得出新的结论，它是一种</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推理</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；比较的目的在于认识两类事物之间的相同点和不同点，它是一种简单的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认识方法</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，但不是推理。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类比不同于比喻：类比和比喻虽然都以</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比较</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为基础，但是，类比是一种推理形式，目的在于</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得出新知识</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；比喻是一种</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修辞手法</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，目的在于生动形象地描写或说明认识对象。</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397718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一、类比推理的含义</a:t>
            </a:r>
          </a:p>
        </p:txBody>
      </p:sp>
      <p:sp>
        <p:nvSpPr>
          <p:cNvPr id="8" name="文本框 7">
            <a:extLst>
              <a:ext uri="{FF2B5EF4-FFF2-40B4-BE49-F238E27FC236}">
                <a16:creationId xmlns:a16="http://schemas.microsoft.com/office/drawing/2014/main" id="{3EE4985C-7387-47FA-99B2-18C01A687262}"/>
              </a:ext>
            </a:extLst>
          </p:cNvPr>
          <p:cNvSpPr txBox="1"/>
          <p:nvPr>
            <p:custDataLst>
              <p:tags r:id="rId9"/>
            </p:custDataLst>
          </p:nvPr>
        </p:nvSpPr>
        <p:spPr>
          <a:xfrm>
            <a:off x="1116190" y="2310796"/>
            <a:ext cx="9572525" cy="2677656"/>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4</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．提高类比推理的可靠性：由于事物属性之间既有相似性也有差异性，从两个或两类事物某些方面相同或相似就推出他们在另外的地方也</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相同或相似</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，其前提与结论之间的联系是或然的。运用类比推理时，我们应该注意提高其</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可靠程度</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15705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二、类比推理的方法</a:t>
            </a:r>
          </a:p>
        </p:txBody>
      </p:sp>
      <p:sp>
        <p:nvSpPr>
          <p:cNvPr id="8" name="文本框 7">
            <a:extLst>
              <a:ext uri="{FF2B5EF4-FFF2-40B4-BE49-F238E27FC236}">
                <a16:creationId xmlns:a16="http://schemas.microsoft.com/office/drawing/2014/main" id="{84A02FB1-FE0F-46F5-85E1-15640B87E3B6}"/>
              </a:ext>
            </a:extLst>
          </p:cNvPr>
          <p:cNvSpPr txBox="1"/>
          <p:nvPr>
            <p:custDataLst>
              <p:tags r:id="rId9"/>
            </p:custDataLst>
          </p:nvPr>
        </p:nvSpPr>
        <p:spPr>
          <a:xfrm>
            <a:off x="1589103" y="2071099"/>
            <a:ext cx="8433786" cy="3323987"/>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．类比推理的方法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模拟方法</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是一种类比推理方法。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第二，类比推理既可以在对象的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要素和结构</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之间进行类比，也可以在对象的功能之间进行类比，还可以从导致事物某种功能的条件方面进行类比。</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57533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二、类比推理的方法</a:t>
            </a:r>
          </a:p>
        </p:txBody>
      </p:sp>
      <p:sp>
        <p:nvSpPr>
          <p:cNvPr id="8" name="文本框 7">
            <a:extLst>
              <a:ext uri="{FF2B5EF4-FFF2-40B4-BE49-F238E27FC236}">
                <a16:creationId xmlns:a16="http://schemas.microsoft.com/office/drawing/2014/main" id="{AF31FE4E-C010-4B75-BAA1-561141C69D12}"/>
              </a:ext>
            </a:extLst>
          </p:cNvPr>
          <p:cNvSpPr txBox="1"/>
          <p:nvPr>
            <p:custDataLst>
              <p:tags r:id="rId9"/>
            </p:custDataLst>
          </p:nvPr>
        </p:nvSpPr>
        <p:spPr>
          <a:xfrm>
            <a:off x="843379" y="1783016"/>
            <a:ext cx="10156054" cy="3970318"/>
          </a:xfrm>
          <a:prstGeom prst="rect">
            <a:avLst/>
          </a:prstGeom>
          <a:noFill/>
        </p:spPr>
        <p:txBody>
          <a:bodyPr wrap="square">
            <a:spAutoFit/>
          </a:bodyPr>
          <a:lstStyle/>
          <a:p>
            <a:pPr algn="l" fontAlgn="ctr">
              <a:lnSpc>
                <a:spcPct val="150000"/>
              </a:lnSpc>
            </a:pPr>
            <a:r>
              <a:rPr lang="en-US" altLang="zh-CN" sz="24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．提高类比推理的可靠性的要求</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第一，类比的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根据</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越多越好。前提中确认对象的相同或相似属性越多，意味着它们所属的类别可能越相近，结论的可靠性越大。</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第二，作为类比推理根据的</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相同属性</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越是接近本质属性，相同属性与推出属性之间的相关程度越高，结论的可靠程度就越高。</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第三，前提中确认的属性不应该有与结论</a:t>
            </a:r>
            <a:r>
              <a:rPr lang="zh-CN" altLang="zh-CN" sz="24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相互排斥</a:t>
            </a: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的属性。一旦前提中出现与结论相互排斥的属性，就不能推出结论。</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71003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Freeform 5"/>
          <p:cNvSpPr/>
          <p:nvPr>
            <p:custDataLst>
              <p:tags r:id="rId3"/>
            </p:custDataLst>
          </p:nvPr>
        </p:nvSpPr>
        <p:spPr bwMode="auto">
          <a:xfrm>
            <a:off x="1059110" y="996059"/>
            <a:ext cx="2855851" cy="3202129"/>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p:nvPr>
            <p:custDataLst>
              <p:tags r:id="rId4"/>
            </p:custDataLst>
          </p:nvPr>
        </p:nvSpPr>
        <p:spPr bwMode="auto">
          <a:xfrm>
            <a:off x="1289144" y="1253985"/>
            <a:ext cx="2395783" cy="2686277"/>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custDataLst>
              <p:tags r:id="rId5"/>
            </p:custDataLst>
          </p:nvPr>
        </p:nvSpPr>
        <p:spPr>
          <a:xfrm>
            <a:off x="1298133" y="2195531"/>
            <a:ext cx="2377804" cy="1107996"/>
          </a:xfrm>
          <a:prstGeom prst="rect">
            <a:avLst/>
          </a:prstGeom>
          <a:noFill/>
          <a:effectLst/>
        </p:spPr>
        <p:txBody>
          <a:bodyPr wrap="square" rtlCol="0">
            <a:spAutoFit/>
          </a:bodyPr>
          <a:lstStyle/>
          <a:p>
            <a:pPr algn="ctr"/>
            <a:r>
              <a:rPr lang="zh-CN" altLang="en-US" sz="6600" b="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2094247" y="1527371"/>
            <a:ext cx="785577" cy="668160"/>
          </a:xfrm>
          <a:prstGeom prst="rect">
            <a:avLst/>
          </a:prstGeom>
        </p:spPr>
      </p:pic>
      <p:pic>
        <p:nvPicPr>
          <p:cNvPr id="28" name="图片 27"/>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566737" y="5038725"/>
            <a:ext cx="11058525" cy="1819275"/>
          </a:xfrm>
          <a:prstGeom prst="rect">
            <a:avLst/>
          </a:prstGeom>
        </p:spPr>
      </p:pic>
      <p:pic>
        <p:nvPicPr>
          <p:cNvPr id="29" name="图片 28"/>
          <p:cNvPicPr>
            <a:picLocks noChangeAspect="1"/>
          </p:cNvPicPr>
          <p:nvPr>
            <p:custDataLst>
              <p:tags r:id="rId12"/>
            </p:custDataLst>
          </p:nvPr>
        </p:nvPicPr>
        <p:blipFill>
          <a:blip r:embed="rId11">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grpSp>
        <p:nvGrpSpPr>
          <p:cNvPr id="16" name="组合 15">
            <a:extLst>
              <a:ext uri="{FF2B5EF4-FFF2-40B4-BE49-F238E27FC236}">
                <a16:creationId xmlns:a16="http://schemas.microsoft.com/office/drawing/2014/main" id="{728440FC-FA84-4FAF-896F-8253BFCC74D5}"/>
              </a:ext>
            </a:extLst>
          </p:cNvPr>
          <p:cNvGrpSpPr/>
          <p:nvPr>
            <p:custDataLst>
              <p:tags r:id="rId13"/>
            </p:custDataLst>
          </p:nvPr>
        </p:nvGrpSpPr>
        <p:grpSpPr>
          <a:xfrm>
            <a:off x="5715240" y="1532041"/>
            <a:ext cx="4752902" cy="523220"/>
            <a:chOff x="5544649" y="861109"/>
            <a:chExt cx="4752902" cy="523220"/>
          </a:xfrm>
        </p:grpSpPr>
        <p:sp>
          <p:nvSpPr>
            <p:cNvPr id="17" name="圆角矩形 12">
              <a:extLst>
                <a:ext uri="{FF2B5EF4-FFF2-40B4-BE49-F238E27FC236}">
                  <a16:creationId xmlns:a16="http://schemas.microsoft.com/office/drawing/2014/main" id="{D99A6EF6-530E-48FC-AEF6-5EDBE419E941}"/>
                </a:ext>
              </a:extLst>
            </p:cNvPr>
            <p:cNvSpPr/>
            <p:nvPr>
              <p:custDataLst>
                <p:tags r:id="rId14"/>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376AD4-00A7-4744-96DA-AC50643BEE65}"/>
                </a:ext>
              </a:extLst>
            </p:cNvPr>
            <p:cNvSpPr/>
            <p:nvPr>
              <p:custDataLst>
                <p:tags r:id="rId15"/>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课标解读 考情分析</a:t>
              </a:r>
            </a:p>
          </p:txBody>
        </p:sp>
        <p:sp>
          <p:nvSpPr>
            <p:cNvPr id="21" name="圆角矩形 18">
              <a:extLst>
                <a:ext uri="{FF2B5EF4-FFF2-40B4-BE49-F238E27FC236}">
                  <a16:creationId xmlns:a16="http://schemas.microsoft.com/office/drawing/2014/main" id="{0444019B-2BF1-4351-A025-A74B31DACB26}"/>
                </a:ext>
              </a:extLst>
            </p:cNvPr>
            <p:cNvSpPr>
              <a:spLocks noChangeAspect="1"/>
            </p:cNvSpPr>
            <p:nvPr>
              <p:custDataLst>
                <p:tags r:id="rId16"/>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1</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39F4DAFE-0C94-4D33-B380-30AB83181725}"/>
              </a:ext>
            </a:extLst>
          </p:cNvPr>
          <p:cNvGrpSpPr/>
          <p:nvPr>
            <p:custDataLst>
              <p:tags r:id="rId17"/>
            </p:custDataLst>
          </p:nvPr>
        </p:nvGrpSpPr>
        <p:grpSpPr>
          <a:xfrm>
            <a:off x="5715240" y="2204068"/>
            <a:ext cx="4752902" cy="523220"/>
            <a:chOff x="5544649" y="1533136"/>
            <a:chExt cx="4752902" cy="523220"/>
          </a:xfrm>
        </p:grpSpPr>
        <p:sp>
          <p:nvSpPr>
            <p:cNvPr id="23" name="圆角矩形 13">
              <a:extLst>
                <a:ext uri="{FF2B5EF4-FFF2-40B4-BE49-F238E27FC236}">
                  <a16:creationId xmlns:a16="http://schemas.microsoft.com/office/drawing/2014/main" id="{02600D2D-3203-4A9D-8FDD-59FED6B498B0}"/>
                </a:ext>
              </a:extLst>
            </p:cNvPr>
            <p:cNvSpPr/>
            <p:nvPr>
              <p:custDataLst>
                <p:tags r:id="rId18"/>
              </p:custDataLst>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DE35B31-B33A-488B-AB68-2D92D4ACA05E}"/>
                </a:ext>
              </a:extLst>
            </p:cNvPr>
            <p:cNvSpPr/>
            <p:nvPr>
              <p:custDataLst>
                <p:tags r:id="rId19"/>
              </p:custDataLst>
            </p:nvPr>
          </p:nvSpPr>
          <p:spPr>
            <a:xfrm>
              <a:off x="6287387" y="1563914"/>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知识整合 网络构建</a:t>
              </a:r>
            </a:p>
          </p:txBody>
        </p:sp>
        <p:sp>
          <p:nvSpPr>
            <p:cNvPr id="25" name="圆角矩形 19">
              <a:extLst>
                <a:ext uri="{FF2B5EF4-FFF2-40B4-BE49-F238E27FC236}">
                  <a16:creationId xmlns:a16="http://schemas.microsoft.com/office/drawing/2014/main" id="{8DE2D1F9-E4AC-4555-9C05-0A254887D9E0}"/>
                </a:ext>
              </a:extLst>
            </p:cNvPr>
            <p:cNvSpPr>
              <a:spLocks noChangeAspect="1"/>
            </p:cNvSpPr>
            <p:nvPr>
              <p:custDataLst>
                <p:tags r:id="rId20"/>
              </p:custDataLst>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2</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56B96BFF-7785-4229-AA07-486F2A0387BE}"/>
              </a:ext>
            </a:extLst>
          </p:cNvPr>
          <p:cNvGrpSpPr/>
          <p:nvPr>
            <p:custDataLst>
              <p:tags r:id="rId21"/>
            </p:custDataLst>
          </p:nvPr>
        </p:nvGrpSpPr>
        <p:grpSpPr>
          <a:xfrm>
            <a:off x="5715240" y="2905780"/>
            <a:ext cx="4752902" cy="523220"/>
            <a:chOff x="5544649" y="861109"/>
            <a:chExt cx="4752902" cy="523220"/>
          </a:xfrm>
        </p:grpSpPr>
        <p:sp>
          <p:nvSpPr>
            <p:cNvPr id="27" name="圆角矩形 12">
              <a:extLst>
                <a:ext uri="{FF2B5EF4-FFF2-40B4-BE49-F238E27FC236}">
                  <a16:creationId xmlns:a16="http://schemas.microsoft.com/office/drawing/2014/main" id="{2FCA4637-121A-4816-905F-C8903485CC68}"/>
                </a:ext>
              </a:extLst>
            </p:cNvPr>
            <p:cNvSpPr/>
            <p:nvPr>
              <p:custDataLst>
                <p:tags r:id="rId22"/>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6D31D1D-FCA0-4679-B8FF-0925834D86E0}"/>
                </a:ext>
              </a:extLst>
            </p:cNvPr>
            <p:cNvSpPr/>
            <p:nvPr>
              <p:custDataLst>
                <p:tags r:id="rId23"/>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考点精析</a:t>
              </a:r>
              <a:r>
                <a:rPr lang="en-US" altLang="zh-CN" sz="2400" b="1">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讲练结合</a:t>
              </a:r>
            </a:p>
          </p:txBody>
        </p:sp>
        <p:sp>
          <p:nvSpPr>
            <p:cNvPr id="33" name="圆角矩形 18">
              <a:extLst>
                <a:ext uri="{FF2B5EF4-FFF2-40B4-BE49-F238E27FC236}">
                  <a16:creationId xmlns:a16="http://schemas.microsoft.com/office/drawing/2014/main" id="{1C2136B1-2F74-424A-83C5-900C49373412}"/>
                </a:ext>
              </a:extLst>
            </p:cNvPr>
            <p:cNvSpPr>
              <a:spLocks noChangeAspect="1"/>
            </p:cNvSpPr>
            <p:nvPr>
              <p:custDataLst>
                <p:tags r:id="rId24"/>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3</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3549038"/>
      </p:ext>
    </p:extLst>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0"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0"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0"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nodeType="afterGroup">
                            <p:stCondLst>
                              <p:cond delay="2750"/>
                            </p:stCondLst>
                            <p:childTnLst>
                              <p:par>
                                <p:cTn id="53" presetID="53"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35" presetClass="path" presetSubtype="0" accel="50000" decel="50000" fill="hold" nodeType="withEffect">
                                  <p:stCondLst>
                                    <p:cond delay="0"/>
                                  </p:stCondLst>
                                  <p:childTnLst>
                                    <p:animMotion origin="layout" path="M 1.25E-06 -1.11111E-06 L 0.31575 -1.11111E-06" pathEditMode="relative" rAng="0" ptsTypes="AA">
                                      <p:cBhvr>
                                        <p:cTn id="59" dur="1000" spd="-100000" fill="hold"/>
                                        <p:tgtEl>
                                          <p:spTgt spid="16"/>
                                        </p:tgtEl>
                                        <p:attrNameLst>
                                          <p:attrName>ppt_x</p:attrName>
                                          <p:attrName>ppt_y</p:attrName>
                                        </p:attrNameLst>
                                      </p:cBhvr>
                                      <p:rCtr x="15781" y="0"/>
                                    </p:animMotion>
                                  </p:childTnLst>
                                </p:cTn>
                              </p:par>
                              <p:par>
                                <p:cTn id="60" presetID="53" presetClass="entr" presetSubtype="0" fill="hold" nodeType="withEffect">
                                  <p:stCondLst>
                                    <p:cond delay="3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35" presetClass="path" presetSubtype="0" accel="50000" decel="50000" fill="hold" nodeType="withEffect">
                                  <p:stCondLst>
                                    <p:cond delay="300"/>
                                  </p:stCondLst>
                                  <p:childTnLst>
                                    <p:animMotion origin="layout" path="M 1.25E-06 -1.11111E-06 L 0.31575 -1.11111E-06" pathEditMode="relative" rAng="0" ptsTypes="AA">
                                      <p:cBhvr>
                                        <p:cTn id="66" dur="1000" spd="-100000" fill="hold"/>
                                        <p:tgtEl>
                                          <p:spTgt spid="22"/>
                                        </p:tgtEl>
                                        <p:attrNameLst>
                                          <p:attrName>ppt_x</p:attrName>
                                          <p:attrName>ppt_y</p:attrName>
                                        </p:attrNameLst>
                                      </p:cBhvr>
                                      <p:rCtr x="15781" y="0"/>
                                    </p:animMotion>
                                  </p:childTnLst>
                                </p:cTn>
                              </p:par>
                            </p:childTnLst>
                          </p:cTn>
                        </p:par>
                        <p:par>
                          <p:cTn id="67" fill="hold" nodeType="afterGroup">
                            <p:stCondLst>
                              <p:cond delay="4050"/>
                            </p:stCondLst>
                            <p:childTnLst>
                              <p:par>
                                <p:cTn id="68" presetID="53"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35" presetClass="path" presetSubtype="0" accel="50000" decel="50000" fill="hold" nodeType="withEffect">
                                  <p:stCondLst>
                                    <p:cond delay="0"/>
                                  </p:stCondLst>
                                  <p:childTnLst>
                                    <p:animMotion origin="layout" path="M 1.25E-06 -1.11111E-06 L 0.31575 -1.11111E-06" pathEditMode="relative" rAng="0" ptsTypes="AA">
                                      <p:cBhvr>
                                        <p:cTn id="74" dur="1000" spd="-100000" fill="hold"/>
                                        <p:tgtEl>
                                          <p:spTgt spid="26"/>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二、类比推理的方法</a:t>
            </a:r>
          </a:p>
        </p:txBody>
      </p:sp>
      <p:sp>
        <p:nvSpPr>
          <p:cNvPr id="8" name="文本框 7">
            <a:extLst>
              <a:ext uri="{FF2B5EF4-FFF2-40B4-BE49-F238E27FC236}">
                <a16:creationId xmlns:a16="http://schemas.microsoft.com/office/drawing/2014/main" id="{B52CF050-19B0-4183-BCFD-C032E7E0372F}"/>
              </a:ext>
            </a:extLst>
          </p:cNvPr>
          <p:cNvSpPr txBox="1"/>
          <p:nvPr>
            <p:custDataLst>
              <p:tags r:id="rId9"/>
            </p:custDataLst>
          </p:nvPr>
        </p:nvSpPr>
        <p:spPr>
          <a:xfrm>
            <a:off x="674377" y="1596445"/>
            <a:ext cx="10724551" cy="4247317"/>
          </a:xfrm>
          <a:prstGeom prst="rect">
            <a:avLst/>
          </a:prstGeom>
          <a:noFill/>
        </p:spPr>
        <p:txBody>
          <a:bodyPr wrap="square">
            <a:spAutoFit/>
          </a:bodyPr>
          <a:lstStyle/>
          <a:p>
            <a:pPr algn="l" fontAlgn="ctr">
              <a:lnSpc>
                <a:spcPct val="150000"/>
              </a:lnSpc>
            </a:pP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拓展：如何提高类比推理结论的可靠性</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第一，推理前提中的两个或两类事物所具有的相同属性与结论中的类推属性相关度越高，结论就越可靠。所以，要尽量找出相同属性与类推属性之间相关程度高的联系进行推理。</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第二，尽量采用推理前提中两个或两类事物所具有的本质属性进行类比，不要使用表面的或者偶然的属性，以免陷入</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机械类比</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的错误。所谓机械类比，就是对两个或两类表面相似、性质却根本不同的事物进行机械类比而推出结论的推理。</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三，推理前提中的两个或两类事物所具有的相同或相似的属性越多，其结论就越可靠。因此，在类比事物已经确定的前提下，要尽可能多地挖掘它们之间的相同或相似的属性。它们相同或相似的属性越多，具有其他相同或相似属性的可能性就越大。</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第四，在某些关于</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数</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量</a:t>
            </a:r>
            <a:r>
              <a:rPr lang="en-US"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1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的类比推理中，要尽量采用比较弱或不精确的描述，以提高结论的可靠性。</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203283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二、类比推理的方法</a:t>
            </a:r>
          </a:p>
        </p:txBody>
      </p:sp>
      <p:sp>
        <p:nvSpPr>
          <p:cNvPr id="8" name="文本框 7">
            <a:extLst>
              <a:ext uri="{FF2B5EF4-FFF2-40B4-BE49-F238E27FC236}">
                <a16:creationId xmlns:a16="http://schemas.microsoft.com/office/drawing/2014/main" id="{EB6198E7-13C5-4CCF-B27C-EA940531913C}"/>
              </a:ext>
            </a:extLst>
          </p:cNvPr>
          <p:cNvSpPr txBox="1"/>
          <p:nvPr>
            <p:custDataLst>
              <p:tags r:id="rId9"/>
            </p:custDataLst>
          </p:nvPr>
        </p:nvSpPr>
        <p:spPr>
          <a:xfrm>
            <a:off x="976544" y="2346307"/>
            <a:ext cx="10759736" cy="3323987"/>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．类比推理的作用</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类比推理在科学技术创新中具有</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前锋</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的作用。科学技术人员通过类比推理，开启思路，提出解决问题的设想。</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在日常论证说理中，类比推理可以帮助我们创新性地解决他人</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思想上</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的困难，纠正他人认识中的错误。</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4639952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有一箱苹果，拿了其中</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个尝一尝是甜的，于是得出结论：这箱苹果是甜的。上述推理方法属于（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．演绎推理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．类比推理</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．不完全归纳推理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．完全归纳推理</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975139" y="186782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59625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我国科学家发现，当太阳上的黑子大量出现时，长江流域的雨量就多；当太阳上的黑子出现不那么多时，长江流域的雨量就不那么多；当太阳上的黑子出现很少时，长江流域的雨量也就少。这里运用的是探求因果联系方法中的（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．剩余法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．求同法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．求异法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．共变法</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0340428" y="222292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5068041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狗的嗅觉十分灵敏。科学家从狗的嗅觉器官的结构和信息传递的功能中得到启发，设计、制造出一种气味电子接收机。它能够测量水、空气和土壤中的气味浓度，捕捉各种金属的气味，帮助地质工作者比较精确地探寻矿藏。材料主要强调了（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．类比推理在日常生活中能解决一切问题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．类比推理比其他的推理方式重要</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．类比推理在科技发现和发明中有前锋的作用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．类比推理可以纠正他人认识中的错误</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498268" y="2631301"/>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41589959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下列对类比是在对象之间比“什么”分析正确的有（   ）</a:t>
            </a:r>
          </a:p>
          <a:p>
            <a:pPr indent="266700" algn="just"/>
            <a:r>
              <a:rPr lang="zh-CN" altLang="en-US" sz="2400" kern="100">
                <a:effectLst/>
                <a:latin typeface="+mn-ea"/>
                <a:cs typeface="Times New Roman" panose="02020603050405020304" pitchFamily="18" charset="0"/>
              </a:rPr>
              <a:t>①由叩击木桶，凭声音估计桶内酒量，到用叩诊法</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性质</a:t>
            </a:r>
          </a:p>
          <a:p>
            <a:pPr indent="266700" algn="just"/>
            <a:r>
              <a:rPr lang="zh-CN" altLang="en-US" sz="2400" kern="100">
                <a:effectLst/>
                <a:latin typeface="+mn-ea"/>
                <a:cs typeface="Times New Roman" panose="02020603050405020304" pitchFamily="18" charset="0"/>
              </a:rPr>
              <a:t>②由儿童刮木听声的游戏，到听诊器的发明</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结构</a:t>
            </a:r>
          </a:p>
          <a:p>
            <a:pPr indent="266700" algn="just"/>
            <a:r>
              <a:rPr lang="zh-CN" altLang="en-US" sz="2400" kern="100">
                <a:effectLst/>
                <a:latin typeface="+mn-ea"/>
                <a:cs typeface="Times New Roman" panose="02020603050405020304" pitchFamily="18" charset="0"/>
              </a:rPr>
              <a:t>③由蜘蛛结网，到不需要在深水处建筑桥墩的吊桥</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功能</a:t>
            </a:r>
          </a:p>
          <a:p>
            <a:pPr indent="266700" algn="just"/>
            <a:r>
              <a:rPr lang="zh-CN" altLang="en-US" sz="2400" kern="100">
                <a:effectLst/>
                <a:latin typeface="+mn-ea"/>
                <a:cs typeface="Times New Roman" panose="02020603050405020304" pitchFamily="18" charset="0"/>
              </a:rPr>
              <a:t>④由人工培育珍珠，到人工生产牛黄</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条件</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8964389" y="159644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1720086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78565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5】</a:t>
            </a:r>
            <a:r>
              <a:rPr lang="zh-CN" altLang="en-US" sz="2400" kern="100">
                <a:effectLst/>
                <a:latin typeface="+mn-ea"/>
                <a:cs typeface="Times New Roman" panose="02020603050405020304" pitchFamily="18" charset="0"/>
              </a:rPr>
              <a:t>有的鱼，肚子里有个鳔，鱼要浮上来的时候，鳔里慢慢地装满了气，鳔胀大了，鱼的身体就略微变大。鱼摆来摆去，就浮上来了。鱼要沉下去的时候，鳔里的气慢慢放出来，鳔缩小了，鱼的身体就略微变小。鱼摆来摆去，就沉下去了。这个道理启发人们发明了潜水艇。对材料所体现的推理的作用认识正确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．类比推理是从一般到一般、从个别到个别的推理</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．科技人员通过类比推理，开启思路，许多科学发现和技术发明都是从类比推理开始的</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．类比推理可以帮助我们创新性地解决他人思想上的困惑，纠正他人认识中的错误</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．类比推理对于人们提出新思想、新设计具有重要作用</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0865283" y="2758593"/>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1329760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6】</a:t>
            </a:r>
            <a:r>
              <a:rPr lang="zh-CN" altLang="en-US" sz="2400" kern="100">
                <a:effectLst/>
                <a:latin typeface="+mn-ea"/>
                <a:cs typeface="Times New Roman" panose="02020603050405020304" pitchFamily="18" charset="0"/>
              </a:rPr>
              <a:t>蛙泳，顾名思义是从青蛙处而得名。人类很早就羡慕青蛙那种有力的泳姿。青蛙的双腿对水的蹬夹力很大，水给青蛙的反作用力也很大，这是一种费力小而做功大的形体动作。人们从中受到启发，于是模仿青蛙的游泳姿势创造了适用于人的蛙泳。从思维方法的角度看，蛙泳的创造得益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．演绎推理的运用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．求同法的运用</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．比较逻辑方法的运用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．类比推理的运用</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7943457" y="272007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03650250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677656"/>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7】</a:t>
            </a:r>
            <a:r>
              <a:rPr lang="zh-CN" altLang="en-US" sz="2400" kern="100">
                <a:effectLst/>
                <a:latin typeface="+mn-ea"/>
                <a:cs typeface="Times New Roman" panose="02020603050405020304" pitchFamily="18" charset="0"/>
              </a:rPr>
              <a:t>演绎推理与归纳推理既有联系又有区别，下列对二者联系的表述正确的有（    ）。</a:t>
            </a:r>
          </a:p>
          <a:p>
            <a:pPr indent="266700" algn="just"/>
            <a:r>
              <a:rPr lang="zh-CN" altLang="en-US" sz="2400" kern="100">
                <a:effectLst/>
                <a:latin typeface="+mn-ea"/>
                <a:cs typeface="Times New Roman" panose="02020603050405020304" pitchFamily="18" charset="0"/>
              </a:rPr>
              <a:t>①演绎推理与归纳推理虽是两种不同的推理，但它们又是互相联系、相互依赖的</a:t>
            </a:r>
          </a:p>
          <a:p>
            <a:pPr indent="266700" algn="just"/>
            <a:r>
              <a:rPr lang="zh-CN" altLang="en-US" sz="2400" kern="100">
                <a:effectLst/>
                <a:latin typeface="+mn-ea"/>
                <a:cs typeface="Times New Roman" panose="02020603050405020304" pitchFamily="18" charset="0"/>
              </a:rPr>
              <a:t>②演绎推理需要一般性的判断作为前提，而一般性的判断是靠归纳推理来提供的</a:t>
            </a:r>
          </a:p>
          <a:p>
            <a:pPr indent="266700" algn="just"/>
            <a:r>
              <a:rPr lang="zh-CN" altLang="en-US" sz="2400" kern="100">
                <a:effectLst/>
                <a:latin typeface="+mn-ea"/>
                <a:cs typeface="Times New Roman" panose="02020603050405020304" pitchFamily="18" charset="0"/>
              </a:rPr>
              <a:t>③演绎推理要依赖归纳推理，归纳推理也要依赖演绎推理</a:t>
            </a:r>
          </a:p>
          <a:p>
            <a:pPr indent="266700" algn="just"/>
            <a:r>
              <a:rPr lang="zh-CN" altLang="en-US" sz="2400" kern="100">
                <a:effectLst/>
                <a:latin typeface="+mn-ea"/>
                <a:cs typeface="Times New Roman" panose="02020603050405020304" pitchFamily="18" charset="0"/>
              </a:rPr>
              <a:t>④归纳推理的结论具有或然性，演绎推理的结论具有必然性</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．①②③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．①②④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．①③④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．②③④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373981" y="1912210"/>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0129583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如果要在甲、乙两块土质不同的地里种玉米，并运用求异法确定玉米品种</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是否比玉米品种</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的产量高，播种时就应这样来安排实验，即（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．在甲地分片种</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两种玉米，并且在乙地分片种</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两种玉米</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．在甲地种</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品种玉米，在乙地种</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品种玉米</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．在甲、乙两块地里都种</a:t>
            </a:r>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品种玉米</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．在甲、乙两块地里都种</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品种玉米</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9585825" y="201992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6768892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课标解读 考情分析</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42489757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938992"/>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9】</a:t>
            </a:r>
            <a:r>
              <a:rPr lang="zh-CN" altLang="en-US" sz="2400" kern="100">
                <a:effectLst/>
                <a:latin typeface="+mn-ea"/>
                <a:cs typeface="Times New Roman" panose="02020603050405020304" pitchFamily="18" charset="0"/>
              </a:rPr>
              <a:t>中国民间的许多谚语，如“瑞雪兆丰年”“月晕而风，础润而雨”“鸟低飞，披蓑衣”等，都是根据生活中重复的事例总结出来的。“瑞雪兆丰年”这个结论不可以（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．用不完全归纳推理得出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．用科学归纳法得出</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．用简单枚举法得出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．用完全归纳推理得出</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424723" y="229692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984559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5016758"/>
          </a:xfrm>
          <a:prstGeom prst="rect">
            <a:avLst/>
          </a:prstGeom>
          <a:noFill/>
        </p:spPr>
        <p:txBody>
          <a:bodyPr wrap="square">
            <a:spAutoFit/>
          </a:bodyPr>
          <a:lstStyle/>
          <a:p>
            <a:pPr indent="266700" algn="just"/>
            <a:r>
              <a:rPr lang="en-US" altLang="zh-CN" sz="2000" kern="100">
                <a:effectLst/>
                <a:latin typeface="+mn-ea"/>
                <a:cs typeface="Times New Roman" panose="02020603050405020304" pitchFamily="18" charset="0"/>
              </a:rPr>
              <a:t>【</a:t>
            </a:r>
            <a:r>
              <a:rPr lang="zh-CN" altLang="en-US" sz="2000" kern="100">
                <a:effectLst/>
                <a:latin typeface="+mn-ea"/>
                <a:cs typeface="Times New Roman" panose="02020603050405020304" pitchFamily="18" charset="0"/>
              </a:rPr>
              <a:t>典例</a:t>
            </a:r>
            <a:r>
              <a:rPr lang="en-US" altLang="zh-CN" sz="2000" kern="100">
                <a:effectLst/>
                <a:latin typeface="+mn-ea"/>
                <a:cs typeface="Times New Roman" panose="02020603050405020304" pitchFamily="18" charset="0"/>
              </a:rPr>
              <a:t>10】 </a:t>
            </a:r>
            <a:r>
              <a:rPr lang="zh-CN" altLang="en-US" sz="2000" kern="100">
                <a:effectLst/>
                <a:latin typeface="+mn-ea"/>
                <a:cs typeface="Times New Roman" panose="02020603050405020304" pitchFamily="18" charset="0"/>
              </a:rPr>
              <a:t>材料一  金受热后体积膨胀，银受热后体积膨胀，铜受热后体积膨胀，铁受热后体积膨胀</a:t>
            </a:r>
            <a:r>
              <a:rPr lang="en-US" altLang="zh-CN" sz="2000" kern="100">
                <a:effectLst/>
                <a:latin typeface="+mn-ea"/>
                <a:cs typeface="Times New Roman" panose="02020603050405020304" pitchFamily="18" charset="0"/>
              </a:rPr>
              <a:t>……</a:t>
            </a:r>
            <a:r>
              <a:rPr lang="zh-CN" altLang="en-US" sz="2000" kern="100">
                <a:effectLst/>
                <a:latin typeface="+mn-ea"/>
                <a:cs typeface="Times New Roman" panose="02020603050405020304" pitchFamily="18" charset="0"/>
              </a:rPr>
              <a:t>经过研究发现，金属受热后，分子的凝聚力会减弱，分子运动加速，分子彼此之间的距离会加大，从而导致膨胀。</a:t>
            </a:r>
          </a:p>
          <a:p>
            <a:pPr indent="266700" algn="just"/>
            <a:r>
              <a:rPr lang="zh-CN" altLang="en-US" sz="2000" kern="100">
                <a:effectLst/>
                <a:latin typeface="+mn-ea"/>
                <a:cs typeface="Times New Roman" panose="02020603050405020304" pitchFamily="18" charset="0"/>
              </a:rPr>
              <a:t>材料二  甲、乙、丙、丁四户人家都报告说，家人发生了呕吐、昏迷现象。警察发现，这些住户的居住条件各不相同，饮食也不同，中毒者的年龄、健康情况也不同，但有一个情况是相同的，他们同饮一口井的水。井水可能是引起呕吐、昏迷的原因。</a:t>
            </a:r>
          </a:p>
          <a:p>
            <a:pPr indent="266700" algn="just"/>
            <a:r>
              <a:rPr lang="zh-CN" altLang="en-US" sz="2000" kern="100">
                <a:effectLst/>
                <a:latin typeface="+mn-ea"/>
                <a:cs typeface="Times New Roman" panose="02020603050405020304" pitchFamily="18" charset="0"/>
              </a:rPr>
              <a:t>材料三  在新疆天山深处有一个解放军哨所驻地，那里有很多毒蛇，毒蛇经常爬到房间里来捣乱，但是，当地的哈萨克族人家里却从来没有发现过毒蛇。战士们发现萨克族人家里只是比哨所多养了鹅，其他居住条件与哨所是一样的。于是，战士们就买了四只鹅养在哨所，后来就再也没发现过毒蛇了。</a:t>
            </a:r>
          </a:p>
          <a:p>
            <a:pPr indent="266700" algn="just"/>
            <a:r>
              <a:rPr lang="zh-CN" altLang="en-US" sz="2000" kern="100">
                <a:effectLst/>
                <a:latin typeface="+mn-ea"/>
                <a:cs typeface="Times New Roman" panose="02020603050405020304" pitchFamily="18" charset="0"/>
              </a:rPr>
              <a:t>材料四  遇难落水的人在水中最多能坚持多久？有人研究发现，会游泳的人在水温</a:t>
            </a:r>
            <a:r>
              <a:rPr lang="en-US" altLang="zh-CN" sz="2000" kern="100">
                <a:effectLst/>
                <a:latin typeface="+mn-ea"/>
                <a:cs typeface="Times New Roman" panose="02020603050405020304" pitchFamily="18" charset="0"/>
              </a:rPr>
              <a:t>0℃</a:t>
            </a:r>
            <a:r>
              <a:rPr lang="zh-CN" altLang="en-US" sz="2000" kern="100">
                <a:effectLst/>
                <a:latin typeface="+mn-ea"/>
                <a:cs typeface="Times New Roman" panose="02020603050405020304" pitchFamily="18" charset="0"/>
              </a:rPr>
              <a:t>时可以坚持</a:t>
            </a:r>
            <a:r>
              <a:rPr lang="en-US" altLang="zh-CN" sz="2000" kern="100">
                <a:effectLst/>
                <a:latin typeface="+mn-ea"/>
                <a:cs typeface="Times New Roman" panose="02020603050405020304" pitchFamily="18" charset="0"/>
              </a:rPr>
              <a:t>15</a:t>
            </a:r>
            <a:r>
              <a:rPr lang="zh-CN" altLang="en-US" sz="2000" kern="100">
                <a:effectLst/>
                <a:latin typeface="+mn-ea"/>
                <a:cs typeface="Times New Roman" panose="02020603050405020304" pitchFamily="18" charset="0"/>
              </a:rPr>
              <a:t>分钟，</a:t>
            </a:r>
            <a:r>
              <a:rPr lang="en-US" altLang="zh-CN" sz="2000" kern="100">
                <a:effectLst/>
                <a:latin typeface="+mn-ea"/>
                <a:cs typeface="Times New Roman" panose="02020603050405020304" pitchFamily="18" charset="0"/>
              </a:rPr>
              <a:t>2.5℃</a:t>
            </a:r>
            <a:r>
              <a:rPr lang="zh-CN" altLang="en-US" sz="2000" kern="100">
                <a:effectLst/>
                <a:latin typeface="+mn-ea"/>
                <a:cs typeface="Times New Roman" panose="02020603050405020304" pitchFamily="18" charset="0"/>
              </a:rPr>
              <a:t>时是</a:t>
            </a:r>
            <a:r>
              <a:rPr lang="en-US" altLang="zh-CN" sz="2000" kern="100">
                <a:effectLst/>
                <a:latin typeface="+mn-ea"/>
                <a:cs typeface="Times New Roman" panose="02020603050405020304" pitchFamily="18" charset="0"/>
              </a:rPr>
              <a:t>30</a:t>
            </a:r>
            <a:r>
              <a:rPr lang="zh-CN" altLang="en-US" sz="2000" kern="100">
                <a:effectLst/>
                <a:latin typeface="+mn-ea"/>
                <a:cs typeface="Times New Roman" panose="02020603050405020304" pitchFamily="18" charset="0"/>
              </a:rPr>
              <a:t>分钟，</a:t>
            </a:r>
            <a:r>
              <a:rPr lang="en-US" altLang="zh-CN" sz="2000" kern="100">
                <a:effectLst/>
                <a:latin typeface="+mn-ea"/>
                <a:cs typeface="Times New Roman" panose="02020603050405020304" pitchFamily="18" charset="0"/>
              </a:rPr>
              <a:t>5℃</a:t>
            </a:r>
            <a:r>
              <a:rPr lang="zh-CN" altLang="en-US" sz="2000" kern="100">
                <a:effectLst/>
                <a:latin typeface="+mn-ea"/>
                <a:cs typeface="Times New Roman" panose="02020603050405020304" pitchFamily="18" charset="0"/>
              </a:rPr>
              <a:t>时是</a:t>
            </a:r>
            <a:r>
              <a:rPr lang="en-US" altLang="zh-CN" sz="2000" kern="100">
                <a:effectLst/>
                <a:latin typeface="+mn-ea"/>
                <a:cs typeface="Times New Roman" panose="02020603050405020304" pitchFamily="18" charset="0"/>
              </a:rPr>
              <a:t>1</a:t>
            </a:r>
            <a:r>
              <a:rPr lang="zh-CN" altLang="en-US" sz="2000" kern="100">
                <a:effectLst/>
                <a:latin typeface="+mn-ea"/>
                <a:cs typeface="Times New Roman" panose="02020603050405020304" pitchFamily="18" charset="0"/>
              </a:rPr>
              <a:t>小时，</a:t>
            </a:r>
            <a:r>
              <a:rPr lang="en-US" altLang="zh-CN" sz="2000" kern="100">
                <a:effectLst/>
                <a:latin typeface="+mn-ea"/>
                <a:cs typeface="Times New Roman" panose="02020603050405020304" pitchFamily="18" charset="0"/>
              </a:rPr>
              <a:t>10℃</a:t>
            </a:r>
            <a:r>
              <a:rPr lang="zh-CN" altLang="en-US" sz="2000" kern="100">
                <a:effectLst/>
                <a:latin typeface="+mn-ea"/>
                <a:cs typeface="Times New Roman" panose="02020603050405020304" pitchFamily="18" charset="0"/>
              </a:rPr>
              <a:t>时是</a:t>
            </a:r>
            <a:r>
              <a:rPr lang="en-US" altLang="zh-CN" sz="2000" kern="100">
                <a:effectLst/>
                <a:latin typeface="+mn-ea"/>
                <a:cs typeface="Times New Roman" panose="02020603050405020304" pitchFamily="18" charset="0"/>
              </a:rPr>
              <a:t>3</a:t>
            </a:r>
            <a:r>
              <a:rPr lang="zh-CN" altLang="en-US" sz="2000" kern="100">
                <a:effectLst/>
                <a:latin typeface="+mn-ea"/>
                <a:cs typeface="Times New Roman" panose="02020603050405020304" pitchFamily="18" charset="0"/>
              </a:rPr>
              <a:t>小时，</a:t>
            </a:r>
            <a:r>
              <a:rPr lang="en-US" altLang="zh-CN" sz="2000" kern="100">
                <a:effectLst/>
                <a:latin typeface="+mn-ea"/>
                <a:cs typeface="Times New Roman" panose="02020603050405020304" pitchFamily="18" charset="0"/>
              </a:rPr>
              <a:t>25℃</a:t>
            </a:r>
            <a:r>
              <a:rPr lang="zh-CN" altLang="en-US" sz="2000" kern="100">
                <a:effectLst/>
                <a:latin typeface="+mn-ea"/>
                <a:cs typeface="Times New Roman" panose="02020603050405020304" pitchFamily="18" charset="0"/>
              </a:rPr>
              <a:t>时是一夜。可见，人在水中坚持的时间长短与水温高低有因果联系。</a:t>
            </a:r>
          </a:p>
          <a:p>
            <a:pPr indent="266700" algn="just"/>
            <a:r>
              <a:rPr lang="zh-CN" altLang="en-US" sz="2000" b="1" kern="100">
                <a:effectLst/>
                <a:latin typeface="+mn-ea"/>
                <a:cs typeface="Times New Roman" panose="02020603050405020304" pitchFamily="18" charset="0"/>
              </a:rPr>
              <a:t>结合材料，运用归纳推理的知识，回答下列问题。</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1</a:t>
            </a:r>
            <a:r>
              <a:rPr lang="zh-CN" altLang="en-US" sz="2000" b="1" kern="100">
                <a:effectLst/>
                <a:latin typeface="+mn-ea"/>
                <a:cs typeface="Times New Roman" panose="02020603050405020304" pitchFamily="18" charset="0"/>
              </a:rPr>
              <a:t>）结合材料一，谈谈不完全归纳推理的可能性、特点及其注意事项。</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2</a:t>
            </a:r>
            <a:r>
              <a:rPr lang="zh-CN" altLang="en-US" sz="2000" b="1" kern="100">
                <a:effectLst/>
                <a:latin typeface="+mn-ea"/>
                <a:cs typeface="Times New Roman" panose="02020603050405020304" pitchFamily="18" charset="0"/>
              </a:rPr>
              <a:t>）材料二、材料三、材料四分别体现了哪种方法？其含义是什么？</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43353674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015663"/>
          </a:xfrm>
          <a:prstGeom prst="rect">
            <a:avLst/>
          </a:prstGeom>
          <a:noFill/>
        </p:spPr>
        <p:txBody>
          <a:bodyPr wrap="square">
            <a:spAutoFit/>
          </a:bodyPr>
          <a:lstStyle/>
          <a:p>
            <a:pPr indent="266700" algn="just"/>
            <a:r>
              <a:rPr lang="en-US" altLang="zh-CN" sz="2000" kern="100">
                <a:effectLst/>
                <a:latin typeface="+mn-ea"/>
                <a:cs typeface="Times New Roman" panose="02020603050405020304" pitchFamily="18" charset="0"/>
              </a:rPr>
              <a:t>【</a:t>
            </a:r>
            <a:r>
              <a:rPr lang="zh-CN" altLang="en-US" sz="2000" kern="100">
                <a:effectLst/>
                <a:latin typeface="+mn-ea"/>
                <a:cs typeface="Times New Roman" panose="02020603050405020304" pitchFamily="18" charset="0"/>
              </a:rPr>
              <a:t>典例</a:t>
            </a:r>
            <a:r>
              <a:rPr lang="en-US" altLang="zh-CN" sz="2000" kern="100">
                <a:effectLst/>
                <a:latin typeface="+mn-ea"/>
                <a:cs typeface="Times New Roman" panose="02020603050405020304" pitchFamily="18" charset="0"/>
              </a:rPr>
              <a:t>10】 </a:t>
            </a:r>
            <a:r>
              <a:rPr lang="zh-CN" altLang="en-US" sz="2000" b="1" kern="100">
                <a:effectLst/>
                <a:latin typeface="+mn-ea"/>
                <a:cs typeface="Times New Roman" panose="02020603050405020304" pitchFamily="18" charset="0"/>
              </a:rPr>
              <a:t>结合材料，运用归纳推理的知识，回答下列问题。</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1</a:t>
            </a:r>
            <a:r>
              <a:rPr lang="zh-CN" altLang="en-US" sz="2000" b="1" kern="100">
                <a:effectLst/>
                <a:latin typeface="+mn-ea"/>
                <a:cs typeface="Times New Roman" panose="02020603050405020304" pitchFamily="18" charset="0"/>
              </a:rPr>
              <a:t>）结合材料一，谈谈不完全归纳推理的可能性、特点及其注意事项。</a:t>
            </a:r>
          </a:p>
          <a:p>
            <a:pPr indent="266700" algn="just"/>
            <a:r>
              <a:rPr lang="zh-CN" altLang="en-US" sz="2000" b="1" kern="100">
                <a:effectLst/>
                <a:latin typeface="+mn-ea"/>
                <a:cs typeface="Times New Roman" panose="02020603050405020304" pitchFamily="18" charset="0"/>
              </a:rPr>
              <a:t>（</a:t>
            </a:r>
            <a:r>
              <a:rPr lang="en-US" altLang="zh-CN" sz="2000" b="1" kern="100">
                <a:effectLst/>
                <a:latin typeface="+mn-ea"/>
                <a:cs typeface="Times New Roman" panose="02020603050405020304" pitchFamily="18" charset="0"/>
              </a:rPr>
              <a:t>2</a:t>
            </a:r>
            <a:r>
              <a:rPr lang="zh-CN" altLang="en-US" sz="2000" b="1" kern="100">
                <a:effectLst/>
                <a:latin typeface="+mn-ea"/>
                <a:cs typeface="Times New Roman" panose="02020603050405020304" pitchFamily="18" charset="0"/>
              </a:rPr>
              <a:t>）材料二、材料三、材料四分别体现了哪种方法？其含义是什么？</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548DAE7F-0D72-459A-A827-C5794D58A9CB}"/>
              </a:ext>
            </a:extLst>
          </p:cNvPr>
          <p:cNvSpPr txBox="1"/>
          <p:nvPr>
            <p:custDataLst>
              <p:tags r:id="rId10"/>
            </p:custDataLst>
          </p:nvPr>
        </p:nvSpPr>
        <p:spPr>
          <a:xfrm>
            <a:off x="674377" y="2897495"/>
            <a:ext cx="10182688" cy="3416320"/>
          </a:xfrm>
          <a:prstGeom prst="rect">
            <a:avLst/>
          </a:prstGeom>
          <a:noFill/>
        </p:spPr>
        <p:txBody>
          <a:bodyPr wrap="square">
            <a:spAutoFit/>
          </a:bodyPr>
          <a:lstStyle/>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可能性：凭借思维的能动性，人们不对认识对象中的全部情况逐一进行考察，只考察其中的部分情况，往往也能得出一般性结论。这就需要运用不完全归纳推理。</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特点：不完全归纳推理是根据某类认识对象中的部分对象具有或不具有某种属性，推出该类全部对象具有或不具有某种属性的归纳推理。由于它没有对前提中的每个对象情况都进行考察，就得出一般性结论，这种推理的前提与结论之间的联系是或然的。</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注意事项：我们可以通过考察更多的认识对象、分析认识对象与有关现象之间的因果关系等方法，提高这种推理的可靠程度。</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①</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材料二体现了求同法。如果被考察的现象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出现在多个场合中，而在这些场合中只有一个有关因素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是共同的，那么，这个共同因素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与被考察的现象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有因果联系。</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②</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材料三体现了求异法。如果被考察的现象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在第一场合出现，在第二场合中不出现，而在这两个场合之间只有一点不同，即第一场合有某一因素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，第二场合没有这个因素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，其他有关因素都是相同的，那么，这个因素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与被考察的现象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有因果联系。</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③</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材料四体现了共变法。如果被考察现象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有某些变化，有一个因素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也随之发生一定的变化，那么，这个相关因素</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与被考察的现象</a:t>
            </a:r>
            <a:r>
              <a:rPr lang="en-US"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a:t>
            </a:r>
            <a:r>
              <a:rPr lang="zh-CN" altLang="zh-CN" sz="18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有因果联系。</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205898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a:t>
            </a:r>
            <a:r>
              <a:rPr lang="zh-CN" altLang="en-US" sz="2400" kern="100">
                <a:effectLst/>
                <a:latin typeface="+mn-ea"/>
                <a:cs typeface="Times New Roman" panose="02020603050405020304" pitchFamily="18" charset="0"/>
              </a:rPr>
              <a:t>来自萧山的赵女士称，她们一家三口到竹笆市一家名为“</a:t>
            </a:r>
            <a:r>
              <a:rPr lang="en-US" altLang="zh-CN" sz="2400" kern="100" err="1">
                <a:effectLst/>
                <a:latin typeface="+mn-ea"/>
                <a:cs typeface="Times New Roman" panose="02020603050405020304" pitchFamily="18" charset="0"/>
              </a:rPr>
              <a:t>liubao”</a:t>
            </a:r>
            <a:r>
              <a:rPr lang="zh-CN" altLang="en-US" sz="2400" kern="100">
                <a:effectLst/>
                <a:latin typeface="+mn-ea"/>
                <a:cs typeface="Times New Roman" panose="02020603050405020304" pitchFamily="18" charset="0"/>
              </a:rPr>
              <a:t>铁锅门火锅店就餐。服务员端来锅底，打开煤气罐刚一点火，火“噗”一声扑面而来，将她的脸部灼伤头发烧焦，三岁半女儿的眼部被灼伤。经查，店员并无操作不当。关于本案下列说法中正确的是（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．该服务员侵犯了赵女士及其女儿的生命权</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．赵女士应向法院起诉火锅店</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．双方均有权委托诉讼代理人</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．该服务员是直接侵权人，承担受伤母女的赔偿责任</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4552187" y="266681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69809320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757142" y="2415162"/>
            <a:ext cx="3493265" cy="1415772"/>
          </a:xfrm>
          <a:prstGeom prst="rect">
            <a:avLst/>
          </a:prstGeom>
        </p:spPr>
        <p:txBody>
          <a:bodyPr wrap="none">
            <a:spAutoFit/>
          </a:bodyPr>
          <a:lstStyle/>
          <a:p>
            <a:pPr algn="ctr"/>
            <a:r>
              <a:rPr lang="zh-CN" altLang="en-US" sz="8600" b="1">
                <a:solidFill>
                  <a:srgbClr val="BE0000"/>
                </a:solidFill>
                <a:latin typeface="微软雅黑" panose="020b0503020204020204" pitchFamily="34" charset="-122"/>
                <a:ea typeface="微软雅黑" panose="020b0503020204020204" pitchFamily="34" charset="-122"/>
              </a:rPr>
              <a:t>谢谢！</a:t>
            </a:r>
          </a:p>
        </p:txBody>
      </p:sp>
      <p:sp>
        <p:nvSpPr>
          <p:cNvPr id="8" name="Freeform 29"/>
          <p:cNvSpPr/>
          <p:nvPr>
            <p:custDataLst>
              <p:tags r:id="rId4"/>
            </p:custDataLst>
          </p:nvPr>
        </p:nvSpPr>
        <p:spPr bwMode="auto">
          <a:xfrm>
            <a:off x="5221018" y="590692"/>
            <a:ext cx="1749965" cy="1563763"/>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New picture"/>
          <p:cNvPicPr/>
          <p:nvPr>
            <p:custDataLst>
              <p:tags r:id="rId8"/>
            </p:custDataLst>
          </p:nvPr>
        </p:nvPicPr>
        <p:blipFill>
          <a:blip r:embed="rId7"/>
          <a:stretch>
            <a:fillRect/>
          </a:stretch>
        </p:blipFill>
        <p:spPr>
          <a:xfrm>
            <a:off x="11709400" y="12547600"/>
            <a:ext cx="317500" cy="241300"/>
          </a:xfrm>
          <a:prstGeom prst="cube">
            <a:avLst/>
          </a:prstGeom>
        </p:spPr>
      </p:pic>
    </p:spTree>
    <p:extLst>
      <p:ext uri="{BB962C8B-B14F-4D97-AF65-F5344CB8AC3E}">
        <p14:creationId xmlns:p14="http://schemas.microsoft.com/office/powerpoint/2010/main" val="228180988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0"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nodeType="afterGroup">
                            <p:stCondLst>
                              <p:cond delay="1050"/>
                            </p:stCondLst>
                            <p:childTnLst>
                              <p:par>
                                <p:cTn id="24" presetID="53"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07 2.22222E-06 L 0.22435 2.22222E-06"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一、课标解读 考情分析</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aphicFrame>
        <p:nvGraphicFramePr>
          <p:cNvPr id="3" name="表格 2">
            <a:extLst>
              <a:ext uri="{FF2B5EF4-FFF2-40B4-BE49-F238E27FC236}">
                <a16:creationId xmlns:a16="http://schemas.microsoft.com/office/drawing/2014/main" id="{2B3AA40A-225A-4EFE-8115-55A1DA3D59C6}"/>
              </a:ext>
            </a:extLst>
          </p:cNvPr>
          <p:cNvGraphicFramePr>
            <a:graphicFrameLocks noGrp="1"/>
          </p:cNvGraphicFramePr>
          <p:nvPr>
            <p:custDataLst>
              <p:tags r:id="rId8"/>
            </p:custDataLst>
            <p:extLst>
              <p:ext uri="{D42A27DB-BD31-4B8C-83A1-F6EECF244321}">
                <p14:modId xmlns:p14="http://schemas.microsoft.com/office/powerpoint/2010/main" val="4230050462"/>
              </p:ext>
            </p:extLst>
          </p:nvPr>
        </p:nvGraphicFramePr>
        <p:xfrm>
          <a:off x="808596" y="1303339"/>
          <a:ext cx="10574807" cy="5120640"/>
        </p:xfrm>
        <a:graphic>
          <a:graphicData uri="http://schemas.openxmlformats.org/drawingml/2006/table">
            <a:tbl>
              <a:tblPr firstRow="1" firstCol="1" bandRow="1">
                <a:tableStyleId>{5C22544A-7EE6-4342-B048-85BDC9FD1C3A}</a:tableStyleId>
              </a:tblPr>
              <a:tblGrid>
                <a:gridCol w="1049068">
                  <a:extLst>
                    <a:ext uri="{9D8B030D-6E8A-4147-A177-3AD203B41FA5}">
                      <a16:colId xmlns:a16="http://schemas.microsoft.com/office/drawing/2014/main" val="2728225759"/>
                    </a:ext>
                  </a:extLst>
                </a:gridCol>
                <a:gridCol w="976544">
                  <a:extLst>
                    <a:ext uri="{9D8B030D-6E8A-4147-A177-3AD203B41FA5}">
                      <a16:colId xmlns:a16="http://schemas.microsoft.com/office/drawing/2014/main" val="2564605701"/>
                    </a:ext>
                  </a:extLst>
                </a:gridCol>
                <a:gridCol w="1642369">
                  <a:extLst>
                    <a:ext uri="{9D8B030D-6E8A-4147-A177-3AD203B41FA5}">
                      <a16:colId xmlns:a16="http://schemas.microsoft.com/office/drawing/2014/main" val="4139785007"/>
                    </a:ext>
                  </a:extLst>
                </a:gridCol>
                <a:gridCol w="6906826">
                  <a:extLst>
                    <a:ext uri="{9D8B030D-6E8A-4147-A177-3AD203B41FA5}">
                      <a16:colId xmlns:a16="http://schemas.microsoft.com/office/drawing/2014/main" val="2353679322"/>
                    </a:ext>
                  </a:extLst>
                </a:gridCol>
              </a:tblGrid>
              <a:tr h="190515">
                <a:tc gridSpan="2">
                  <a:txBody>
                    <a:bodyPr vert="horz" wrap="square"/>
                    <a:lstStyle/>
                    <a:p>
                      <a:pPr algn="ctr">
                        <a:lnSpc>
                          <a:spcPct val="100000"/>
                        </a:lnSpc>
                      </a:pPr>
                      <a:r>
                        <a:rPr lang="zh-CN" sz="2800" kern="100">
                          <a:effectLst/>
                        </a:rPr>
                        <a:t>课标解读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rowSpan="2">
                  <a:txBody>
                    <a:bodyPr vert="horz" wrap="square"/>
                    <a:lstStyle/>
                    <a:p>
                      <a:pPr algn="ctr">
                        <a:lnSpc>
                          <a:spcPct val="100000"/>
                        </a:lnSpc>
                      </a:pPr>
                      <a:r>
                        <a:rPr lang="zh-CN" sz="2800" kern="100">
                          <a:effectLst/>
                        </a:rPr>
                        <a:t>考情分析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vert="horz" wrap="square"/>
                    <a:lstStyle/>
                    <a:p>
                      <a:pPr algn="ctr">
                        <a:lnSpc>
                          <a:spcPct val="100000"/>
                        </a:lnSpc>
                      </a:pPr>
                      <a:r>
                        <a:rPr lang="zh-CN" sz="2800" kern="100">
                          <a:effectLst/>
                        </a:rPr>
                        <a:t>备考策略</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47899996"/>
                  </a:ext>
                </a:extLst>
              </a:tr>
              <a:tr h="190515">
                <a:tc>
                  <a:txBody>
                    <a:bodyPr vert="horz" wrap="square"/>
                    <a:lstStyle/>
                    <a:p>
                      <a:pPr algn="ctr">
                        <a:lnSpc>
                          <a:spcPct val="100000"/>
                        </a:lnSpc>
                      </a:pPr>
                      <a:r>
                        <a:rPr lang="zh-CN" sz="2800" kern="100">
                          <a:effectLst/>
                        </a:rPr>
                        <a:t>考点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ctr">
                        <a:lnSpc>
                          <a:spcPct val="100000"/>
                        </a:lnSpc>
                      </a:pPr>
                      <a:r>
                        <a:rPr lang="zh-CN" sz="2800" kern="100">
                          <a:effectLst/>
                        </a:rPr>
                        <a:t>内容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436907087"/>
                  </a:ext>
                </a:extLst>
              </a:tr>
              <a:tr h="1644607">
                <a:tc>
                  <a:txBody>
                    <a:bodyPr vert="horz" wrap="square"/>
                    <a:lstStyle/>
                    <a:p>
                      <a:pPr algn="just">
                        <a:lnSpc>
                          <a:spcPct val="100000"/>
                        </a:lnSpc>
                      </a:pPr>
                      <a:r>
                        <a:rPr lang="zh-CN" sz="2800" kern="100">
                          <a:effectLst/>
                        </a:rPr>
                        <a:t>学会归纳与类比推理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nSpc>
                          <a:spcPct val="100000"/>
                        </a:lnSpc>
                      </a:pPr>
                      <a:r>
                        <a:rPr lang="zh-CN" sz="2800" kern="100">
                          <a:effectLst/>
                        </a:rPr>
                        <a:t>归纳推理及其方法、类比推理及其方法</a:t>
                      </a:r>
                      <a:endParaRPr lang="zh-CN" altLang="en-US" sz="2800"/>
                    </a:p>
                  </a:txBody>
                  <a:tcPr marL="68580" marR="68580" marT="0" marB="0"/>
                </a:tc>
                <a:tc>
                  <a:txBody>
                    <a:bodyPr vert="horz" wrap="square"/>
                    <a:lstStyle/>
                    <a:p>
                      <a:pPr algn="just">
                        <a:lnSpc>
                          <a:spcPct val="100000"/>
                        </a:lnSpc>
                      </a:pPr>
                      <a:r>
                        <a:rPr lang="zh-CN" sz="2800" kern="100">
                          <a:effectLst/>
                        </a:rPr>
                        <a:t>本专题为高考新增模块，还没有高考考题和考情，对于考情需要进一步了解</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en-US" sz="2800" kern="100">
                          <a:effectLst/>
                        </a:rPr>
                        <a:t>(1)</a:t>
                      </a:r>
                      <a:r>
                        <a:rPr lang="zh-CN" sz="2800" kern="100">
                          <a:effectLst/>
                        </a:rPr>
                        <a:t>知道概念是反映事物本质属性的思维形式</a:t>
                      </a:r>
                      <a:r>
                        <a:rPr lang="en-US" sz="2800" kern="100">
                          <a:effectLst/>
                        </a:rPr>
                        <a:t>;</a:t>
                      </a:r>
                      <a:r>
                        <a:rPr lang="zh-CN" sz="2800" kern="100">
                          <a:effectLst/>
                        </a:rPr>
                        <a:t>理解任何概念都是内涵和外延的统</a:t>
                      </a:r>
                    </a:p>
                    <a:p>
                      <a:pPr algn="just">
                        <a:lnSpc>
                          <a:spcPct val="100000"/>
                        </a:lnSpc>
                      </a:pPr>
                      <a:r>
                        <a:rPr lang="en-US" sz="2800" kern="100">
                          <a:effectLst/>
                        </a:rPr>
                        <a:t>(2)</a:t>
                      </a:r>
                      <a:r>
                        <a:rPr lang="zh-CN" sz="2800" kern="100">
                          <a:effectLst/>
                        </a:rPr>
                        <a:t>知道判断的基本特征</a:t>
                      </a:r>
                      <a:r>
                        <a:rPr lang="en-US" sz="2800" kern="100">
                          <a:effectLst/>
                        </a:rPr>
                        <a:t>;</a:t>
                      </a:r>
                      <a:r>
                        <a:rPr lang="zh-CN" sz="2800" kern="100">
                          <a:effectLst/>
                        </a:rPr>
                        <a:t>了解形成恰当判断的条件</a:t>
                      </a:r>
                      <a:r>
                        <a:rPr lang="en-US" sz="2800" kern="100">
                          <a:effectLst/>
                        </a:rPr>
                        <a:t>;</a:t>
                      </a:r>
                      <a:r>
                        <a:rPr lang="zh-CN" sz="2800" kern="100">
                          <a:effectLst/>
                        </a:rPr>
                        <a:t>学会正确运用判断</a:t>
                      </a:r>
                      <a:r>
                        <a:rPr lang="en-US" sz="2800" kern="100">
                          <a:effectLst/>
                        </a:rPr>
                        <a:t>;</a:t>
                      </a:r>
                      <a:r>
                        <a:rPr lang="zh-CN" sz="2800" kern="100">
                          <a:effectLst/>
                        </a:rPr>
                        <a:t>结合具体的判断活动，区分判断的不同类型</a:t>
                      </a:r>
                    </a:p>
                    <a:p>
                      <a:pPr algn="just">
                        <a:lnSpc>
                          <a:spcPct val="100000"/>
                        </a:lnSpc>
                      </a:pPr>
                      <a:r>
                        <a:rPr lang="en-US" sz="2800" kern="100">
                          <a:effectLst/>
                        </a:rPr>
                        <a:t>(3)</a:t>
                      </a:r>
                      <a:r>
                        <a:rPr lang="zh-CN" sz="2800" kern="100">
                          <a:effectLst/>
                        </a:rPr>
                        <a:t>了解推理的类型</a:t>
                      </a:r>
                      <a:r>
                        <a:rPr lang="en-US" sz="2800" kern="100">
                          <a:effectLst/>
                        </a:rPr>
                        <a:t>;</a:t>
                      </a:r>
                      <a:r>
                        <a:rPr lang="zh-CN" sz="2800" kern="100">
                          <a:effectLst/>
                        </a:rPr>
                        <a:t>掌握演绎推理的方法</a:t>
                      </a:r>
                      <a:r>
                        <a:rPr lang="en-US" sz="2800" kern="100">
                          <a:effectLst/>
                        </a:rPr>
                        <a:t>;</a:t>
                      </a:r>
                      <a:r>
                        <a:rPr lang="zh-CN" sz="2800" kern="100">
                          <a:effectLst/>
                        </a:rPr>
                        <a:t>学会归纳推理、类比推理</a:t>
                      </a:r>
                      <a:r>
                        <a:rPr lang="en-US" sz="2800" kern="100">
                          <a:effectLst/>
                        </a:rPr>
                        <a:t>;</a:t>
                      </a:r>
                      <a:r>
                        <a:rPr lang="zh-CN" sz="2800" kern="100">
                          <a:effectLst/>
                        </a:rPr>
                        <a:t>评析常见的推理错误</a:t>
                      </a:r>
                    </a:p>
                    <a:p>
                      <a:pPr algn="just">
                        <a:lnSpc>
                          <a:spcPct val="100000"/>
                        </a:lnSpc>
                      </a:pPr>
                      <a:r>
                        <a:rPr lang="en-US" sz="2800" kern="100">
                          <a:effectLst/>
                        </a:rPr>
                        <a:t>(4)</a:t>
                      </a:r>
                      <a:r>
                        <a:rPr lang="zh-CN" sz="2800" kern="100">
                          <a:effectLst/>
                        </a:rPr>
                        <a:t>析常见的逻辑错误，掌握形式逻辑的三个基本规律</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37811028"/>
                  </a:ext>
                </a:extLst>
              </a:tr>
            </a:tbl>
          </a:graphicData>
        </a:graphic>
      </p:graphicFrame>
    </p:spTree>
    <p:extLst>
      <p:ext uri="{BB962C8B-B14F-4D97-AF65-F5344CB8AC3E}">
        <p14:creationId xmlns:p14="http://schemas.microsoft.com/office/powerpoint/2010/main" val="13225546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5638"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知识整合 网络构建</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72163333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2483D-D33F-42A3-98F4-77EEBF194A65}"/>
              </a:ext>
            </a:extLst>
          </p:cNvPr>
          <p:cNvSpPr txBox="1"/>
          <p:nvPr>
            <p:custDataLst>
              <p:tags r:id="rId8"/>
            </p:custDataLst>
          </p:nvPr>
        </p:nvSpPr>
        <p:spPr>
          <a:xfrm>
            <a:off x="1293134" y="4929384"/>
            <a:ext cx="1531144" cy="831056"/>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类比推理及其方法</a:t>
            </a:r>
          </a:p>
        </p:txBody>
      </p:sp>
      <p:pic>
        <p:nvPicPr>
          <p:cNvPr id="8" name="图片 7">
            <a:extLst>
              <a:ext uri="{FF2B5EF4-FFF2-40B4-BE49-F238E27FC236}">
                <a16:creationId xmlns:a16="http://schemas.microsoft.com/office/drawing/2014/main" id="{30A799D6-B3E7-447C-B2F9-8342C9ADD332}"/>
              </a:ext>
            </a:extLst>
          </p:cNvPr>
          <p:cNvPicPr>
            <a:picLocks noChangeAspect="1"/>
          </p:cNvPicPr>
          <p:nvPr>
            <p:custDataLst>
              <p:tags r:id="rId10"/>
            </p:custDataLst>
          </p:nvPr>
        </p:nvPicPr>
        <p:blipFill>
          <a:blip r:embed="rId9"/>
          <a:stretch>
            <a:fillRect/>
          </a:stretch>
        </p:blipFill>
        <p:spPr>
          <a:xfrm>
            <a:off x="2724438" y="3863522"/>
            <a:ext cx="642858" cy="3079295"/>
          </a:xfrm>
          <a:prstGeom prst="rect">
            <a:avLst/>
          </a:prstGeom>
        </p:spPr>
      </p:pic>
      <p:sp>
        <p:nvSpPr>
          <p:cNvPr id="9" name="文本框 8">
            <a:extLst>
              <a:ext uri="{FF2B5EF4-FFF2-40B4-BE49-F238E27FC236}">
                <a16:creationId xmlns:a16="http://schemas.microsoft.com/office/drawing/2014/main" id="{283A57B9-5DDB-4A94-82E8-06486C30F29A}"/>
              </a:ext>
            </a:extLst>
          </p:cNvPr>
          <p:cNvSpPr txBox="1"/>
          <p:nvPr>
            <p:custDataLst>
              <p:tags r:id="rId11"/>
            </p:custDataLst>
          </p:nvPr>
        </p:nvSpPr>
        <p:spPr>
          <a:xfrm>
            <a:off x="1564387" y="1692738"/>
            <a:ext cx="1450935" cy="830997"/>
          </a:xfrm>
          <a:prstGeom prst="rect">
            <a:avLst/>
          </a:prstGeom>
          <a:noFill/>
          <a:ln w="9525">
            <a:noFill/>
          </a:ln>
        </p:spPr>
        <p:txBody>
          <a:bodyPr wrap="square">
            <a:spAutoFit/>
          </a:bodyPr>
          <a:lstStyle/>
          <a:p>
            <a:pPr algn="ctr"/>
            <a:r>
              <a:rPr lang="zh-CN" altLang="en-US" sz="2400">
                <a:latin typeface="黑体" panose="02010609060101010101" charset="-122"/>
                <a:ea typeface="黑体" panose="02010609060101010101" charset="-122"/>
              </a:rPr>
              <a:t>归纳推理及其方法</a:t>
            </a:r>
          </a:p>
        </p:txBody>
      </p:sp>
      <p:pic>
        <p:nvPicPr>
          <p:cNvPr id="10" name="图片 9">
            <a:extLst>
              <a:ext uri="{FF2B5EF4-FFF2-40B4-BE49-F238E27FC236}">
                <a16:creationId xmlns:a16="http://schemas.microsoft.com/office/drawing/2014/main" id="{81BED608-474A-41C0-9B52-A9C2B9F60FD7}"/>
              </a:ext>
            </a:extLst>
          </p:cNvPr>
          <p:cNvPicPr>
            <a:picLocks noChangeAspect="1"/>
          </p:cNvPicPr>
          <p:nvPr>
            <p:custDataLst>
              <p:tags r:id="rId12"/>
            </p:custDataLst>
          </p:nvPr>
        </p:nvPicPr>
        <p:blipFill>
          <a:blip r:embed="rId9"/>
          <a:stretch>
            <a:fillRect/>
          </a:stretch>
        </p:blipFill>
        <p:spPr>
          <a:xfrm>
            <a:off x="3105284" y="956806"/>
            <a:ext cx="459844" cy="2772022"/>
          </a:xfrm>
          <a:prstGeom prst="rect">
            <a:avLst/>
          </a:prstGeom>
        </p:spPr>
      </p:pic>
      <p:sp>
        <p:nvSpPr>
          <p:cNvPr id="11" name="文本框 10">
            <a:extLst>
              <a:ext uri="{FF2B5EF4-FFF2-40B4-BE49-F238E27FC236}">
                <a16:creationId xmlns:a16="http://schemas.microsoft.com/office/drawing/2014/main" id="{0D07D688-5F47-423A-AFFD-66DF08B85FF4}"/>
              </a:ext>
            </a:extLst>
          </p:cNvPr>
          <p:cNvSpPr txBox="1"/>
          <p:nvPr>
            <p:custDataLst>
              <p:tags r:id="rId13"/>
            </p:custDataLst>
          </p:nvPr>
        </p:nvSpPr>
        <p:spPr>
          <a:xfrm>
            <a:off x="437119" y="1152265"/>
            <a:ext cx="459844" cy="5736250"/>
          </a:xfrm>
          <a:prstGeom prst="rect">
            <a:avLst/>
          </a:prstGeom>
          <a:noFill/>
          <a:ln w="9525">
            <a:noFill/>
          </a:ln>
        </p:spPr>
        <p:txBody>
          <a:bodyPr wrap="square">
            <a:spAutoFit/>
          </a:bodyPr>
          <a:lstStyle/>
          <a:p>
            <a:pPr algn="ctr">
              <a:lnSpc>
                <a:spcPct val="120000"/>
              </a:lnSpc>
            </a:pPr>
            <a:r>
              <a:rPr lang="zh-CN" altLang="en-US" sz="2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学会归纳推理与类比推理</a:t>
            </a:r>
          </a:p>
        </p:txBody>
      </p:sp>
      <p:pic>
        <p:nvPicPr>
          <p:cNvPr id="12" name="图片 11">
            <a:extLst>
              <a:ext uri="{FF2B5EF4-FFF2-40B4-BE49-F238E27FC236}">
                <a16:creationId xmlns:a16="http://schemas.microsoft.com/office/drawing/2014/main" id="{CAE0B766-6A2A-462F-9C12-D288AA2D3E92}"/>
              </a:ext>
            </a:extLst>
          </p:cNvPr>
          <p:cNvPicPr>
            <a:picLocks noChangeAspect="1"/>
          </p:cNvPicPr>
          <p:nvPr>
            <p:custDataLst>
              <p:tags r:id="rId14"/>
            </p:custDataLst>
          </p:nvPr>
        </p:nvPicPr>
        <p:blipFill>
          <a:blip r:embed="rId9"/>
          <a:stretch>
            <a:fillRect/>
          </a:stretch>
        </p:blipFill>
        <p:spPr>
          <a:xfrm>
            <a:off x="1010845" y="1579037"/>
            <a:ext cx="397022" cy="4600282"/>
          </a:xfrm>
          <a:prstGeom prst="rect">
            <a:avLst/>
          </a:prstGeom>
        </p:spPr>
      </p:pic>
      <p:sp>
        <p:nvSpPr>
          <p:cNvPr id="13" name="文本框 12">
            <a:extLst>
              <a:ext uri="{FF2B5EF4-FFF2-40B4-BE49-F238E27FC236}">
                <a16:creationId xmlns:a16="http://schemas.microsoft.com/office/drawing/2014/main" id="{26D7D3E0-646C-4645-986A-1C62D48AB3DB}"/>
              </a:ext>
            </a:extLst>
          </p:cNvPr>
          <p:cNvSpPr txBox="1"/>
          <p:nvPr>
            <p:custDataLst>
              <p:tags r:id="rId15"/>
            </p:custDataLst>
          </p:nvPr>
        </p:nvSpPr>
        <p:spPr>
          <a:xfrm>
            <a:off x="3565128" y="921432"/>
            <a:ext cx="2530872" cy="400110"/>
          </a:xfrm>
          <a:prstGeom prst="rect">
            <a:avLst/>
          </a:prstGeom>
          <a:noFill/>
        </p:spPr>
        <p:txBody>
          <a:bodyPr wrap="square">
            <a:spAutoFit/>
          </a:bodyPr>
          <a:lstStyle/>
          <a:p>
            <a:r>
              <a:rPr lang="zh-CN" altLang="en-US" sz="2000" b="1">
                <a:effectLst/>
                <a:latin typeface="微软雅黑" panose="020b0503020204020204" pitchFamily="34" charset="-122"/>
                <a:ea typeface="微软雅黑" panose="020b0503020204020204" pitchFamily="34" charset="-122"/>
                <a:cs typeface="微软雅黑" panose="020b0503020204020204" pitchFamily="34" charset="-122"/>
                <a:sym typeface="+mn-ea"/>
              </a:rPr>
              <a:t>归纳推理</a:t>
            </a:r>
            <a:endParaRPr lang="zh-CN" altLang="en-US" sz="2000"/>
          </a:p>
        </p:txBody>
      </p:sp>
      <p:sp>
        <p:nvSpPr>
          <p:cNvPr id="14" name="文本框 13">
            <a:extLst>
              <a:ext uri="{FF2B5EF4-FFF2-40B4-BE49-F238E27FC236}">
                <a16:creationId xmlns:a16="http://schemas.microsoft.com/office/drawing/2014/main" id="{B1CE4187-F6DF-4882-8496-9CD83B392B2A}"/>
              </a:ext>
            </a:extLst>
          </p:cNvPr>
          <p:cNvSpPr txBox="1"/>
          <p:nvPr>
            <p:custDataLst>
              <p:tags r:id="rId16"/>
            </p:custDataLst>
          </p:nvPr>
        </p:nvSpPr>
        <p:spPr>
          <a:xfrm>
            <a:off x="3385573" y="1444585"/>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完全归纳推理的特点</a:t>
            </a:r>
            <a:endParaRPr lang="zh-CN" altLang="en-US"/>
          </a:p>
        </p:txBody>
      </p:sp>
      <p:sp>
        <p:nvSpPr>
          <p:cNvPr id="15" name="文本框 14">
            <a:extLst>
              <a:ext uri="{FF2B5EF4-FFF2-40B4-BE49-F238E27FC236}">
                <a16:creationId xmlns:a16="http://schemas.microsoft.com/office/drawing/2014/main" id="{B0882E51-7CEB-4CCB-98E2-6945DCDAE5AB}"/>
              </a:ext>
            </a:extLst>
          </p:cNvPr>
          <p:cNvSpPr txBox="1"/>
          <p:nvPr>
            <p:custDataLst>
              <p:tags r:id="rId17"/>
            </p:custDataLst>
          </p:nvPr>
        </p:nvSpPr>
        <p:spPr>
          <a:xfrm>
            <a:off x="5653929" y="878189"/>
            <a:ext cx="1402237" cy="646331"/>
          </a:xfrm>
          <a:prstGeom prst="rect">
            <a:avLst/>
          </a:prstGeom>
          <a:noFill/>
        </p:spPr>
        <p:txBody>
          <a:bodyPr wrap="square">
            <a:spAutoFit/>
          </a:bodyPr>
          <a:lstStyle/>
          <a:p>
            <a:pPr algn="l">
              <a:lnSpc>
                <a:spcPct val="100000"/>
              </a:lnSpc>
              <a:buFont typeface="Arial" panose="020b0604020202020204" pitchFamily="34" charset="0"/>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）含义：</a:t>
            </a:r>
          </a:p>
          <a:p>
            <a:pPr algn="l">
              <a:lnSpc>
                <a:spcPct val="100000"/>
              </a:lnSpc>
              <a:buFont typeface="Arial" panose="020b0604020202020204" pitchFamily="34" charset="0"/>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）类型：</a:t>
            </a:r>
          </a:p>
        </p:txBody>
      </p:sp>
      <p:sp>
        <p:nvSpPr>
          <p:cNvPr id="16" name="文本框 15">
            <a:extLst>
              <a:ext uri="{FF2B5EF4-FFF2-40B4-BE49-F238E27FC236}">
                <a16:creationId xmlns:a16="http://schemas.microsoft.com/office/drawing/2014/main" id="{434FB98E-08FF-4DE6-B6CC-5CE1780E0165}"/>
              </a:ext>
            </a:extLst>
          </p:cNvPr>
          <p:cNvSpPr txBox="1"/>
          <p:nvPr>
            <p:custDataLst>
              <p:tags r:id="rId18"/>
            </p:custDataLst>
          </p:nvPr>
        </p:nvSpPr>
        <p:spPr>
          <a:xfrm>
            <a:off x="3450167" y="1932364"/>
            <a:ext cx="2948232" cy="369332"/>
          </a:xfrm>
          <a:prstGeom prst="rect">
            <a:avLst/>
          </a:prstGeom>
          <a:noFill/>
        </p:spPr>
        <p:txBody>
          <a:bodyPr wrap="square">
            <a:spAutoFit/>
          </a:bodyPr>
          <a:lstStyle/>
          <a:p>
            <a:pPr algn="l"/>
            <a:r>
              <a:rPr lang="en-US" altLang="zh-CN" sz="1800" b="1" err="1">
                <a:effectLst/>
                <a:latin typeface="微软雅黑" panose="020b0503020204020204" pitchFamily="34" charset="-122"/>
                <a:ea typeface="微软雅黑" panose="020b0503020204020204" pitchFamily="34" charset="-122"/>
                <a:cs typeface="微软雅黑" panose="020b0503020204020204" pitchFamily="34" charset="-122"/>
                <a:sym typeface="+mn-ea"/>
              </a:rPr>
              <a:t>不完全归纳推理</a:t>
            </a:r>
            <a:endParaRPr lang="en-US" altLang="zh-CN" sz="1800" b="1">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a:extLst>
              <a:ext uri="{FF2B5EF4-FFF2-40B4-BE49-F238E27FC236}">
                <a16:creationId xmlns:a16="http://schemas.microsoft.com/office/drawing/2014/main" id="{E0217C11-365A-44D3-AB47-47E125644A27}"/>
              </a:ext>
            </a:extLst>
          </p:cNvPr>
          <p:cNvSpPr txBox="1"/>
          <p:nvPr>
            <p:custDataLst>
              <p:tags r:id="rId19"/>
            </p:custDataLst>
          </p:nvPr>
        </p:nvSpPr>
        <p:spPr>
          <a:xfrm>
            <a:off x="6032643" y="1414913"/>
            <a:ext cx="5227324" cy="1477328"/>
          </a:xfrm>
          <a:prstGeom prst="rect">
            <a:avLst/>
          </a:prstGeom>
          <a:noFill/>
        </p:spPr>
        <p:txBody>
          <a:bodyPr wrap="square">
            <a:spAutoFit/>
          </a:bodyPr>
          <a:lstStyle/>
          <a:p>
            <a:pPr defTabSz="914400">
              <a:lnSpc>
                <a:spcPct val="100000"/>
              </a:lnSpc>
              <a:spcAft>
                <a:spcPct val="0"/>
              </a:spcAft>
              <a:tabLst>
                <a:tab pos="1029335"/>
                <a:tab pos="1850390"/>
                <a:tab pos="2538095"/>
                <a:tab pos="3221990"/>
              </a:tabLst>
            </a:pPr>
            <a:r>
              <a:rPr lang="en-US" altLang="zh-CN"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含义</a:t>
            </a:r>
            <a:r>
              <a:rPr lang="en-US" altLang="zh-CN" sz="18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defTabSz="914400">
              <a:lnSpc>
                <a:spcPct val="100000"/>
              </a:lnSpc>
              <a:spcAft>
                <a:spcPct val="0"/>
              </a:spcAft>
              <a:tabLst>
                <a:tab pos="1029335"/>
                <a:tab pos="1850390"/>
                <a:tab pos="2538095"/>
                <a:tab pos="3221990"/>
              </a:tabLst>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）必要性</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rPr>
              <a:t>:</a:t>
            </a:r>
          </a:p>
          <a:p>
            <a:pPr defTabSz="914400">
              <a:lnSpc>
                <a:spcPct val="100000"/>
              </a:lnSpc>
              <a:spcAft>
                <a:spcPct val="0"/>
              </a:spcAft>
              <a:tabLst>
                <a:tab pos="1029335"/>
                <a:tab pos="1850390"/>
                <a:tab pos="2538095"/>
                <a:tab pos="3221990"/>
              </a:tabLst>
            </a:pP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）特点：</a:t>
            </a:r>
            <a:endParaRPr lang="en-US" altLang="zh-CN" sz="18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914400">
              <a:lnSpc>
                <a:spcPct val="100000"/>
              </a:lnSpc>
              <a:spcAft>
                <a:spcPct val="0"/>
              </a:spcAft>
              <a:tabLst>
                <a:tab pos="1029335"/>
                <a:tab pos="1850390"/>
                <a:tab pos="2538095"/>
                <a:tab pos="3221990"/>
              </a:tabLst>
            </a:pP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rPr>
              <a:t>）不完全归纳推理的逻辑错误</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u="heavy">
                <a:solidFill>
                  <a:srgbClr val="FF0000"/>
                </a:solidFill>
                <a:effectLst/>
                <a:uFill>
                  <a:solidFill>
                    <a:srgbClr val="002060"/>
                  </a:solidFill>
                </a:uFill>
                <a:latin typeface="微软雅黑" panose="020b0503020204020204" pitchFamily="34" charset="-122"/>
                <a:ea typeface="微软雅黑" panose="020b0503020204020204" pitchFamily="34" charset="-122"/>
                <a:cs typeface="微软雅黑" panose="020b0503020204020204" pitchFamily="34" charset="-122"/>
                <a:sym typeface="+mn-ea"/>
              </a:rPr>
              <a:t> “轻率概括”</a:t>
            </a:r>
            <a:endPar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914400">
              <a:lnSpc>
                <a:spcPct val="100000"/>
              </a:lnSpc>
              <a:spcAft>
                <a:spcPct val="0"/>
              </a:spcAft>
              <a:tabLst>
                <a:tab pos="1029335"/>
                <a:tab pos="1850390"/>
                <a:tab pos="2538095"/>
                <a:tab pos="3221990"/>
              </a:tabLst>
            </a:pPr>
            <a:r>
              <a:rPr lang="en-US" altLang="zh-CN" sz="1800" b="1">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800" b="1">
                <a:latin typeface="微软雅黑" panose="020b0503020204020204" pitchFamily="34" charset="-122"/>
                <a:ea typeface="微软雅黑" panose="020b0503020204020204" pitchFamily="34" charset="-122"/>
                <a:cs typeface="微软雅黑" panose="020b0503020204020204" pitchFamily="34" charset="-122"/>
                <a:sym typeface="+mn-ea"/>
              </a:rPr>
              <a:t>意义</a:t>
            </a:r>
            <a:endParaRPr lang="zh-CN" altLang="en-US" sz="1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a:extLst>
              <a:ext uri="{FF2B5EF4-FFF2-40B4-BE49-F238E27FC236}">
                <a16:creationId xmlns:a16="http://schemas.microsoft.com/office/drawing/2014/main" id="{542E1D97-45FF-46E0-B47F-78498404A9D0}"/>
              </a:ext>
            </a:extLst>
          </p:cNvPr>
          <p:cNvSpPr txBox="1"/>
          <p:nvPr>
            <p:custDataLst>
              <p:tags r:id="rId20"/>
            </p:custDataLst>
          </p:nvPr>
        </p:nvSpPr>
        <p:spPr>
          <a:xfrm>
            <a:off x="3450167" y="2557875"/>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完全归纳推理的方法</a:t>
            </a:r>
            <a:endParaRPr lang="zh-CN" altLang="en-US"/>
          </a:p>
        </p:txBody>
      </p:sp>
      <p:sp>
        <p:nvSpPr>
          <p:cNvPr id="19" name="文本框 18">
            <a:extLst>
              <a:ext uri="{FF2B5EF4-FFF2-40B4-BE49-F238E27FC236}">
                <a16:creationId xmlns:a16="http://schemas.microsoft.com/office/drawing/2014/main" id="{4C6426BD-909A-45FF-96AC-32E68A82E07A}"/>
              </a:ext>
            </a:extLst>
          </p:cNvPr>
          <p:cNvSpPr txBox="1"/>
          <p:nvPr>
            <p:custDataLst>
              <p:tags r:id="rId21"/>
            </p:custDataLst>
          </p:nvPr>
        </p:nvSpPr>
        <p:spPr>
          <a:xfrm>
            <a:off x="3335206" y="2899079"/>
            <a:ext cx="6094428"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不完全归纳推理</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的方法</a:t>
            </a:r>
            <a:endParaRPr lang="zh-CN" altLang="en-US"/>
          </a:p>
        </p:txBody>
      </p:sp>
      <p:sp>
        <p:nvSpPr>
          <p:cNvPr id="21" name="文本框 20">
            <a:extLst>
              <a:ext uri="{FF2B5EF4-FFF2-40B4-BE49-F238E27FC236}">
                <a16:creationId xmlns:a16="http://schemas.microsoft.com/office/drawing/2014/main" id="{08F9DACC-3E18-4A78-B542-776F4699CF21}"/>
              </a:ext>
            </a:extLst>
          </p:cNvPr>
          <p:cNvSpPr txBox="1"/>
          <p:nvPr>
            <p:custDataLst>
              <p:tags r:id="rId22"/>
            </p:custDataLst>
          </p:nvPr>
        </p:nvSpPr>
        <p:spPr>
          <a:xfrm>
            <a:off x="3450167" y="3347509"/>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提高</a:t>
            </a:r>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不完全归纳推理</a:t>
            </a:r>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的可靠程度</a:t>
            </a:r>
            <a:endParaRPr lang="zh-CN" altLang="en-US"/>
          </a:p>
        </p:txBody>
      </p:sp>
      <p:sp>
        <p:nvSpPr>
          <p:cNvPr id="22" name="文本框 21">
            <a:extLst>
              <a:ext uri="{FF2B5EF4-FFF2-40B4-BE49-F238E27FC236}">
                <a16:creationId xmlns:a16="http://schemas.microsoft.com/office/drawing/2014/main" id="{C8AB901C-24E4-4350-915D-0596D67E45CA}"/>
              </a:ext>
            </a:extLst>
          </p:cNvPr>
          <p:cNvSpPr txBox="1"/>
          <p:nvPr>
            <p:custDataLst>
              <p:tags r:id="rId23"/>
            </p:custDataLst>
          </p:nvPr>
        </p:nvSpPr>
        <p:spPr>
          <a:xfrm>
            <a:off x="3385573" y="3835724"/>
            <a:ext cx="6094428" cy="369332"/>
          </a:xfrm>
          <a:prstGeom prst="rect">
            <a:avLst/>
          </a:prstGeom>
          <a:noFill/>
        </p:spPr>
        <p:txBody>
          <a:bodyPr wrap="square">
            <a:spAutoFit/>
          </a:bodyPr>
          <a:lstStyle/>
          <a:p>
            <a:r>
              <a:rPr lang="zh-CN" altLang="en-US"/>
              <a:t>含义</a:t>
            </a:r>
          </a:p>
        </p:txBody>
      </p:sp>
      <p:sp>
        <p:nvSpPr>
          <p:cNvPr id="23" name="文本框 22">
            <a:extLst>
              <a:ext uri="{FF2B5EF4-FFF2-40B4-BE49-F238E27FC236}">
                <a16:creationId xmlns:a16="http://schemas.microsoft.com/office/drawing/2014/main" id="{B5CD5E0C-2864-4434-ACE8-50280FA827D5}"/>
              </a:ext>
            </a:extLst>
          </p:cNvPr>
          <p:cNvSpPr txBox="1"/>
          <p:nvPr>
            <p:custDataLst>
              <p:tags r:id="rId24"/>
            </p:custDataLst>
          </p:nvPr>
        </p:nvSpPr>
        <p:spPr>
          <a:xfrm>
            <a:off x="3235342" y="4177258"/>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客观依据：</a:t>
            </a:r>
            <a:endParaRPr lang="zh-CN" altLang="en-US"/>
          </a:p>
        </p:txBody>
      </p:sp>
      <p:sp>
        <p:nvSpPr>
          <p:cNvPr id="24" name="文本框 23">
            <a:extLst>
              <a:ext uri="{FF2B5EF4-FFF2-40B4-BE49-F238E27FC236}">
                <a16:creationId xmlns:a16="http://schemas.microsoft.com/office/drawing/2014/main" id="{F9FF5489-87F6-434D-B026-BFE4CBFF3FC5}"/>
              </a:ext>
            </a:extLst>
          </p:cNvPr>
          <p:cNvSpPr txBox="1"/>
          <p:nvPr>
            <p:custDataLst>
              <p:tags r:id="rId25"/>
            </p:custDataLst>
          </p:nvPr>
        </p:nvSpPr>
        <p:spPr>
          <a:xfrm>
            <a:off x="3149339" y="4538056"/>
            <a:ext cx="6094428"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类比与比较、比喻</a:t>
            </a:r>
            <a:endParaRPr lang="zh-CN" altLang="en-US"/>
          </a:p>
        </p:txBody>
      </p:sp>
      <p:sp>
        <p:nvSpPr>
          <p:cNvPr id="26" name="文本框 25">
            <a:extLst>
              <a:ext uri="{FF2B5EF4-FFF2-40B4-BE49-F238E27FC236}">
                <a16:creationId xmlns:a16="http://schemas.microsoft.com/office/drawing/2014/main" id="{87B6674E-CF6E-412A-A3A8-9B1C0E99BF76}"/>
              </a:ext>
            </a:extLst>
          </p:cNvPr>
          <p:cNvSpPr txBox="1"/>
          <p:nvPr>
            <p:custDataLst>
              <p:tags r:id="rId26"/>
            </p:custDataLst>
          </p:nvPr>
        </p:nvSpPr>
        <p:spPr>
          <a:xfrm>
            <a:off x="3267456" y="4909317"/>
            <a:ext cx="1531144"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特点</a:t>
            </a:r>
            <a:endParaRPr lang="zh-CN" altLang="en-US"/>
          </a:p>
        </p:txBody>
      </p:sp>
      <p:sp>
        <p:nvSpPr>
          <p:cNvPr id="27" name="文本框 26">
            <a:extLst>
              <a:ext uri="{FF2B5EF4-FFF2-40B4-BE49-F238E27FC236}">
                <a16:creationId xmlns:a16="http://schemas.microsoft.com/office/drawing/2014/main" id="{9941E458-BACB-4761-9482-545441A4BD8C}"/>
              </a:ext>
            </a:extLst>
          </p:cNvPr>
          <p:cNvSpPr txBox="1"/>
          <p:nvPr>
            <p:custDataLst>
              <p:tags r:id="rId27"/>
            </p:custDataLst>
          </p:nvPr>
        </p:nvSpPr>
        <p:spPr>
          <a:xfrm>
            <a:off x="3174636" y="5297816"/>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类比推理的方法</a:t>
            </a:r>
            <a:endParaRPr lang="zh-CN" altLang="en-US"/>
          </a:p>
        </p:txBody>
      </p:sp>
      <p:sp>
        <p:nvSpPr>
          <p:cNvPr id="28" name="文本框 27">
            <a:extLst>
              <a:ext uri="{FF2B5EF4-FFF2-40B4-BE49-F238E27FC236}">
                <a16:creationId xmlns:a16="http://schemas.microsoft.com/office/drawing/2014/main" id="{1488CE52-0D8F-43B4-B3E7-13FE381C8668}"/>
              </a:ext>
            </a:extLst>
          </p:cNvPr>
          <p:cNvSpPr txBox="1"/>
          <p:nvPr>
            <p:custDataLst>
              <p:tags r:id="rId28"/>
            </p:custDataLst>
          </p:nvPr>
        </p:nvSpPr>
        <p:spPr>
          <a:xfrm>
            <a:off x="3200356" y="5735325"/>
            <a:ext cx="6094428" cy="369332"/>
          </a:xfrm>
          <a:prstGeom prst="rect">
            <a:avLst/>
          </a:prstGeom>
          <a:noFill/>
        </p:spPr>
        <p:txBody>
          <a:bodyPr wrap="square">
            <a:spAutoFit/>
          </a:bodyPr>
          <a:lstStyle/>
          <a:p>
            <a:r>
              <a:rPr lang="zh-CN" altLang="en-US" sz="1800" b="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提高类比推理可靠程度</a:t>
            </a:r>
            <a:endParaRPr lang="zh-CN" altLang="en-US"/>
          </a:p>
        </p:txBody>
      </p:sp>
      <p:sp>
        <p:nvSpPr>
          <p:cNvPr id="29" name="文本框 28">
            <a:extLst>
              <a:ext uri="{FF2B5EF4-FFF2-40B4-BE49-F238E27FC236}">
                <a16:creationId xmlns:a16="http://schemas.microsoft.com/office/drawing/2014/main" id="{D4975AB8-0E4E-4677-A62C-47979A77AF82}"/>
              </a:ext>
            </a:extLst>
          </p:cNvPr>
          <p:cNvSpPr txBox="1"/>
          <p:nvPr>
            <p:custDataLst>
              <p:tags r:id="rId29"/>
            </p:custDataLst>
          </p:nvPr>
        </p:nvSpPr>
        <p:spPr>
          <a:xfrm>
            <a:off x="3235342" y="6154405"/>
            <a:ext cx="6396086" cy="369332"/>
          </a:xfrm>
          <a:prstGeom prst="rect">
            <a:avLst/>
          </a:prstGeom>
          <a:noFill/>
        </p:spPr>
        <p:txBody>
          <a:bodyPr wrap="square">
            <a:spAutoFit/>
          </a:bodyPr>
          <a:lstStyle/>
          <a:p>
            <a:r>
              <a:rPr lang="en-US" altLang="zh-CN" sz="1800" b="1" err="1">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重要作用</a:t>
            </a:r>
            <a:endParaRPr lang="zh-CN" altLang="en-US"/>
          </a:p>
        </p:txBody>
      </p:sp>
      <p:sp>
        <p:nvSpPr>
          <p:cNvPr id="30" name="文本框 29">
            <a:extLst>
              <a:ext uri="{FF2B5EF4-FFF2-40B4-BE49-F238E27FC236}">
                <a16:creationId xmlns:a16="http://schemas.microsoft.com/office/drawing/2014/main" id="{86405F50-32E4-4750-9FF5-62A42A5ED09B}"/>
              </a:ext>
            </a:extLst>
          </p:cNvPr>
          <p:cNvSpPr txBox="1"/>
          <p:nvPr>
            <p:custDataLst>
              <p:tags r:id="rId30"/>
            </p:custDataLst>
          </p:nvPr>
        </p:nvSpPr>
        <p:spPr>
          <a:xfrm>
            <a:off x="3297418" y="6486249"/>
            <a:ext cx="6396086" cy="369332"/>
          </a:xfrm>
          <a:prstGeom prst="rect">
            <a:avLst/>
          </a:prstGeom>
          <a:noFill/>
        </p:spPr>
        <p:txBody>
          <a:bodyPr wrap="square">
            <a:spAutoFit/>
          </a:bodyPr>
          <a:lstStyle/>
          <a:p>
            <a:r>
              <a:rPr lang="zh-CN" altLang="en-US" sz="1800" b="1">
                <a:effectLst/>
                <a:latin typeface="微软雅黑" panose="020b0503020204020204" pitchFamily="34" charset="-122"/>
                <a:ea typeface="微软雅黑" panose="020b0503020204020204" pitchFamily="34" charset="-122"/>
                <a:cs typeface="微软雅黑" panose="020b0503020204020204" pitchFamily="34" charset="-122"/>
                <a:sym typeface="+mn-ea"/>
              </a:rPr>
              <a:t>综合运用逻辑推理</a:t>
            </a:r>
            <a:endParaRPr lang="zh-CN" altLang="en-US"/>
          </a:p>
        </p:txBody>
      </p:sp>
      <p:sp>
        <p:nvSpPr>
          <p:cNvPr id="31" name="左大括号 30">
            <a:extLst>
              <a:ext uri="{FF2B5EF4-FFF2-40B4-BE49-F238E27FC236}">
                <a16:creationId xmlns:a16="http://schemas.microsoft.com/office/drawing/2014/main" id="{867C734B-04FC-4D53-B1BF-C109AA433AF0}"/>
              </a:ext>
            </a:extLst>
          </p:cNvPr>
          <p:cNvSpPr/>
          <p:nvPr>
            <p:custDataLst>
              <p:tags r:id="rId31"/>
            </p:custDataLst>
          </p:nvPr>
        </p:nvSpPr>
        <p:spPr>
          <a:xfrm>
            <a:off x="5667376" y="937150"/>
            <a:ext cx="45719" cy="607237"/>
          </a:xfrm>
          <a:prstGeom prst="leftBrace">
            <a:avLst/>
          </a:prstGeom>
          <a:ln w="38100"/>
        </p:spPr>
        <p:style>
          <a:lnRef idx="1">
            <a:schemeClr val="dk1"/>
          </a:lnRef>
          <a:fillRef idx="0">
            <a:schemeClr val="dk1"/>
          </a:fillRef>
          <a:effectRef idx="0">
            <a:schemeClr val="dk1"/>
          </a:effectRef>
          <a:fontRef idx="minor">
            <a:schemeClr val="tx1"/>
          </a:fontRef>
        </p:style>
        <p:txBody>
          <a:bodyPr anchor="ctr"/>
          <a:lstStyle/>
          <a:p>
            <a:pPr algn="ctr">
              <a:defRPr/>
            </a:pPr>
            <a:endParaRPr lang="zh-CN" altLang="en-US" sz="1650">
              <a:latin typeface="黑体" panose="02010609060101010101" charset="-122"/>
              <a:ea typeface="黑体" panose="02010609060101010101" charset="-122"/>
            </a:endParaRPr>
          </a:p>
        </p:txBody>
      </p:sp>
      <p:sp>
        <p:nvSpPr>
          <p:cNvPr id="32" name="左大括号 31">
            <a:extLst>
              <a:ext uri="{FF2B5EF4-FFF2-40B4-BE49-F238E27FC236}">
                <a16:creationId xmlns:a16="http://schemas.microsoft.com/office/drawing/2014/main" id="{3F2E727B-EE94-47F7-B591-A6D291124104}"/>
              </a:ext>
            </a:extLst>
          </p:cNvPr>
          <p:cNvSpPr/>
          <p:nvPr>
            <p:custDataLst>
              <p:tags r:id="rId32"/>
            </p:custDataLst>
          </p:nvPr>
        </p:nvSpPr>
        <p:spPr>
          <a:xfrm>
            <a:off x="5738589" y="1472861"/>
            <a:ext cx="181481" cy="1226112"/>
          </a:xfrm>
          <a:prstGeom prst="leftBrace">
            <a:avLst/>
          </a:prstGeom>
          <a:ln w="38100"/>
        </p:spPr>
        <p:style>
          <a:lnRef idx="1">
            <a:schemeClr val="dk1"/>
          </a:lnRef>
          <a:fillRef idx="0">
            <a:schemeClr val="dk1"/>
          </a:fillRef>
          <a:effectRef idx="0">
            <a:schemeClr val="dk1"/>
          </a:effectRef>
          <a:fontRef idx="minor">
            <a:schemeClr val="tx1"/>
          </a:fontRef>
        </p:style>
        <p:txBody>
          <a:bodyPr anchor="ctr"/>
          <a:lstStyle/>
          <a:p>
            <a:pPr algn="ctr">
              <a:defRPr/>
            </a:pPr>
            <a:endParaRPr lang="zh-CN" altLang="en-US" sz="1650">
              <a:latin typeface="黑体" panose="02010609060101010101" charset="-122"/>
              <a:ea typeface="黑体" panose="02010609060101010101" charset="-122"/>
            </a:endParaRPr>
          </a:p>
        </p:txBody>
      </p:sp>
    </p:spTree>
    <p:extLst>
      <p:ext uri="{BB962C8B-B14F-4D97-AF65-F5344CB8AC3E}">
        <p14:creationId xmlns:p14="http://schemas.microsoft.com/office/powerpoint/2010/main" val="2996049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考点精析 讲练结合</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123025316"/>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7.1 </a:t>
            </a:r>
            <a:r>
              <a:rPr lang="zh-CN" altLang="en-US" sz="3600" b="1" kern="100">
                <a:solidFill>
                  <a:srgbClr val="323232"/>
                </a:solidFill>
                <a:latin typeface="宋体" panose="02010600030101010101" pitchFamily="2" charset="-122"/>
                <a:cs typeface="hakuyoxingshu7000"/>
              </a:rPr>
              <a:t>归纳推理及其方法</a:t>
            </a:r>
          </a:p>
          <a:p>
            <a:pPr>
              <a:tabLst>
                <a:tab pos="2743200"/>
              </a:tabLst>
            </a:pPr>
            <a:r>
              <a:rPr lang="zh-CN" altLang="en-US" sz="3600" b="1" kern="100">
                <a:solidFill>
                  <a:srgbClr val="323232"/>
                </a:solidFill>
                <a:latin typeface="宋体" panose="02010600030101010101" pitchFamily="2" charset="-122"/>
                <a:cs typeface="hakuyoxingshu7000"/>
              </a:rPr>
              <a:t>一、归纳推理的含义</a:t>
            </a:r>
          </a:p>
        </p:txBody>
      </p:sp>
      <p:sp>
        <p:nvSpPr>
          <p:cNvPr id="9" name="文本框 8">
            <a:extLst>
              <a:ext uri="{FF2B5EF4-FFF2-40B4-BE49-F238E27FC236}">
                <a16:creationId xmlns:a16="http://schemas.microsoft.com/office/drawing/2014/main" id="{6F514F79-4786-4EDF-A593-70BC59C01F60}"/>
              </a:ext>
            </a:extLst>
          </p:cNvPr>
          <p:cNvSpPr txBox="1"/>
          <p:nvPr>
            <p:custDataLst>
              <p:tags r:id="rId9"/>
            </p:custDataLst>
          </p:nvPr>
        </p:nvSpPr>
        <p:spPr>
          <a:xfrm>
            <a:off x="1260629" y="2564686"/>
            <a:ext cx="9818703" cy="3970318"/>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．归纳推理的含义：以</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个别性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或</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特殊性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知识为前提，推出</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一般性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的结论。这种推理形式叫作归纳推理。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．不完全归纳推理和完全归纳推理的含义：归纳推理的前提不涉及认识的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全部对象</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，而只涉及其部分对象，这样的推理就叫作不完全归纳推理。如果其前提遍及认识的全部对象，这样的推理就叫作完全归纳推理。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225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一、归纳推理的含义</a:t>
            </a:r>
          </a:p>
        </p:txBody>
      </p:sp>
      <p:sp>
        <p:nvSpPr>
          <p:cNvPr id="8" name="文本框 7">
            <a:extLst>
              <a:ext uri="{FF2B5EF4-FFF2-40B4-BE49-F238E27FC236}">
                <a16:creationId xmlns:a16="http://schemas.microsoft.com/office/drawing/2014/main" id="{CD47F351-3E4A-49D0-A8E1-A1B4829129D5}"/>
              </a:ext>
            </a:extLst>
          </p:cNvPr>
          <p:cNvSpPr txBox="1"/>
          <p:nvPr>
            <p:custDataLst>
              <p:tags r:id="rId9"/>
            </p:custDataLst>
          </p:nvPr>
        </p:nvSpPr>
        <p:spPr>
          <a:xfrm>
            <a:off x="1225118" y="1489771"/>
            <a:ext cx="7821227" cy="738664"/>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a:t>
            </a: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．归纳推理与演绎推理的关系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1F9B5B1E-CB5A-472A-8642-7B39961D52BE}"/>
              </a:ext>
            </a:extLst>
          </p:cNvPr>
          <p:cNvGraphicFramePr>
            <a:graphicFrameLocks noGrp="1"/>
          </p:cNvGraphicFramePr>
          <p:nvPr>
            <p:custDataLst>
              <p:tags r:id="rId10"/>
            </p:custDataLst>
            <p:extLst>
              <p:ext uri="{D42A27DB-BD31-4B8C-83A1-F6EECF244321}">
                <p14:modId xmlns:p14="http://schemas.microsoft.com/office/powerpoint/2010/main" val="2287247599"/>
              </p:ext>
            </p:extLst>
          </p:nvPr>
        </p:nvGraphicFramePr>
        <p:xfrm>
          <a:off x="683255" y="2299321"/>
          <a:ext cx="10538120" cy="4160520"/>
        </p:xfrm>
        <a:graphic>
          <a:graphicData uri="http://schemas.openxmlformats.org/drawingml/2006/table">
            <a:tbl>
              <a:tblPr firstRow="1" firstCol="1" bandRow="1">
                <a:tableStyleId>{5C22544A-7EE6-4342-B048-85BDC9FD1C3A}</a:tableStyleId>
              </a:tblPr>
              <a:tblGrid>
                <a:gridCol w="408698">
                  <a:extLst>
                    <a:ext uri="{9D8B030D-6E8A-4147-A177-3AD203B41FA5}">
                      <a16:colId xmlns:a16="http://schemas.microsoft.com/office/drawing/2014/main" val="3828854208"/>
                    </a:ext>
                  </a:extLst>
                </a:gridCol>
                <a:gridCol w="2432482">
                  <a:extLst>
                    <a:ext uri="{9D8B030D-6E8A-4147-A177-3AD203B41FA5}">
                      <a16:colId xmlns:a16="http://schemas.microsoft.com/office/drawing/2014/main" val="1415098766"/>
                    </a:ext>
                  </a:extLst>
                </a:gridCol>
                <a:gridCol w="3169328">
                  <a:extLst>
                    <a:ext uri="{9D8B030D-6E8A-4147-A177-3AD203B41FA5}">
                      <a16:colId xmlns:a16="http://schemas.microsoft.com/office/drawing/2014/main" val="1722800618"/>
                    </a:ext>
                  </a:extLst>
                </a:gridCol>
                <a:gridCol w="4527612">
                  <a:extLst>
                    <a:ext uri="{9D8B030D-6E8A-4147-A177-3AD203B41FA5}">
                      <a16:colId xmlns:a16="http://schemas.microsoft.com/office/drawing/2014/main" val="2149782099"/>
                    </a:ext>
                  </a:extLst>
                </a:gridCol>
              </a:tblGrid>
              <a:tr h="240590">
                <a:tc gridSpan="2">
                  <a:txBody>
                    <a:bodyPr vert="horz" wrap="square"/>
                    <a:lstStyle/>
                    <a:p>
                      <a:pPr algn="l" fontAlgn="ctr">
                        <a:lnSpc>
                          <a:spcPct val="150000"/>
                        </a:lnSpc>
                      </a:pPr>
                      <a:r>
                        <a:rPr lang="zh-CN" sz="1400" kern="100" spc="40">
                          <a:effectLst/>
                        </a:rPr>
                        <a:t>关系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a:txBody>
                    <a:bodyPr vert="horz" wrap="square"/>
                    <a:lstStyle/>
                    <a:p>
                      <a:pPr algn="l" fontAlgn="ctr">
                        <a:lnSpc>
                          <a:spcPct val="150000"/>
                        </a:lnSpc>
                      </a:pPr>
                      <a:r>
                        <a:rPr lang="zh-CN" sz="1400" kern="100" spc="40">
                          <a:effectLst/>
                        </a:rPr>
                        <a:t>演绎推理</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归纳推理</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87323984"/>
                  </a:ext>
                </a:extLst>
              </a:tr>
              <a:tr h="240590">
                <a:tc rowSpan="4">
                  <a:txBody>
                    <a:bodyPr vert="horz" wrap="square"/>
                    <a:lstStyle/>
                    <a:p>
                      <a:pPr algn="l" fontAlgn="ctr">
                        <a:lnSpc>
                          <a:spcPct val="150000"/>
                        </a:lnSpc>
                      </a:pPr>
                      <a:r>
                        <a:rPr lang="zh-CN" sz="1400" kern="100" spc="40">
                          <a:effectLst/>
                        </a:rPr>
                        <a:t>区别</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思维进程不同</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从一般性前提推出特殊性结论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从特殊性前提推出一般性结论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22258006"/>
                  </a:ext>
                </a:extLst>
              </a:tr>
              <a:tr h="240590">
                <a:tc vMerge="1">
                  <a:txBody>
                    <a:bodyPr vert="horz" wrap="square"/>
                    <a:lstStyle/>
                    <a:p>
                      <a:endParaRPr lang="zh-CN" altLang="en-US"/>
                    </a:p>
                  </a:txBody>
                  <a:tcPr/>
                </a:tc>
                <a:tc>
                  <a:txBody>
                    <a:bodyPr vert="horz" wrap="square"/>
                    <a:lstStyle/>
                    <a:p>
                      <a:pPr algn="l" fontAlgn="ctr">
                        <a:lnSpc>
                          <a:spcPct val="150000"/>
                        </a:lnSpc>
                      </a:pPr>
                      <a:r>
                        <a:rPr lang="zh-CN" sz="1400" kern="100" spc="40">
                          <a:effectLst/>
                        </a:rPr>
                        <a:t>对前提真实性的要求不同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不要求前提必须真实</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前提必须真实</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74615589"/>
                  </a:ext>
                </a:extLst>
              </a:tr>
              <a:tr h="481179">
                <a:tc vMerge="1">
                  <a:txBody>
                    <a:bodyPr vert="horz" wrap="square"/>
                    <a:lstStyle/>
                    <a:p>
                      <a:endParaRPr lang="zh-CN" altLang="en-US"/>
                    </a:p>
                  </a:txBody>
                  <a:tcPr/>
                </a:tc>
                <a:tc>
                  <a:txBody>
                    <a:bodyPr vert="horz" wrap="square"/>
                    <a:lstStyle/>
                    <a:p>
                      <a:pPr algn="l" fontAlgn="ctr">
                        <a:lnSpc>
                          <a:spcPct val="150000"/>
                        </a:lnSpc>
                      </a:pPr>
                      <a:r>
                        <a:rPr lang="zh-CN" sz="1400" kern="100" spc="40">
                          <a:effectLst/>
                        </a:rPr>
                        <a:t>结论所断定的知识范围不同</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结论没有超出前提所断定的知识范围</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除了完全归纳推理，结论都超出了前提所断定的知识范围</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06580608"/>
                  </a:ext>
                </a:extLst>
              </a:tr>
              <a:tr h="687990">
                <a:tc vMerge="1">
                  <a:txBody>
                    <a:bodyPr vert="horz" wrap="square"/>
                    <a:lstStyle/>
                    <a:p>
                      <a:endParaRPr lang="zh-CN" altLang="en-US"/>
                    </a:p>
                  </a:txBody>
                  <a:tcPr/>
                </a:tc>
                <a:tc>
                  <a:txBody>
                    <a:bodyPr vert="horz" wrap="square"/>
                    <a:lstStyle/>
                    <a:p>
                      <a:pPr algn="l" fontAlgn="ctr">
                        <a:lnSpc>
                          <a:spcPct val="150000"/>
                        </a:lnSpc>
                      </a:pPr>
                      <a:r>
                        <a:rPr lang="zh-CN" sz="1400" kern="100" spc="40">
                          <a:effectLst/>
                        </a:rPr>
                        <a:t>前提与结论间的联系程度不同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前提与结论间的联系是必然的，也就是说，前提真实，推理形式正确，结论就必然是真的</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400" kern="100" spc="40">
                          <a:effectLst/>
                        </a:rPr>
                        <a:t>除了完全归纳推理前提与结论间的联系是必然的外，前提和结论间的联系都是或然的，也就是说，前提真实，推理形式也正确，但不能必然推出真实的结论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69069756"/>
                  </a:ext>
                </a:extLst>
              </a:tr>
              <a:tr h="1443538">
                <a:tc gridSpan="2">
                  <a:txBody>
                    <a:bodyPr vert="horz" wrap="square"/>
                    <a:lstStyle/>
                    <a:p>
                      <a:pPr algn="l" fontAlgn="ctr">
                        <a:lnSpc>
                          <a:spcPct val="150000"/>
                        </a:lnSpc>
                      </a:pPr>
                      <a:r>
                        <a:rPr lang="zh-CN" sz="1400" kern="100" spc="40">
                          <a:effectLst/>
                        </a:rPr>
                        <a:t>联系</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tc gridSpan="2">
                  <a:txBody>
                    <a:bodyPr vert="horz" wrap="square"/>
                    <a:lstStyle/>
                    <a:p>
                      <a:pPr algn="l" fontAlgn="ctr">
                        <a:lnSpc>
                          <a:spcPct val="150000"/>
                        </a:lnSpc>
                      </a:pPr>
                      <a:r>
                        <a:rPr lang="en-US" sz="1400" kern="100" spc="40">
                          <a:effectLst/>
                        </a:rPr>
                        <a:t>①</a:t>
                      </a:r>
                      <a:r>
                        <a:rPr lang="zh-CN" sz="1400" kern="100" spc="40">
                          <a:effectLst/>
                        </a:rPr>
                        <a:t>演绎推理如果要以一般性知识为前提</a:t>
                      </a:r>
                      <a:r>
                        <a:rPr lang="en-US" sz="1400" kern="100" spc="40">
                          <a:effectLst/>
                        </a:rPr>
                        <a:t>(</a:t>
                      </a:r>
                      <a:r>
                        <a:rPr lang="zh-CN" sz="1400" kern="100" spc="40">
                          <a:effectLst/>
                        </a:rPr>
                        <a:t>演绎推理未必都要以一般性知识为前提</a:t>
                      </a:r>
                      <a:r>
                        <a:rPr lang="en-US" sz="1400" kern="100" spc="40">
                          <a:effectLst/>
                        </a:rPr>
                        <a:t>)</a:t>
                      </a:r>
                      <a:r>
                        <a:rPr lang="zh-CN" sz="1400" kern="100" spc="40">
                          <a:effectLst/>
                        </a:rPr>
                        <a:t>，则通常要依赖归纳推理来提供一般性知识</a:t>
                      </a:r>
                      <a:endParaRPr lang="zh-CN" sz="1400" kern="100">
                        <a:effectLst/>
                      </a:endParaRPr>
                    </a:p>
                    <a:p>
                      <a:pPr algn="l" fontAlgn="ctr">
                        <a:lnSpc>
                          <a:spcPct val="150000"/>
                        </a:lnSpc>
                      </a:pPr>
                      <a:r>
                        <a:rPr lang="zh-CN" sz="1400" kern="100" spc="40">
                          <a:effectLst/>
                        </a:rPr>
                        <a:t>②归纳推理离不开演绎推理。其一，为了提高归纳推理的可靠程度，需要运用已有的理论知识，对归纳推理的个别性前提进行分析，把握其中的因果性、必然性，这就要用到演绎推理。其二，归纳推理依靠演绎推理来验证自己的结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vert="horz" wrap="square"/>
                    <a:lstStyle/>
                    <a:p>
                      <a:endParaRPr lang="zh-CN" altLang="en-US"/>
                    </a:p>
                  </a:txBody>
                  <a:tcPr/>
                </a:tc>
                <a:extLst>
                  <a:ext uri="{0D108BD9-81ED-4DB2-BD59-A6C34878D82A}">
                    <a16:rowId xmlns:a16="http://schemas.microsoft.com/office/drawing/2014/main" val="96072088"/>
                  </a:ext>
                </a:extLst>
              </a:tr>
            </a:tbl>
          </a:graphicData>
        </a:graphic>
      </p:graphicFrame>
    </p:spTree>
    <p:extLst>
      <p:ext uri="{BB962C8B-B14F-4D97-AF65-F5344CB8AC3E}">
        <p14:creationId xmlns:p14="http://schemas.microsoft.com/office/powerpoint/2010/main" val="333251992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tags/tag1.xml><?xml version="1.0" encoding="utf-8"?>
<p:tagLst xmlns:p="http://schemas.openxmlformats.org/presentationml/2006/main">
  <p:tag name="AS_UNIQUEID" val="1155"/>
</p:tagLst>
</file>

<file path=ppt/tags/tag10.xml><?xml version="1.0" encoding="utf-8"?>
<p:tagLst xmlns:p="http://schemas.openxmlformats.org/presentationml/2006/main">
  <p:tag name="AS_UNIQUEID" val="1164"/>
</p:tagLst>
</file>

<file path=ppt/tags/tag100.xml><?xml version="1.0" encoding="utf-8"?>
<p:tagLst xmlns:p="http://schemas.openxmlformats.org/presentationml/2006/main">
  <p:tag name="AS_UNIQUEID" val="1251"/>
</p:tagLst>
</file>

<file path=ppt/tags/tag101.xml><?xml version="1.0" encoding="utf-8"?>
<p:tagLst xmlns:p="http://schemas.openxmlformats.org/presentationml/2006/main">
  <p:tag name="AS_UNIQUEID" val="1252"/>
</p:tagLst>
</file>

<file path=ppt/tags/tag102.xml><?xml version="1.0" encoding="utf-8"?>
<p:tagLst xmlns:p="http://schemas.openxmlformats.org/presentationml/2006/main">
  <p:tag name="AS_UNIQUEID" val="1253"/>
</p:tagLst>
</file>

<file path=ppt/tags/tag103.xml><?xml version="1.0" encoding="utf-8"?>
<p:tagLst xmlns:p="http://schemas.openxmlformats.org/presentationml/2006/main">
  <p:tag name="AS_UNIQUEID" val="1254"/>
</p:tagLst>
</file>

<file path=ppt/tags/tag104.xml><?xml version="1.0" encoding="utf-8"?>
<p:tagLst xmlns:p="http://schemas.openxmlformats.org/presentationml/2006/main">
  <p:tag name="AS_UNIQUEID" val="1255"/>
</p:tagLst>
</file>

<file path=ppt/tags/tag105.xml><?xml version="1.0" encoding="utf-8"?>
<p:tagLst xmlns:p="http://schemas.openxmlformats.org/presentationml/2006/main">
  <p:tag name="AS_UNIQUEID" val="1256"/>
</p:tagLst>
</file>

<file path=ppt/tags/tag106.xml><?xml version="1.0" encoding="utf-8"?>
<p:tagLst xmlns:p="http://schemas.openxmlformats.org/presentationml/2006/main">
  <p:tag name="AS_UNIQUEID" val="1257"/>
</p:tagLst>
</file>

<file path=ppt/tags/tag107.xml><?xml version="1.0" encoding="utf-8"?>
<p:tagLst xmlns:p="http://schemas.openxmlformats.org/presentationml/2006/main">
  <p:tag name="AS_UNIQUEID" val="1258"/>
</p:tagLst>
</file>

<file path=ppt/tags/tag108.xml><?xml version="1.0" encoding="utf-8"?>
<p:tagLst xmlns:p="http://schemas.openxmlformats.org/presentationml/2006/main">
  <p:tag name="AS_UNIQUEID" val="1259"/>
</p:tagLst>
</file>

<file path=ppt/tags/tag109.xml><?xml version="1.0" encoding="utf-8"?>
<p:tagLst xmlns:p="http://schemas.openxmlformats.org/presentationml/2006/main">
  <p:tag name="AS_UNIQUEID" val="1260"/>
</p:tagLst>
</file>

<file path=ppt/tags/tag11.xml><?xml version="1.0" encoding="utf-8"?>
<p:tagLst xmlns:p="http://schemas.openxmlformats.org/presentationml/2006/main">
  <p:tag name="AS_UNIQUEID" val="1165"/>
</p:tagLst>
</file>

<file path=ppt/tags/tag110.xml><?xml version="1.0" encoding="utf-8"?>
<p:tagLst xmlns:p="http://schemas.openxmlformats.org/presentationml/2006/main">
  <p:tag name="AS_UNIQUEID" val="1261"/>
</p:tagLst>
</file>

<file path=ppt/tags/tag111.xml><?xml version="1.0" encoding="utf-8"?>
<p:tagLst xmlns:p="http://schemas.openxmlformats.org/presentationml/2006/main">
  <p:tag name="AS_UNIQUEID" val="1262"/>
</p:tagLst>
</file>

<file path=ppt/tags/tag112.xml><?xml version="1.0" encoding="utf-8"?>
<p:tagLst xmlns:p="http://schemas.openxmlformats.org/presentationml/2006/main">
  <p:tag name="AS_UNIQUEID" val="1263"/>
</p:tagLst>
</file>

<file path=ppt/tags/tag113.xml><?xml version="1.0" encoding="utf-8"?>
<p:tagLst xmlns:p="http://schemas.openxmlformats.org/presentationml/2006/main">
  <p:tag name="AS_UNIQUEID" val="1264"/>
</p:tagLst>
</file>

<file path=ppt/tags/tag114.xml><?xml version="1.0" encoding="utf-8"?>
<p:tagLst xmlns:p="http://schemas.openxmlformats.org/presentationml/2006/main">
  <p:tag name="AS_UNIQUEID" val="1265"/>
</p:tagLst>
</file>

<file path=ppt/tags/tag115.xml><?xml version="1.0" encoding="utf-8"?>
<p:tagLst xmlns:p="http://schemas.openxmlformats.org/presentationml/2006/main">
  <p:tag name="AS_UNIQUEID" val="1266"/>
</p:tagLst>
</file>

<file path=ppt/tags/tag116.xml><?xml version="1.0" encoding="utf-8"?>
<p:tagLst xmlns:p="http://schemas.openxmlformats.org/presentationml/2006/main">
  <p:tag name="AS_UNIQUEID" val="1267"/>
</p:tagLst>
</file>

<file path=ppt/tags/tag117.xml><?xml version="1.0" encoding="utf-8"?>
<p:tagLst xmlns:p="http://schemas.openxmlformats.org/presentationml/2006/main">
  <p:tag name="AS_UNIQUEID" val="1268"/>
</p:tagLst>
</file>

<file path=ppt/tags/tag118.xml><?xml version="1.0" encoding="utf-8"?>
<p:tagLst xmlns:p="http://schemas.openxmlformats.org/presentationml/2006/main">
  <p:tag name="AS_UNIQUEID" val="1269"/>
</p:tagLst>
</file>

<file path=ppt/tags/tag119.xml><?xml version="1.0" encoding="utf-8"?>
<p:tagLst xmlns:p="http://schemas.openxmlformats.org/presentationml/2006/main">
  <p:tag name="AS_UNIQUEID" val="1270"/>
</p:tagLst>
</file>

<file path=ppt/tags/tag12.xml><?xml version="1.0" encoding="utf-8"?>
<p:tagLst xmlns:p="http://schemas.openxmlformats.org/presentationml/2006/main">
  <p:tag name="AS_UNIQUEID" val="1166"/>
</p:tagLst>
</file>

<file path=ppt/tags/tag120.xml><?xml version="1.0" encoding="utf-8"?>
<p:tagLst xmlns:p="http://schemas.openxmlformats.org/presentationml/2006/main">
  <p:tag name="AS_UNIQUEID" val="1271"/>
</p:tagLst>
</file>

<file path=ppt/tags/tag121.xml><?xml version="1.0" encoding="utf-8"?>
<p:tagLst xmlns:p="http://schemas.openxmlformats.org/presentationml/2006/main">
  <p:tag name="AS_UNIQUEID" val="1272"/>
</p:tagLst>
</file>

<file path=ppt/tags/tag122.xml><?xml version="1.0" encoding="utf-8"?>
<p:tagLst xmlns:p="http://schemas.openxmlformats.org/presentationml/2006/main">
  <p:tag name="AS_UNIQUEID" val="1273"/>
</p:tagLst>
</file>

<file path=ppt/tags/tag123.xml><?xml version="1.0" encoding="utf-8"?>
<p:tagLst xmlns:p="http://schemas.openxmlformats.org/presentationml/2006/main">
  <p:tag name="AS_UNIQUEID" val="1274"/>
</p:tagLst>
</file>

<file path=ppt/tags/tag124.xml><?xml version="1.0" encoding="utf-8"?>
<p:tagLst xmlns:p="http://schemas.openxmlformats.org/presentationml/2006/main">
  <p:tag name="AS_UNIQUEID" val="1275"/>
</p:tagLst>
</file>

<file path=ppt/tags/tag125.xml><?xml version="1.0" encoding="utf-8"?>
<p:tagLst xmlns:p="http://schemas.openxmlformats.org/presentationml/2006/main">
  <p:tag name="AS_UNIQUEID" val="1276"/>
</p:tagLst>
</file>

<file path=ppt/tags/tag126.xml><?xml version="1.0" encoding="utf-8"?>
<p:tagLst xmlns:p="http://schemas.openxmlformats.org/presentationml/2006/main">
  <p:tag name="AS_UNIQUEID" val="1277"/>
</p:tagLst>
</file>

<file path=ppt/tags/tag127.xml><?xml version="1.0" encoding="utf-8"?>
<p:tagLst xmlns:p="http://schemas.openxmlformats.org/presentationml/2006/main">
  <p:tag name="AS_UNIQUEID" val="1278"/>
</p:tagLst>
</file>

<file path=ppt/tags/tag128.xml><?xml version="1.0" encoding="utf-8"?>
<p:tagLst xmlns:p="http://schemas.openxmlformats.org/presentationml/2006/main">
  <p:tag name="AS_UNIQUEID" val="1279"/>
</p:tagLst>
</file>

<file path=ppt/tags/tag129.xml><?xml version="1.0" encoding="utf-8"?>
<p:tagLst xmlns:p="http://schemas.openxmlformats.org/presentationml/2006/main">
  <p:tag name="AS_UNIQUEID" val="1280"/>
</p:tagLst>
</file>

<file path=ppt/tags/tag13.xml><?xml version="1.0" encoding="utf-8"?>
<p:tagLst xmlns:p="http://schemas.openxmlformats.org/presentationml/2006/main">
  <p:tag name="AS_UNIQUEID" val="1167"/>
</p:tagLst>
</file>

<file path=ppt/tags/tag130.xml><?xml version="1.0" encoding="utf-8"?>
<p:tagLst xmlns:p="http://schemas.openxmlformats.org/presentationml/2006/main">
  <p:tag name="AS_UNIQUEID" val="1281"/>
</p:tagLst>
</file>

<file path=ppt/tags/tag131.xml><?xml version="1.0" encoding="utf-8"?>
<p:tagLst xmlns:p="http://schemas.openxmlformats.org/presentationml/2006/main">
  <p:tag name="AS_UNIQUEID" val="1282"/>
</p:tagLst>
</file>

<file path=ppt/tags/tag132.xml><?xml version="1.0" encoding="utf-8"?>
<p:tagLst xmlns:p="http://schemas.openxmlformats.org/presentationml/2006/main">
  <p:tag name="AS_UNIQUEID" val="1137"/>
</p:tagLst>
</file>

<file path=ppt/tags/tag133.xml><?xml version="1.0" encoding="utf-8"?>
<p:tagLst xmlns:p="http://schemas.openxmlformats.org/presentationml/2006/main">
  <p:tag name="AS_UNIQUEID" val="1138"/>
</p:tagLst>
</file>

<file path=ppt/tags/tag134.xml><?xml version="1.0" encoding="utf-8"?>
<p:tagLst xmlns:p="http://schemas.openxmlformats.org/presentationml/2006/main">
  <p:tag name="AS_UNIQUEID" val="1137"/>
</p:tagLst>
</file>

<file path=ppt/tags/tag135.xml><?xml version="1.0" encoding="utf-8"?>
<p:tagLst xmlns:p="http://schemas.openxmlformats.org/presentationml/2006/main">
  <p:tag name="AS_UNIQUEID" val="1138"/>
</p:tagLst>
</file>

<file path=ppt/tags/tag136.xml><?xml version="1.0" encoding="utf-8"?>
<p:tagLst xmlns:p="http://schemas.openxmlformats.org/presentationml/2006/main">
  <p:tag name="AS_UNIQUEID" val="1137"/>
</p:tagLst>
</file>

<file path=ppt/tags/tag137.xml><?xml version="1.0" encoding="utf-8"?>
<p:tagLst xmlns:p="http://schemas.openxmlformats.org/presentationml/2006/main">
  <p:tag name="AS_UNIQUEID" val="1138"/>
</p:tagLst>
</file>

<file path=ppt/tags/tag138.xml><?xml version="1.0" encoding="utf-8"?>
<p:tagLst xmlns:p="http://schemas.openxmlformats.org/presentationml/2006/main">
  <p:tag name="AS_UNIQUEID" val="1283"/>
</p:tagLst>
</file>

<file path=ppt/tags/tag139.xml><?xml version="1.0" encoding="utf-8"?>
<p:tagLst xmlns:p="http://schemas.openxmlformats.org/presentationml/2006/main">
  <p:tag name="AS_UNIQUEID" val="1284"/>
</p:tagLst>
</file>

<file path=ppt/tags/tag14.xml><?xml version="1.0" encoding="utf-8"?>
<p:tagLst xmlns:p="http://schemas.openxmlformats.org/presentationml/2006/main">
  <p:tag name="AS_UNIQUEID" val="1168"/>
</p:tagLst>
</file>

<file path=ppt/tags/tag140.xml><?xml version="1.0" encoding="utf-8"?>
<p:tagLst xmlns:p="http://schemas.openxmlformats.org/presentationml/2006/main">
  <p:tag name="AS_UNIQUEID" val="1285"/>
</p:tagLst>
</file>

<file path=ppt/tags/tag141.xml><?xml version="1.0" encoding="utf-8"?>
<p:tagLst xmlns:p="http://schemas.openxmlformats.org/presentationml/2006/main">
  <p:tag name="AS_UNIQUEID" val="1286"/>
</p:tagLst>
</file>

<file path=ppt/tags/tag142.xml><?xml version="1.0" encoding="utf-8"?>
<p:tagLst xmlns:p="http://schemas.openxmlformats.org/presentationml/2006/main">
  <p:tag name="AS_UNIQUEID" val="1287"/>
</p:tagLst>
</file>

<file path=ppt/tags/tag143.xml><?xml version="1.0" encoding="utf-8"?>
<p:tagLst xmlns:p="http://schemas.openxmlformats.org/presentationml/2006/main">
  <p:tag name="AS_UNIQUEID" val="1288"/>
</p:tagLst>
</file>

<file path=ppt/tags/tag144.xml><?xml version="1.0" encoding="utf-8"?>
<p:tagLst xmlns:p="http://schemas.openxmlformats.org/presentationml/2006/main">
  <p:tag name="AS_UNIQUEID" val="1289"/>
</p:tagLst>
</file>

<file path=ppt/tags/tag145.xml><?xml version="1.0" encoding="utf-8"?>
<p:tagLst xmlns:p="http://schemas.openxmlformats.org/presentationml/2006/main">
  <p:tag name="AS_UNIQUEID" val="1290"/>
</p:tagLst>
</file>

<file path=ppt/tags/tag146.xml><?xml version="1.0" encoding="utf-8"?>
<p:tagLst xmlns:p="http://schemas.openxmlformats.org/presentationml/2006/main">
  <p:tag name="AS_UNIQUEID" val="1291"/>
</p:tagLst>
</file>

<file path=ppt/tags/tag147.xml><?xml version="1.0" encoding="utf-8"?>
<p:tagLst xmlns:p="http://schemas.openxmlformats.org/presentationml/2006/main">
  <p:tag name="AS_UNIQUEID" val="1292"/>
</p:tagLst>
</file>

<file path=ppt/tags/tag148.xml><?xml version="1.0" encoding="utf-8"?>
<p:tagLst xmlns:p="http://schemas.openxmlformats.org/presentationml/2006/main">
  <p:tag name="AS_UNIQUEID" val="1293"/>
</p:tagLst>
</file>

<file path=ppt/tags/tag149.xml><?xml version="1.0" encoding="utf-8"?>
<p:tagLst xmlns:p="http://schemas.openxmlformats.org/presentationml/2006/main">
  <p:tag name="AS_UNIQUEID" val="1294"/>
</p:tagLst>
</file>

<file path=ppt/tags/tag15.xml><?xml version="1.0" encoding="utf-8"?>
<p:tagLst xmlns:p="http://schemas.openxmlformats.org/presentationml/2006/main">
  <p:tag name="AS_UNIQUEID" val="1169"/>
</p:tagLst>
</file>

<file path=ppt/tags/tag150.xml><?xml version="1.0" encoding="utf-8"?>
<p:tagLst xmlns:p="http://schemas.openxmlformats.org/presentationml/2006/main">
  <p:tag name="AS_UNIQUEID" val="1295"/>
</p:tagLst>
</file>

<file path=ppt/tags/tag151.xml><?xml version="1.0" encoding="utf-8"?>
<p:tagLst xmlns:p="http://schemas.openxmlformats.org/presentationml/2006/main">
  <p:tag name="AS_UNIQUEID" val="1296"/>
</p:tagLst>
</file>

<file path=ppt/tags/tag152.xml><?xml version="1.0" encoding="utf-8"?>
<p:tagLst xmlns:p="http://schemas.openxmlformats.org/presentationml/2006/main">
  <p:tag name="AS_UNIQUEID" val="1297"/>
</p:tagLst>
</file>

<file path=ppt/tags/tag153.xml><?xml version="1.0" encoding="utf-8"?>
<p:tagLst xmlns:p="http://schemas.openxmlformats.org/presentationml/2006/main">
  <p:tag name="AS_UNIQUEID" val="1298"/>
</p:tagLst>
</file>

<file path=ppt/tags/tag154.xml><?xml version="1.0" encoding="utf-8"?>
<p:tagLst xmlns:p="http://schemas.openxmlformats.org/presentationml/2006/main">
  <p:tag name="AS_UNIQUEID" val="1154"/>
</p:tagLst>
</file>

<file path=ppt/tags/tag155.xml><?xml version="1.0" encoding="utf-8"?>
<p:tagLst xmlns:p="http://schemas.openxmlformats.org/presentationml/2006/main">
  <p:tag name="AS_UNIQUEID" val="1154"/>
</p:tagLst>
</file>

<file path=ppt/tags/tag156.xml><?xml version="1.0" encoding="utf-8"?>
<p:tagLst xmlns:p="http://schemas.openxmlformats.org/presentationml/2006/main">
  <p:tag name="AS_UNIQUEID" val="1299"/>
</p:tagLst>
</file>

<file path=ppt/tags/tag157.xml><?xml version="1.0" encoding="utf-8"?>
<p:tagLst xmlns:p="http://schemas.openxmlformats.org/presentationml/2006/main">
  <p:tag name="AS_UNIQUEID" val="1300"/>
</p:tagLst>
</file>

<file path=ppt/tags/tag158.xml><?xml version="1.0" encoding="utf-8"?>
<p:tagLst xmlns:p="http://schemas.openxmlformats.org/presentationml/2006/main">
  <p:tag name="AS_UNIQUEID" val="1301"/>
</p:tagLst>
</file>

<file path=ppt/tags/tag159.xml><?xml version="1.0" encoding="utf-8"?>
<p:tagLst xmlns:p="http://schemas.openxmlformats.org/presentationml/2006/main">
  <p:tag name="AS_UNIQUEID" val="1302"/>
</p:tagLst>
</file>

<file path=ppt/tags/tag16.xml><?xml version="1.0" encoding="utf-8"?>
<p:tagLst xmlns:p="http://schemas.openxmlformats.org/presentationml/2006/main">
  <p:tag name="AS_UNIQUEID" val="1170"/>
</p:tagLst>
</file>

<file path=ppt/tags/tag160.xml><?xml version="1.0" encoding="utf-8"?>
<p:tagLst xmlns:p="http://schemas.openxmlformats.org/presentationml/2006/main">
  <p:tag name="AS_UNIQUEID" val="1303"/>
</p:tagLst>
</file>

<file path=ppt/tags/tag161.xml><?xml version="1.0" encoding="utf-8"?>
<p:tagLst xmlns:p="http://schemas.openxmlformats.org/presentationml/2006/main">
  <p:tag name="AS_UNIQUEID" val="1304"/>
</p:tagLst>
</file>

<file path=ppt/tags/tag162.xml><?xml version="1.0" encoding="utf-8"?>
<p:tagLst xmlns:p="http://schemas.openxmlformats.org/presentationml/2006/main">
  <p:tag name="AS_UNIQUEID" val="1305"/>
</p:tagLst>
</file>

<file path=ppt/tags/tag163.xml><?xml version="1.0" encoding="utf-8"?>
<p:tagLst xmlns:p="http://schemas.openxmlformats.org/presentationml/2006/main">
  <p:tag name="AS_UNIQUEID" val="1306"/>
</p:tagLst>
</file>

<file path=ppt/tags/tag164.xml><?xml version="1.0" encoding="utf-8"?>
<p:tagLst xmlns:p="http://schemas.openxmlformats.org/presentationml/2006/main">
  <p:tag name="AS_UNIQUEID" val="1307"/>
</p:tagLst>
</file>

<file path=ppt/tags/tag165.xml><?xml version="1.0" encoding="utf-8"?>
<p:tagLst xmlns:p="http://schemas.openxmlformats.org/presentationml/2006/main">
  <p:tag name="AS_UNIQUEID" val="1308"/>
</p:tagLst>
</file>

<file path=ppt/tags/tag166.xml><?xml version="1.0" encoding="utf-8"?>
<p:tagLst xmlns:p="http://schemas.openxmlformats.org/presentationml/2006/main">
  <p:tag name="AS_UNIQUEID" val="1309"/>
</p:tagLst>
</file>

<file path=ppt/tags/tag167.xml><?xml version="1.0" encoding="utf-8"?>
<p:tagLst xmlns:p="http://schemas.openxmlformats.org/presentationml/2006/main">
  <p:tag name="AS_UNIQUEID" val="1310"/>
</p:tagLst>
</file>

<file path=ppt/tags/tag168.xml><?xml version="1.0" encoding="utf-8"?>
<p:tagLst xmlns:p="http://schemas.openxmlformats.org/presentationml/2006/main">
  <p:tag name="AS_UNIQUEID" val="1311"/>
</p:tagLst>
</file>

<file path=ppt/tags/tag169.xml><?xml version="1.0" encoding="utf-8"?>
<p:tagLst xmlns:p="http://schemas.openxmlformats.org/presentationml/2006/main">
  <p:tag name="AS_UNIQUEID" val="1312"/>
</p:tagLst>
</file>

<file path=ppt/tags/tag17.xml><?xml version="1.0" encoding="utf-8"?>
<p:tagLst xmlns:p="http://schemas.openxmlformats.org/presentationml/2006/main">
  <p:tag name="AS_UNIQUEID" val="1171"/>
</p:tagLst>
</file>

<file path=ppt/tags/tag170.xml><?xml version="1.0" encoding="utf-8"?>
<p:tagLst xmlns:p="http://schemas.openxmlformats.org/presentationml/2006/main">
  <p:tag name="AS_UNIQUEID" val="1313"/>
</p:tagLst>
</file>

<file path=ppt/tags/tag171.xml><?xml version="1.0" encoding="utf-8"?>
<p:tagLst xmlns:p="http://schemas.openxmlformats.org/presentationml/2006/main">
  <p:tag name="AS_UNIQUEID" val="1314"/>
</p:tagLst>
</file>

<file path=ppt/tags/tag172.xml><?xml version="1.0" encoding="utf-8"?>
<p:tagLst xmlns:p="http://schemas.openxmlformats.org/presentationml/2006/main">
  <p:tag name="AS_UNIQUEID" val="1315"/>
</p:tagLst>
</file>

<file path=ppt/tags/tag173.xml><?xml version="1.0" encoding="utf-8"?>
<p:tagLst xmlns:p="http://schemas.openxmlformats.org/presentationml/2006/main">
  <p:tag name="AS_UNIQUEID" val="1316"/>
</p:tagLst>
</file>

<file path=ppt/tags/tag174.xml><?xml version="1.0" encoding="utf-8"?>
<p:tagLst xmlns:p="http://schemas.openxmlformats.org/presentationml/2006/main">
  <p:tag name="AS_UNIQUEID" val="1317"/>
</p:tagLst>
</file>

<file path=ppt/tags/tag175.xml><?xml version="1.0" encoding="utf-8"?>
<p:tagLst xmlns:p="http://schemas.openxmlformats.org/presentationml/2006/main">
  <p:tag name="AS_UNIQUEID" val="1318"/>
</p:tagLst>
</file>

<file path=ppt/tags/tag176.xml><?xml version="1.0" encoding="utf-8"?>
<p:tagLst xmlns:p="http://schemas.openxmlformats.org/presentationml/2006/main">
  <p:tag name="AS_UNIQUEID" val="1319"/>
</p:tagLst>
</file>

<file path=ppt/tags/tag177.xml><?xml version="1.0" encoding="utf-8"?>
<p:tagLst xmlns:p="http://schemas.openxmlformats.org/presentationml/2006/main">
  <p:tag name="AS_UNIQUEID" val="1320"/>
</p:tagLst>
</file>

<file path=ppt/tags/tag178.xml><?xml version="1.0" encoding="utf-8"?>
<p:tagLst xmlns:p="http://schemas.openxmlformats.org/presentationml/2006/main">
  <p:tag name="AS_UNIQUEID" val="1321"/>
</p:tagLst>
</file>

<file path=ppt/tags/tag179.xml><?xml version="1.0" encoding="utf-8"?>
<p:tagLst xmlns:p="http://schemas.openxmlformats.org/presentationml/2006/main">
  <p:tag name="AS_UNIQUEID" val="1322"/>
</p:tagLst>
</file>

<file path=ppt/tags/tag18.xml><?xml version="1.0" encoding="utf-8"?>
<p:tagLst xmlns:p="http://schemas.openxmlformats.org/presentationml/2006/main">
  <p:tag name="AS_UNIQUEID" val="1172"/>
</p:tagLst>
</file>

<file path=ppt/tags/tag180.xml><?xml version="1.0" encoding="utf-8"?>
<p:tagLst xmlns:p="http://schemas.openxmlformats.org/presentationml/2006/main">
  <p:tag name="AS_UNIQUEID" val="1323"/>
</p:tagLst>
</file>

<file path=ppt/tags/tag181.xml><?xml version="1.0" encoding="utf-8"?>
<p:tagLst xmlns:p="http://schemas.openxmlformats.org/presentationml/2006/main">
  <p:tag name="AS_UNIQUEID" val="1324"/>
</p:tagLst>
</file>

<file path=ppt/tags/tag182.xml><?xml version="1.0" encoding="utf-8"?>
<p:tagLst xmlns:p="http://schemas.openxmlformats.org/presentationml/2006/main">
  <p:tag name="AS_UNIQUEID" val="1325"/>
</p:tagLst>
</file>

<file path=ppt/tags/tag183.xml><?xml version="1.0" encoding="utf-8"?>
<p:tagLst xmlns:p="http://schemas.openxmlformats.org/presentationml/2006/main">
  <p:tag name="AS_UNIQUEID" val="1326"/>
</p:tagLst>
</file>

<file path=ppt/tags/tag184.xml><?xml version="1.0" encoding="utf-8"?>
<p:tagLst xmlns:p="http://schemas.openxmlformats.org/presentationml/2006/main">
  <p:tag name="AS_UNIQUEID" val="1327"/>
</p:tagLst>
</file>

<file path=ppt/tags/tag185.xml><?xml version="1.0" encoding="utf-8"?>
<p:tagLst xmlns:p="http://schemas.openxmlformats.org/presentationml/2006/main">
  <p:tag name="AS_UNIQUEID" val="1328"/>
</p:tagLst>
</file>

<file path=ppt/tags/tag186.xml><?xml version="1.0" encoding="utf-8"?>
<p:tagLst xmlns:p="http://schemas.openxmlformats.org/presentationml/2006/main">
  <p:tag name="AS_UNIQUEID" val="1329"/>
</p:tagLst>
</file>

<file path=ppt/tags/tag187.xml><?xml version="1.0" encoding="utf-8"?>
<p:tagLst xmlns:p="http://schemas.openxmlformats.org/presentationml/2006/main">
  <p:tag name="AS_UNIQUEID" val="1330"/>
</p:tagLst>
</file>

<file path=ppt/tags/tag188.xml><?xml version="1.0" encoding="utf-8"?>
<p:tagLst xmlns:p="http://schemas.openxmlformats.org/presentationml/2006/main">
  <p:tag name="AS_UNIQUEID" val="1331"/>
</p:tagLst>
</file>

<file path=ppt/tags/tag189.xml><?xml version="1.0" encoding="utf-8"?>
<p:tagLst xmlns:p="http://schemas.openxmlformats.org/presentationml/2006/main">
  <p:tag name="AS_UNIQUEID" val="1332"/>
</p:tagLst>
</file>

<file path=ppt/tags/tag19.xml><?xml version="1.0" encoding="utf-8"?>
<p:tagLst xmlns:p="http://schemas.openxmlformats.org/presentationml/2006/main">
  <p:tag name="AS_UNIQUEID" val="1173"/>
</p:tagLst>
</file>

<file path=ppt/tags/tag190.xml><?xml version="1.0" encoding="utf-8"?>
<p:tagLst xmlns:p="http://schemas.openxmlformats.org/presentationml/2006/main">
  <p:tag name="AS_UNIQUEID" val="1333"/>
</p:tagLst>
</file>

<file path=ppt/tags/tag191.xml><?xml version="1.0" encoding="utf-8"?>
<p:tagLst xmlns:p="http://schemas.openxmlformats.org/presentationml/2006/main">
  <p:tag name="AS_UNIQUEID" val="1334"/>
</p:tagLst>
</file>

<file path=ppt/tags/tag192.xml><?xml version="1.0" encoding="utf-8"?>
<p:tagLst xmlns:p="http://schemas.openxmlformats.org/presentationml/2006/main">
  <p:tag name="AS_UNIQUEID" val="1335"/>
</p:tagLst>
</file>

<file path=ppt/tags/tag193.xml><?xml version="1.0" encoding="utf-8"?>
<p:tagLst xmlns:p="http://schemas.openxmlformats.org/presentationml/2006/main">
  <p:tag name="AS_UNIQUEID" val="1336"/>
</p:tagLst>
</file>

<file path=ppt/tags/tag194.xml><?xml version="1.0" encoding="utf-8"?>
<p:tagLst xmlns:p="http://schemas.openxmlformats.org/presentationml/2006/main">
  <p:tag name="AS_UNIQUEID" val="1337"/>
</p:tagLst>
</file>

<file path=ppt/tags/tag195.xml><?xml version="1.0" encoding="utf-8"?>
<p:tagLst xmlns:p="http://schemas.openxmlformats.org/presentationml/2006/main">
  <p:tag name="AS_UNIQUEID" val="1338"/>
</p:tagLst>
</file>

<file path=ppt/tags/tag196.xml><?xml version="1.0" encoding="utf-8"?>
<p:tagLst xmlns:p="http://schemas.openxmlformats.org/presentationml/2006/main">
  <p:tag name="AS_UNIQUEID" val="1339"/>
</p:tagLst>
</file>

<file path=ppt/tags/tag197.xml><?xml version="1.0" encoding="utf-8"?>
<p:tagLst xmlns:p="http://schemas.openxmlformats.org/presentationml/2006/main">
  <p:tag name="AS_UNIQUEID" val="1340"/>
</p:tagLst>
</file>

<file path=ppt/tags/tag198.xml><?xml version="1.0" encoding="utf-8"?>
<p:tagLst xmlns:p="http://schemas.openxmlformats.org/presentationml/2006/main">
  <p:tag name="AS_UNIQUEID" val="1341"/>
</p:tagLst>
</file>

<file path=ppt/tags/tag199.xml><?xml version="1.0" encoding="utf-8"?>
<p:tagLst xmlns:p="http://schemas.openxmlformats.org/presentationml/2006/main">
  <p:tag name="AS_UNIQUEID" val="1342"/>
</p:tagLst>
</file>

<file path=ppt/tags/tag2.xml><?xml version="1.0" encoding="utf-8"?>
<p:tagLst xmlns:p="http://schemas.openxmlformats.org/presentationml/2006/main">
  <p:tag name="AS_UNIQUEID" val="1156"/>
</p:tagLst>
</file>

<file path=ppt/tags/tag20.xml><?xml version="1.0" encoding="utf-8"?>
<p:tagLst xmlns:p="http://schemas.openxmlformats.org/presentationml/2006/main">
  <p:tag name="AS_UNIQUEID" val="1174"/>
</p:tagLst>
</file>

<file path=ppt/tags/tag200.xml><?xml version="1.0" encoding="utf-8"?>
<p:tagLst xmlns:p="http://schemas.openxmlformats.org/presentationml/2006/main">
  <p:tag name="AS_UNIQUEID" val="1343"/>
</p:tagLst>
</file>

<file path=ppt/tags/tag201.xml><?xml version="1.0" encoding="utf-8"?>
<p:tagLst xmlns:p="http://schemas.openxmlformats.org/presentationml/2006/main">
  <p:tag name="AS_UNIQUEID" val="1344"/>
</p:tagLst>
</file>

<file path=ppt/tags/tag202.xml><?xml version="1.0" encoding="utf-8"?>
<p:tagLst xmlns:p="http://schemas.openxmlformats.org/presentationml/2006/main">
  <p:tag name="AS_UNIQUEID" val="1345"/>
</p:tagLst>
</file>

<file path=ppt/tags/tag203.xml><?xml version="1.0" encoding="utf-8"?>
<p:tagLst xmlns:p="http://schemas.openxmlformats.org/presentationml/2006/main">
  <p:tag name="AS_UNIQUEID" val="1346"/>
</p:tagLst>
</file>

<file path=ppt/tags/tag204.xml><?xml version="1.0" encoding="utf-8"?>
<p:tagLst xmlns:p="http://schemas.openxmlformats.org/presentationml/2006/main">
  <p:tag name="AS_UNIQUEID" val="1347"/>
</p:tagLst>
</file>

<file path=ppt/tags/tag205.xml><?xml version="1.0" encoding="utf-8"?>
<p:tagLst xmlns:p="http://schemas.openxmlformats.org/presentationml/2006/main">
  <p:tag name="AS_UNIQUEID" val="1348"/>
</p:tagLst>
</file>

<file path=ppt/tags/tag206.xml><?xml version="1.0" encoding="utf-8"?>
<p:tagLst xmlns:p="http://schemas.openxmlformats.org/presentationml/2006/main">
  <p:tag name="AS_UNIQUEID" val="1349"/>
</p:tagLst>
</file>

<file path=ppt/tags/tag207.xml><?xml version="1.0" encoding="utf-8"?>
<p:tagLst xmlns:p="http://schemas.openxmlformats.org/presentationml/2006/main">
  <p:tag name="AS_UNIQUEID" val="1350"/>
</p:tagLst>
</file>

<file path=ppt/tags/tag208.xml><?xml version="1.0" encoding="utf-8"?>
<p:tagLst xmlns:p="http://schemas.openxmlformats.org/presentationml/2006/main">
  <p:tag name="AS_UNIQUEID" val="1351"/>
</p:tagLst>
</file>

<file path=ppt/tags/tag209.xml><?xml version="1.0" encoding="utf-8"?>
<p:tagLst xmlns:p="http://schemas.openxmlformats.org/presentationml/2006/main">
  <p:tag name="AS_UNIQUEID" val="1352"/>
</p:tagLst>
</file>

<file path=ppt/tags/tag21.xml><?xml version="1.0" encoding="utf-8"?>
<p:tagLst xmlns:p="http://schemas.openxmlformats.org/presentationml/2006/main">
  <p:tag name="AS_UNIQUEID" val="1175"/>
</p:tagLst>
</file>

<file path=ppt/tags/tag210.xml><?xml version="1.0" encoding="utf-8"?>
<p:tagLst xmlns:p="http://schemas.openxmlformats.org/presentationml/2006/main">
  <p:tag name="AS_UNIQUEID" val="1353"/>
</p:tagLst>
</file>

<file path=ppt/tags/tag211.xml><?xml version="1.0" encoding="utf-8"?>
<p:tagLst xmlns:p="http://schemas.openxmlformats.org/presentationml/2006/main">
  <p:tag name="AS_UNIQUEID" val="1354"/>
</p:tagLst>
</file>

<file path=ppt/tags/tag212.xml><?xml version="1.0" encoding="utf-8"?>
<p:tagLst xmlns:p="http://schemas.openxmlformats.org/presentationml/2006/main">
  <p:tag name="AS_UNIQUEID" val="1355"/>
</p:tagLst>
</file>

<file path=ppt/tags/tag213.xml><?xml version="1.0" encoding="utf-8"?>
<p:tagLst xmlns:p="http://schemas.openxmlformats.org/presentationml/2006/main">
  <p:tag name="AS_UNIQUEID" val="1356"/>
</p:tagLst>
</file>

<file path=ppt/tags/tag214.xml><?xml version="1.0" encoding="utf-8"?>
<p:tagLst xmlns:p="http://schemas.openxmlformats.org/presentationml/2006/main">
  <p:tag name="AS_UNIQUEID" val="1357"/>
</p:tagLst>
</file>

<file path=ppt/tags/tag215.xml><?xml version="1.0" encoding="utf-8"?>
<p:tagLst xmlns:p="http://schemas.openxmlformats.org/presentationml/2006/main">
  <p:tag name="AS_UNIQUEID" val="1358"/>
</p:tagLst>
</file>

<file path=ppt/tags/tag216.xml><?xml version="1.0" encoding="utf-8"?>
<p:tagLst xmlns:p="http://schemas.openxmlformats.org/presentationml/2006/main">
  <p:tag name="AS_UNIQUEID" val="1359"/>
</p:tagLst>
</file>

<file path=ppt/tags/tag217.xml><?xml version="1.0" encoding="utf-8"?>
<p:tagLst xmlns:p="http://schemas.openxmlformats.org/presentationml/2006/main">
  <p:tag name="AS_UNIQUEID" val="1360"/>
</p:tagLst>
</file>

<file path=ppt/tags/tag218.xml><?xml version="1.0" encoding="utf-8"?>
<p:tagLst xmlns:p="http://schemas.openxmlformats.org/presentationml/2006/main">
  <p:tag name="AS_UNIQUEID" val="1361"/>
</p:tagLst>
</file>

<file path=ppt/tags/tag219.xml><?xml version="1.0" encoding="utf-8"?>
<p:tagLst xmlns:p="http://schemas.openxmlformats.org/presentationml/2006/main">
  <p:tag name="AS_UNIQUEID" val="1362"/>
</p:tagLst>
</file>

<file path=ppt/tags/tag22.xml><?xml version="1.0" encoding="utf-8"?>
<p:tagLst xmlns:p="http://schemas.openxmlformats.org/presentationml/2006/main">
  <p:tag name="AS_UNIQUEID" val="1176"/>
</p:tagLst>
</file>

<file path=ppt/tags/tag220.xml><?xml version="1.0" encoding="utf-8"?>
<p:tagLst xmlns:p="http://schemas.openxmlformats.org/presentationml/2006/main">
  <p:tag name="AS_UNIQUEID" val="1363"/>
</p:tagLst>
</file>

<file path=ppt/tags/tag221.xml><?xml version="1.0" encoding="utf-8"?>
<p:tagLst xmlns:p="http://schemas.openxmlformats.org/presentationml/2006/main">
  <p:tag name="AS_UNIQUEID" val="1364"/>
</p:tagLst>
</file>

<file path=ppt/tags/tag222.xml><?xml version="1.0" encoding="utf-8"?>
<p:tagLst xmlns:p="http://schemas.openxmlformats.org/presentationml/2006/main">
  <p:tag name="AS_UNIQUEID" val="1365"/>
</p:tagLst>
</file>

<file path=ppt/tags/tag223.xml><?xml version="1.0" encoding="utf-8"?>
<p:tagLst xmlns:p="http://schemas.openxmlformats.org/presentationml/2006/main">
  <p:tag name="AS_UNIQUEID" val="1366"/>
</p:tagLst>
</file>

<file path=ppt/tags/tag224.xml><?xml version="1.0" encoding="utf-8"?>
<p:tagLst xmlns:p="http://schemas.openxmlformats.org/presentationml/2006/main">
  <p:tag name="AS_UNIQUEID" val="1367"/>
</p:tagLst>
</file>

<file path=ppt/tags/tag225.xml><?xml version="1.0" encoding="utf-8"?>
<p:tagLst xmlns:p="http://schemas.openxmlformats.org/presentationml/2006/main">
  <p:tag name="AS_UNIQUEID" val="1368"/>
</p:tagLst>
</file>

<file path=ppt/tags/tag226.xml><?xml version="1.0" encoding="utf-8"?>
<p:tagLst xmlns:p="http://schemas.openxmlformats.org/presentationml/2006/main">
  <p:tag name="AS_UNIQUEID" val="1369"/>
</p:tagLst>
</file>

<file path=ppt/tags/tag227.xml><?xml version="1.0" encoding="utf-8"?>
<p:tagLst xmlns:p="http://schemas.openxmlformats.org/presentationml/2006/main">
  <p:tag name="AS_UNIQUEID" val="1370"/>
</p:tagLst>
</file>

<file path=ppt/tags/tag228.xml><?xml version="1.0" encoding="utf-8"?>
<p:tagLst xmlns:p="http://schemas.openxmlformats.org/presentationml/2006/main">
  <p:tag name="AS_UNIQUEID" val="1371"/>
</p:tagLst>
</file>

<file path=ppt/tags/tag229.xml><?xml version="1.0" encoding="utf-8"?>
<p:tagLst xmlns:p="http://schemas.openxmlformats.org/presentationml/2006/main">
  <p:tag name="AS_UNIQUEID" val="1372"/>
</p:tagLst>
</file>

<file path=ppt/tags/tag23.xml><?xml version="1.0" encoding="utf-8"?>
<p:tagLst xmlns:p="http://schemas.openxmlformats.org/presentationml/2006/main">
  <p:tag name="AS_UNIQUEID" val="1177"/>
</p:tagLst>
</file>

<file path=ppt/tags/tag230.xml><?xml version="1.0" encoding="utf-8"?>
<p:tagLst xmlns:p="http://schemas.openxmlformats.org/presentationml/2006/main">
  <p:tag name="AS_UNIQUEID" val="1373"/>
</p:tagLst>
</file>

<file path=ppt/tags/tag231.xml><?xml version="1.0" encoding="utf-8"?>
<p:tagLst xmlns:p="http://schemas.openxmlformats.org/presentationml/2006/main">
  <p:tag name="AS_UNIQUEID" val="1374"/>
</p:tagLst>
</file>

<file path=ppt/tags/tag232.xml><?xml version="1.0" encoding="utf-8"?>
<p:tagLst xmlns:p="http://schemas.openxmlformats.org/presentationml/2006/main">
  <p:tag name="AS_UNIQUEID" val="1375"/>
</p:tagLst>
</file>

<file path=ppt/tags/tag233.xml><?xml version="1.0" encoding="utf-8"?>
<p:tagLst xmlns:p="http://schemas.openxmlformats.org/presentationml/2006/main">
  <p:tag name="AS_UNIQUEID" val="1376"/>
</p:tagLst>
</file>

<file path=ppt/tags/tag234.xml><?xml version="1.0" encoding="utf-8"?>
<p:tagLst xmlns:p="http://schemas.openxmlformats.org/presentationml/2006/main">
  <p:tag name="AS_UNIQUEID" val="1377"/>
</p:tagLst>
</file>

<file path=ppt/tags/tag235.xml><?xml version="1.0" encoding="utf-8"?>
<p:tagLst xmlns:p="http://schemas.openxmlformats.org/presentationml/2006/main">
  <p:tag name="AS_UNIQUEID" val="1378"/>
</p:tagLst>
</file>

<file path=ppt/tags/tag236.xml><?xml version="1.0" encoding="utf-8"?>
<p:tagLst xmlns:p="http://schemas.openxmlformats.org/presentationml/2006/main">
  <p:tag name="AS_UNIQUEID" val="1379"/>
</p:tagLst>
</file>

<file path=ppt/tags/tag237.xml><?xml version="1.0" encoding="utf-8"?>
<p:tagLst xmlns:p="http://schemas.openxmlformats.org/presentationml/2006/main">
  <p:tag name="AS_UNIQUEID" val="1380"/>
</p:tagLst>
</file>

<file path=ppt/tags/tag238.xml><?xml version="1.0" encoding="utf-8"?>
<p:tagLst xmlns:p="http://schemas.openxmlformats.org/presentationml/2006/main">
  <p:tag name="AS_UNIQUEID" val="1381"/>
</p:tagLst>
</file>

<file path=ppt/tags/tag239.xml><?xml version="1.0" encoding="utf-8"?>
<p:tagLst xmlns:p="http://schemas.openxmlformats.org/presentationml/2006/main">
  <p:tag name="AS_UNIQUEID" val="1382"/>
</p:tagLst>
</file>

<file path=ppt/tags/tag24.xml><?xml version="1.0" encoding="utf-8"?>
<p:tagLst xmlns:p="http://schemas.openxmlformats.org/presentationml/2006/main">
  <p:tag name="AS_UNIQUEID" val="1178"/>
</p:tagLst>
</file>

<file path=ppt/tags/tag240.xml><?xml version="1.0" encoding="utf-8"?>
<p:tagLst xmlns:p="http://schemas.openxmlformats.org/presentationml/2006/main">
  <p:tag name="AS_UNIQUEID" val="1383"/>
</p:tagLst>
</file>

<file path=ppt/tags/tag241.xml><?xml version="1.0" encoding="utf-8"?>
<p:tagLst xmlns:p="http://schemas.openxmlformats.org/presentationml/2006/main">
  <p:tag name="AS_UNIQUEID" val="1384"/>
</p:tagLst>
</file>

<file path=ppt/tags/tag242.xml><?xml version="1.0" encoding="utf-8"?>
<p:tagLst xmlns:p="http://schemas.openxmlformats.org/presentationml/2006/main">
  <p:tag name="AS_UNIQUEID" val="1385"/>
</p:tagLst>
</file>

<file path=ppt/tags/tag243.xml><?xml version="1.0" encoding="utf-8"?>
<p:tagLst xmlns:p="http://schemas.openxmlformats.org/presentationml/2006/main">
  <p:tag name="AS_UNIQUEID" val="1386"/>
</p:tagLst>
</file>

<file path=ppt/tags/tag244.xml><?xml version="1.0" encoding="utf-8"?>
<p:tagLst xmlns:p="http://schemas.openxmlformats.org/presentationml/2006/main">
  <p:tag name="AS_UNIQUEID" val="1387"/>
</p:tagLst>
</file>

<file path=ppt/tags/tag245.xml><?xml version="1.0" encoding="utf-8"?>
<p:tagLst xmlns:p="http://schemas.openxmlformats.org/presentationml/2006/main">
  <p:tag name="AS_UNIQUEID" val="1388"/>
</p:tagLst>
</file>

<file path=ppt/tags/tag246.xml><?xml version="1.0" encoding="utf-8"?>
<p:tagLst xmlns:p="http://schemas.openxmlformats.org/presentationml/2006/main">
  <p:tag name="AS_UNIQUEID" val="1389"/>
</p:tagLst>
</file>

<file path=ppt/tags/tag247.xml><?xml version="1.0" encoding="utf-8"?>
<p:tagLst xmlns:p="http://schemas.openxmlformats.org/presentationml/2006/main">
  <p:tag name="AS_UNIQUEID" val="1390"/>
</p:tagLst>
</file>

<file path=ppt/tags/tag248.xml><?xml version="1.0" encoding="utf-8"?>
<p:tagLst xmlns:p="http://schemas.openxmlformats.org/presentationml/2006/main">
  <p:tag name="AS_UNIQUEID" val="1391"/>
</p:tagLst>
</file>

<file path=ppt/tags/tag249.xml><?xml version="1.0" encoding="utf-8"?>
<p:tagLst xmlns:p="http://schemas.openxmlformats.org/presentationml/2006/main">
  <p:tag name="AS_UNIQUEID" val="1392"/>
</p:tagLst>
</file>

<file path=ppt/tags/tag25.xml><?xml version="1.0" encoding="utf-8"?>
<p:tagLst xmlns:p="http://schemas.openxmlformats.org/presentationml/2006/main">
  <p:tag name="AS_UNIQUEID" val="1179"/>
</p:tagLst>
</file>

<file path=ppt/tags/tag250.xml><?xml version="1.0" encoding="utf-8"?>
<p:tagLst xmlns:p="http://schemas.openxmlformats.org/presentationml/2006/main">
  <p:tag name="AS_UNIQUEID" val="1393"/>
</p:tagLst>
</file>

<file path=ppt/tags/tag251.xml><?xml version="1.0" encoding="utf-8"?>
<p:tagLst xmlns:p="http://schemas.openxmlformats.org/presentationml/2006/main">
  <p:tag name="AS_UNIQUEID" val="1394"/>
</p:tagLst>
</file>

<file path=ppt/tags/tag252.xml><?xml version="1.0" encoding="utf-8"?>
<p:tagLst xmlns:p="http://schemas.openxmlformats.org/presentationml/2006/main">
  <p:tag name="AS_UNIQUEID" val="1395"/>
</p:tagLst>
</file>

<file path=ppt/tags/tag253.xml><?xml version="1.0" encoding="utf-8"?>
<p:tagLst xmlns:p="http://schemas.openxmlformats.org/presentationml/2006/main">
  <p:tag name="AS_UNIQUEID" val="1396"/>
</p:tagLst>
</file>

<file path=ppt/tags/tag254.xml><?xml version="1.0" encoding="utf-8"?>
<p:tagLst xmlns:p="http://schemas.openxmlformats.org/presentationml/2006/main">
  <p:tag name="AS_UNIQUEID" val="1397"/>
</p:tagLst>
</file>

<file path=ppt/tags/tag255.xml><?xml version="1.0" encoding="utf-8"?>
<p:tagLst xmlns:p="http://schemas.openxmlformats.org/presentationml/2006/main">
  <p:tag name="AS_UNIQUEID" val="1398"/>
</p:tagLst>
</file>

<file path=ppt/tags/tag256.xml><?xml version="1.0" encoding="utf-8"?>
<p:tagLst xmlns:p="http://schemas.openxmlformats.org/presentationml/2006/main">
  <p:tag name="AS_UNIQUEID" val="1399"/>
</p:tagLst>
</file>

<file path=ppt/tags/tag257.xml><?xml version="1.0" encoding="utf-8"?>
<p:tagLst xmlns:p="http://schemas.openxmlformats.org/presentationml/2006/main">
  <p:tag name="AS_UNIQUEID" val="1400"/>
</p:tagLst>
</file>

<file path=ppt/tags/tag258.xml><?xml version="1.0" encoding="utf-8"?>
<p:tagLst xmlns:p="http://schemas.openxmlformats.org/presentationml/2006/main">
  <p:tag name="AS_UNIQUEID" val="1401"/>
</p:tagLst>
</file>

<file path=ppt/tags/tag259.xml><?xml version="1.0" encoding="utf-8"?>
<p:tagLst xmlns:p="http://schemas.openxmlformats.org/presentationml/2006/main">
  <p:tag name="AS_UNIQUEID" val="1402"/>
</p:tagLst>
</file>

<file path=ppt/tags/tag26.xml><?xml version="1.0" encoding="utf-8"?>
<p:tagLst xmlns:p="http://schemas.openxmlformats.org/presentationml/2006/main">
  <p:tag name="AS_UNIQUEID" val="1180"/>
</p:tagLst>
</file>

<file path=ppt/tags/tag260.xml><?xml version="1.0" encoding="utf-8"?>
<p:tagLst xmlns:p="http://schemas.openxmlformats.org/presentationml/2006/main">
  <p:tag name="AS_UNIQUEID" val="1403"/>
</p:tagLst>
</file>

<file path=ppt/tags/tag261.xml><?xml version="1.0" encoding="utf-8"?>
<p:tagLst xmlns:p="http://schemas.openxmlformats.org/presentationml/2006/main">
  <p:tag name="AS_UNIQUEID" val="1404"/>
</p:tagLst>
</file>

<file path=ppt/tags/tag262.xml><?xml version="1.0" encoding="utf-8"?>
<p:tagLst xmlns:p="http://schemas.openxmlformats.org/presentationml/2006/main">
  <p:tag name="AS_UNIQUEID" val="1405"/>
</p:tagLst>
</file>

<file path=ppt/tags/tag263.xml><?xml version="1.0" encoding="utf-8"?>
<p:tagLst xmlns:p="http://schemas.openxmlformats.org/presentationml/2006/main">
  <p:tag name="AS_UNIQUEID" val="1406"/>
</p:tagLst>
</file>

<file path=ppt/tags/tag264.xml><?xml version="1.0" encoding="utf-8"?>
<p:tagLst xmlns:p="http://schemas.openxmlformats.org/presentationml/2006/main">
  <p:tag name="AS_UNIQUEID" val="1407"/>
</p:tagLst>
</file>

<file path=ppt/tags/tag265.xml><?xml version="1.0" encoding="utf-8"?>
<p:tagLst xmlns:p="http://schemas.openxmlformats.org/presentationml/2006/main">
  <p:tag name="AS_UNIQUEID" val="1408"/>
</p:tagLst>
</file>

<file path=ppt/tags/tag266.xml><?xml version="1.0" encoding="utf-8"?>
<p:tagLst xmlns:p="http://schemas.openxmlformats.org/presentationml/2006/main">
  <p:tag name="AS_UNIQUEID" val="1409"/>
</p:tagLst>
</file>

<file path=ppt/tags/tag267.xml><?xml version="1.0" encoding="utf-8"?>
<p:tagLst xmlns:p="http://schemas.openxmlformats.org/presentationml/2006/main">
  <p:tag name="AS_UNIQUEID" val="1410"/>
</p:tagLst>
</file>

<file path=ppt/tags/tag268.xml><?xml version="1.0" encoding="utf-8"?>
<p:tagLst xmlns:p="http://schemas.openxmlformats.org/presentationml/2006/main">
  <p:tag name="AS_UNIQUEID" val="1411"/>
</p:tagLst>
</file>

<file path=ppt/tags/tag269.xml><?xml version="1.0" encoding="utf-8"?>
<p:tagLst xmlns:p="http://schemas.openxmlformats.org/presentationml/2006/main">
  <p:tag name="AS_UNIQUEID" val="1412"/>
</p:tagLst>
</file>

<file path=ppt/tags/tag27.xml><?xml version="1.0" encoding="utf-8"?>
<p:tagLst xmlns:p="http://schemas.openxmlformats.org/presentationml/2006/main">
  <p:tag name="AS_UNIQUEID" val="1181"/>
</p:tagLst>
</file>

<file path=ppt/tags/tag270.xml><?xml version="1.0" encoding="utf-8"?>
<p:tagLst xmlns:p="http://schemas.openxmlformats.org/presentationml/2006/main">
  <p:tag name="AS_UNIQUEID" val="1413"/>
</p:tagLst>
</file>

<file path=ppt/tags/tag271.xml><?xml version="1.0" encoding="utf-8"?>
<p:tagLst xmlns:p="http://schemas.openxmlformats.org/presentationml/2006/main">
  <p:tag name="AS_UNIQUEID" val="1414"/>
</p:tagLst>
</file>

<file path=ppt/tags/tag272.xml><?xml version="1.0" encoding="utf-8"?>
<p:tagLst xmlns:p="http://schemas.openxmlformats.org/presentationml/2006/main">
  <p:tag name="AS_UNIQUEID" val="1415"/>
</p:tagLst>
</file>

<file path=ppt/tags/tag273.xml><?xml version="1.0" encoding="utf-8"?>
<p:tagLst xmlns:p="http://schemas.openxmlformats.org/presentationml/2006/main">
  <p:tag name="AS_UNIQUEID" val="1416"/>
</p:tagLst>
</file>

<file path=ppt/tags/tag274.xml><?xml version="1.0" encoding="utf-8"?>
<p:tagLst xmlns:p="http://schemas.openxmlformats.org/presentationml/2006/main">
  <p:tag name="AS_UNIQUEID" val="1417"/>
</p:tagLst>
</file>

<file path=ppt/tags/tag275.xml><?xml version="1.0" encoding="utf-8"?>
<p:tagLst xmlns:p="http://schemas.openxmlformats.org/presentationml/2006/main">
  <p:tag name="AS_UNIQUEID" val="1418"/>
</p:tagLst>
</file>

<file path=ppt/tags/tag276.xml><?xml version="1.0" encoding="utf-8"?>
<p:tagLst xmlns:p="http://schemas.openxmlformats.org/presentationml/2006/main">
  <p:tag name="AS_UNIQUEID" val="1419"/>
</p:tagLst>
</file>

<file path=ppt/tags/tag277.xml><?xml version="1.0" encoding="utf-8"?>
<p:tagLst xmlns:p="http://schemas.openxmlformats.org/presentationml/2006/main">
  <p:tag name="AS_UNIQUEID" val="1420"/>
</p:tagLst>
</file>

<file path=ppt/tags/tag278.xml><?xml version="1.0" encoding="utf-8"?>
<p:tagLst xmlns:p="http://schemas.openxmlformats.org/presentationml/2006/main">
  <p:tag name="AS_UNIQUEID" val="1421"/>
</p:tagLst>
</file>

<file path=ppt/tags/tag279.xml><?xml version="1.0" encoding="utf-8"?>
<p:tagLst xmlns:p="http://schemas.openxmlformats.org/presentationml/2006/main">
  <p:tag name="AS_UNIQUEID" val="1422"/>
</p:tagLst>
</file>

<file path=ppt/tags/tag28.xml><?xml version="1.0" encoding="utf-8"?>
<p:tagLst xmlns:p="http://schemas.openxmlformats.org/presentationml/2006/main">
  <p:tag name="AS_UNIQUEID" val="1182"/>
</p:tagLst>
</file>

<file path=ppt/tags/tag280.xml><?xml version="1.0" encoding="utf-8"?>
<p:tagLst xmlns:p="http://schemas.openxmlformats.org/presentationml/2006/main">
  <p:tag name="AS_UNIQUEID" val="1423"/>
</p:tagLst>
</file>

<file path=ppt/tags/tag281.xml><?xml version="1.0" encoding="utf-8"?>
<p:tagLst xmlns:p="http://schemas.openxmlformats.org/presentationml/2006/main">
  <p:tag name="AS_UNIQUEID" val="1424"/>
</p:tagLst>
</file>

<file path=ppt/tags/tag282.xml><?xml version="1.0" encoding="utf-8"?>
<p:tagLst xmlns:p="http://schemas.openxmlformats.org/presentationml/2006/main">
  <p:tag name="AS_UNIQUEID" val="1425"/>
</p:tagLst>
</file>

<file path=ppt/tags/tag283.xml><?xml version="1.0" encoding="utf-8"?>
<p:tagLst xmlns:p="http://schemas.openxmlformats.org/presentationml/2006/main">
  <p:tag name="AS_UNIQUEID" val="1426"/>
</p:tagLst>
</file>

<file path=ppt/tags/tag284.xml><?xml version="1.0" encoding="utf-8"?>
<p:tagLst xmlns:p="http://schemas.openxmlformats.org/presentationml/2006/main">
  <p:tag name="AS_UNIQUEID" val="1427"/>
</p:tagLst>
</file>

<file path=ppt/tags/tag285.xml><?xml version="1.0" encoding="utf-8"?>
<p:tagLst xmlns:p="http://schemas.openxmlformats.org/presentationml/2006/main">
  <p:tag name="AS_UNIQUEID" val="1428"/>
</p:tagLst>
</file>

<file path=ppt/tags/tag286.xml><?xml version="1.0" encoding="utf-8"?>
<p:tagLst xmlns:p="http://schemas.openxmlformats.org/presentationml/2006/main">
  <p:tag name="AS_UNIQUEID" val="1429"/>
</p:tagLst>
</file>

<file path=ppt/tags/tag287.xml><?xml version="1.0" encoding="utf-8"?>
<p:tagLst xmlns:p="http://schemas.openxmlformats.org/presentationml/2006/main">
  <p:tag name="AS_UNIQUEID" val="1430"/>
</p:tagLst>
</file>

<file path=ppt/tags/tag288.xml><?xml version="1.0" encoding="utf-8"?>
<p:tagLst xmlns:p="http://schemas.openxmlformats.org/presentationml/2006/main">
  <p:tag name="AS_UNIQUEID" val="1431"/>
</p:tagLst>
</file>

<file path=ppt/tags/tag289.xml><?xml version="1.0" encoding="utf-8"?>
<p:tagLst xmlns:p="http://schemas.openxmlformats.org/presentationml/2006/main">
  <p:tag name="AS_UNIQUEID" val="1432"/>
</p:tagLst>
</file>

<file path=ppt/tags/tag29.xml><?xml version="1.0" encoding="utf-8"?>
<p:tagLst xmlns:p="http://schemas.openxmlformats.org/presentationml/2006/main">
  <p:tag name="AS_UNIQUEID" val="1183"/>
</p:tagLst>
</file>

<file path=ppt/tags/tag290.xml><?xml version="1.0" encoding="utf-8"?>
<p:tagLst xmlns:p="http://schemas.openxmlformats.org/presentationml/2006/main">
  <p:tag name="AS_UNIQUEID" val="1433"/>
</p:tagLst>
</file>

<file path=ppt/tags/tag291.xml><?xml version="1.0" encoding="utf-8"?>
<p:tagLst xmlns:p="http://schemas.openxmlformats.org/presentationml/2006/main">
  <p:tag name="AS_UNIQUEID" val="1434"/>
</p:tagLst>
</file>

<file path=ppt/tags/tag292.xml><?xml version="1.0" encoding="utf-8"?>
<p:tagLst xmlns:p="http://schemas.openxmlformats.org/presentationml/2006/main">
  <p:tag name="AS_UNIQUEID" val="1435"/>
</p:tagLst>
</file>

<file path=ppt/tags/tag293.xml><?xml version="1.0" encoding="utf-8"?>
<p:tagLst xmlns:p="http://schemas.openxmlformats.org/presentationml/2006/main">
  <p:tag name="AS_UNIQUEID" val="1436"/>
</p:tagLst>
</file>

<file path=ppt/tags/tag294.xml><?xml version="1.0" encoding="utf-8"?>
<p:tagLst xmlns:p="http://schemas.openxmlformats.org/presentationml/2006/main">
  <p:tag name="AS_UNIQUEID" val="1437"/>
</p:tagLst>
</file>

<file path=ppt/tags/tag295.xml><?xml version="1.0" encoding="utf-8"?>
<p:tagLst xmlns:p="http://schemas.openxmlformats.org/presentationml/2006/main">
  <p:tag name="AS_UNIQUEID" val="1438"/>
</p:tagLst>
</file>

<file path=ppt/tags/tag296.xml><?xml version="1.0" encoding="utf-8"?>
<p:tagLst xmlns:p="http://schemas.openxmlformats.org/presentationml/2006/main">
  <p:tag name="AS_UNIQUEID" val="1439"/>
</p:tagLst>
</file>

<file path=ppt/tags/tag297.xml><?xml version="1.0" encoding="utf-8"?>
<p:tagLst xmlns:p="http://schemas.openxmlformats.org/presentationml/2006/main">
  <p:tag name="AS_UNIQUEID" val="1440"/>
</p:tagLst>
</file>

<file path=ppt/tags/tag298.xml><?xml version="1.0" encoding="utf-8"?>
<p:tagLst xmlns:p="http://schemas.openxmlformats.org/presentationml/2006/main">
  <p:tag name="AS_UNIQUEID" val="1441"/>
</p:tagLst>
</file>

<file path=ppt/tags/tag299.xml><?xml version="1.0" encoding="utf-8"?>
<p:tagLst xmlns:p="http://schemas.openxmlformats.org/presentationml/2006/main">
  <p:tag name="AS_UNIQUEID" val="1442"/>
</p:tagLst>
</file>

<file path=ppt/tags/tag3.xml><?xml version="1.0" encoding="utf-8"?>
<p:tagLst xmlns:p="http://schemas.openxmlformats.org/presentationml/2006/main">
  <p:tag name="AS_UNIQUEID" val="1157"/>
</p:tagLst>
</file>

<file path=ppt/tags/tag30.xml><?xml version="1.0" encoding="utf-8"?>
<p:tagLst xmlns:p="http://schemas.openxmlformats.org/presentationml/2006/main">
  <p:tag name="AS_UNIQUEID" val="1184"/>
</p:tagLst>
</file>

<file path=ppt/tags/tag300.xml><?xml version="1.0" encoding="utf-8"?>
<p:tagLst xmlns:p="http://schemas.openxmlformats.org/presentationml/2006/main">
  <p:tag name="AS_UNIQUEID" val="1443"/>
</p:tagLst>
</file>

<file path=ppt/tags/tag301.xml><?xml version="1.0" encoding="utf-8"?>
<p:tagLst xmlns:p="http://schemas.openxmlformats.org/presentationml/2006/main">
  <p:tag name="AS_UNIQUEID" val="1444"/>
</p:tagLst>
</file>

<file path=ppt/tags/tag302.xml><?xml version="1.0" encoding="utf-8"?>
<p:tagLst xmlns:p="http://schemas.openxmlformats.org/presentationml/2006/main">
  <p:tag name="AS_UNIQUEID" val="1445"/>
</p:tagLst>
</file>

<file path=ppt/tags/tag303.xml><?xml version="1.0" encoding="utf-8"?>
<p:tagLst xmlns:p="http://schemas.openxmlformats.org/presentationml/2006/main">
  <p:tag name="AS_UNIQUEID" val="1446"/>
</p:tagLst>
</file>

<file path=ppt/tags/tag304.xml><?xml version="1.0" encoding="utf-8"?>
<p:tagLst xmlns:p="http://schemas.openxmlformats.org/presentationml/2006/main">
  <p:tag name="AS_UNIQUEID" val="1447"/>
</p:tagLst>
</file>

<file path=ppt/tags/tag305.xml><?xml version="1.0" encoding="utf-8"?>
<p:tagLst xmlns:p="http://schemas.openxmlformats.org/presentationml/2006/main">
  <p:tag name="AS_UNIQUEID" val="1448"/>
</p:tagLst>
</file>

<file path=ppt/tags/tag306.xml><?xml version="1.0" encoding="utf-8"?>
<p:tagLst xmlns:p="http://schemas.openxmlformats.org/presentationml/2006/main">
  <p:tag name="AS_UNIQUEID" val="1449"/>
</p:tagLst>
</file>

<file path=ppt/tags/tag307.xml><?xml version="1.0" encoding="utf-8"?>
<p:tagLst xmlns:p="http://schemas.openxmlformats.org/presentationml/2006/main">
  <p:tag name="AS_UNIQUEID" val="1450"/>
</p:tagLst>
</file>

<file path=ppt/tags/tag308.xml><?xml version="1.0" encoding="utf-8"?>
<p:tagLst xmlns:p="http://schemas.openxmlformats.org/presentationml/2006/main">
  <p:tag name="AS_UNIQUEID" val="1451"/>
</p:tagLst>
</file>

<file path=ppt/tags/tag309.xml><?xml version="1.0" encoding="utf-8"?>
<p:tagLst xmlns:p="http://schemas.openxmlformats.org/presentationml/2006/main">
  <p:tag name="AS_UNIQUEID" val="1452"/>
</p:tagLst>
</file>

<file path=ppt/tags/tag31.xml><?xml version="1.0" encoding="utf-8"?>
<p:tagLst xmlns:p="http://schemas.openxmlformats.org/presentationml/2006/main">
  <p:tag name="AS_UNIQUEID" val="1185"/>
</p:tagLst>
</file>

<file path=ppt/tags/tag310.xml><?xml version="1.0" encoding="utf-8"?>
<p:tagLst xmlns:p="http://schemas.openxmlformats.org/presentationml/2006/main">
  <p:tag name="AS_UNIQUEID" val="1453"/>
</p:tagLst>
</file>

<file path=ppt/tags/tag311.xml><?xml version="1.0" encoding="utf-8"?>
<p:tagLst xmlns:p="http://schemas.openxmlformats.org/presentationml/2006/main">
  <p:tag name="AS_UNIQUEID" val="1454"/>
</p:tagLst>
</file>

<file path=ppt/tags/tag312.xml><?xml version="1.0" encoding="utf-8"?>
<p:tagLst xmlns:p="http://schemas.openxmlformats.org/presentationml/2006/main">
  <p:tag name="AS_UNIQUEID" val="1455"/>
</p:tagLst>
</file>

<file path=ppt/tags/tag313.xml><?xml version="1.0" encoding="utf-8"?>
<p:tagLst xmlns:p="http://schemas.openxmlformats.org/presentationml/2006/main">
  <p:tag name="AS_UNIQUEID" val="1456"/>
</p:tagLst>
</file>

<file path=ppt/tags/tag314.xml><?xml version="1.0" encoding="utf-8"?>
<p:tagLst xmlns:p="http://schemas.openxmlformats.org/presentationml/2006/main">
  <p:tag name="AS_UNIQUEID" val="1457"/>
</p:tagLst>
</file>

<file path=ppt/tags/tag315.xml><?xml version="1.0" encoding="utf-8"?>
<p:tagLst xmlns:p="http://schemas.openxmlformats.org/presentationml/2006/main">
  <p:tag name="AS_UNIQUEID" val="1458"/>
</p:tagLst>
</file>

<file path=ppt/tags/tag316.xml><?xml version="1.0" encoding="utf-8"?>
<p:tagLst xmlns:p="http://schemas.openxmlformats.org/presentationml/2006/main">
  <p:tag name="AS_UNIQUEID" val="1459"/>
</p:tagLst>
</file>

<file path=ppt/tags/tag317.xml><?xml version="1.0" encoding="utf-8"?>
<p:tagLst xmlns:p="http://schemas.openxmlformats.org/presentationml/2006/main">
  <p:tag name="AS_UNIQUEID" val="1460"/>
</p:tagLst>
</file>

<file path=ppt/tags/tag318.xml><?xml version="1.0" encoding="utf-8"?>
<p:tagLst xmlns:p="http://schemas.openxmlformats.org/presentationml/2006/main">
  <p:tag name="AS_UNIQUEID" val="1461"/>
</p:tagLst>
</file>

<file path=ppt/tags/tag319.xml><?xml version="1.0" encoding="utf-8"?>
<p:tagLst xmlns:p="http://schemas.openxmlformats.org/presentationml/2006/main">
  <p:tag name="AS_UNIQUEID" val="1462"/>
</p:tagLst>
</file>

<file path=ppt/tags/tag32.xml><?xml version="1.0" encoding="utf-8"?>
<p:tagLst xmlns:p="http://schemas.openxmlformats.org/presentationml/2006/main">
  <p:tag name="AS_UNIQUEID" val="1186"/>
</p:tagLst>
</file>

<file path=ppt/tags/tag320.xml><?xml version="1.0" encoding="utf-8"?>
<p:tagLst xmlns:p="http://schemas.openxmlformats.org/presentationml/2006/main">
  <p:tag name="AS_UNIQUEID" val="1463"/>
</p:tagLst>
</file>

<file path=ppt/tags/tag321.xml><?xml version="1.0" encoding="utf-8"?>
<p:tagLst xmlns:p="http://schemas.openxmlformats.org/presentationml/2006/main">
  <p:tag name="AS_UNIQUEID" val="1464"/>
</p:tagLst>
</file>

<file path=ppt/tags/tag322.xml><?xml version="1.0" encoding="utf-8"?>
<p:tagLst xmlns:p="http://schemas.openxmlformats.org/presentationml/2006/main">
  <p:tag name="AS_UNIQUEID" val="1465"/>
</p:tagLst>
</file>

<file path=ppt/tags/tag323.xml><?xml version="1.0" encoding="utf-8"?>
<p:tagLst xmlns:p="http://schemas.openxmlformats.org/presentationml/2006/main">
  <p:tag name="AS_UNIQUEID" val="1466"/>
</p:tagLst>
</file>

<file path=ppt/tags/tag324.xml><?xml version="1.0" encoding="utf-8"?>
<p:tagLst xmlns:p="http://schemas.openxmlformats.org/presentationml/2006/main">
  <p:tag name="AS_UNIQUEID" val="1467"/>
</p:tagLst>
</file>

<file path=ppt/tags/tag325.xml><?xml version="1.0" encoding="utf-8"?>
<p:tagLst xmlns:p="http://schemas.openxmlformats.org/presentationml/2006/main">
  <p:tag name="AS_UNIQUEID" val="1468"/>
</p:tagLst>
</file>

<file path=ppt/tags/tag326.xml><?xml version="1.0" encoding="utf-8"?>
<p:tagLst xmlns:p="http://schemas.openxmlformats.org/presentationml/2006/main">
  <p:tag name="AS_UNIQUEID" val="1469"/>
</p:tagLst>
</file>

<file path=ppt/tags/tag327.xml><?xml version="1.0" encoding="utf-8"?>
<p:tagLst xmlns:p="http://schemas.openxmlformats.org/presentationml/2006/main">
  <p:tag name="AS_UNIQUEID" val="1470"/>
</p:tagLst>
</file>

<file path=ppt/tags/tag328.xml><?xml version="1.0" encoding="utf-8"?>
<p:tagLst xmlns:p="http://schemas.openxmlformats.org/presentationml/2006/main">
  <p:tag name="AS_UNIQUEID" val="1471"/>
</p:tagLst>
</file>

<file path=ppt/tags/tag329.xml><?xml version="1.0" encoding="utf-8"?>
<p:tagLst xmlns:p="http://schemas.openxmlformats.org/presentationml/2006/main">
  <p:tag name="AS_UNIQUEID" val="1472"/>
</p:tagLst>
</file>

<file path=ppt/tags/tag33.xml><?xml version="1.0" encoding="utf-8"?>
<p:tagLst xmlns:p="http://schemas.openxmlformats.org/presentationml/2006/main">
  <p:tag name="AS_UNIQUEID" val="1187"/>
</p:tagLst>
</file>

<file path=ppt/tags/tag330.xml><?xml version="1.0" encoding="utf-8"?>
<p:tagLst xmlns:p="http://schemas.openxmlformats.org/presentationml/2006/main">
  <p:tag name="AS_UNIQUEID" val="1473"/>
</p:tagLst>
</file>

<file path=ppt/tags/tag331.xml><?xml version="1.0" encoding="utf-8"?>
<p:tagLst xmlns:p="http://schemas.openxmlformats.org/presentationml/2006/main">
  <p:tag name="AS_UNIQUEID" val="1474"/>
</p:tagLst>
</file>

<file path=ppt/tags/tag332.xml><?xml version="1.0" encoding="utf-8"?>
<p:tagLst xmlns:p="http://schemas.openxmlformats.org/presentationml/2006/main">
  <p:tag name="AS_UNIQUEID" val="1475"/>
</p:tagLst>
</file>

<file path=ppt/tags/tag333.xml><?xml version="1.0" encoding="utf-8"?>
<p:tagLst xmlns:p="http://schemas.openxmlformats.org/presentationml/2006/main">
  <p:tag name="AS_UNIQUEID" val="1476"/>
</p:tagLst>
</file>

<file path=ppt/tags/tag334.xml><?xml version="1.0" encoding="utf-8"?>
<p:tagLst xmlns:p="http://schemas.openxmlformats.org/presentationml/2006/main">
  <p:tag name="AS_UNIQUEID" val="1477"/>
</p:tagLst>
</file>

<file path=ppt/tags/tag335.xml><?xml version="1.0" encoding="utf-8"?>
<p:tagLst xmlns:p="http://schemas.openxmlformats.org/presentationml/2006/main">
  <p:tag name="AS_UNIQUEID" val="1478"/>
</p:tagLst>
</file>

<file path=ppt/tags/tag336.xml><?xml version="1.0" encoding="utf-8"?>
<p:tagLst xmlns:p="http://schemas.openxmlformats.org/presentationml/2006/main">
  <p:tag name="AS_UNIQUEID" val="1479"/>
</p:tagLst>
</file>

<file path=ppt/tags/tag337.xml><?xml version="1.0" encoding="utf-8"?>
<p:tagLst xmlns:p="http://schemas.openxmlformats.org/presentationml/2006/main">
  <p:tag name="AS_UNIQUEID" val="1480"/>
</p:tagLst>
</file>

<file path=ppt/tags/tag338.xml><?xml version="1.0" encoding="utf-8"?>
<p:tagLst xmlns:p="http://schemas.openxmlformats.org/presentationml/2006/main">
  <p:tag name="AS_UNIQUEID" val="1481"/>
</p:tagLst>
</file>

<file path=ppt/tags/tag339.xml><?xml version="1.0" encoding="utf-8"?>
<p:tagLst xmlns:p="http://schemas.openxmlformats.org/presentationml/2006/main">
  <p:tag name="AS_UNIQUEID" val="1482"/>
</p:tagLst>
</file>

<file path=ppt/tags/tag34.xml><?xml version="1.0" encoding="utf-8"?>
<p:tagLst xmlns:p="http://schemas.openxmlformats.org/presentationml/2006/main">
  <p:tag name="AS_UNIQUEID" val="1188"/>
</p:tagLst>
</file>

<file path=ppt/tags/tag340.xml><?xml version="1.0" encoding="utf-8"?>
<p:tagLst xmlns:p="http://schemas.openxmlformats.org/presentationml/2006/main">
  <p:tag name="AS_UNIQUEID" val="1483"/>
</p:tagLst>
</file>

<file path=ppt/tags/tag341.xml><?xml version="1.0" encoding="utf-8"?>
<p:tagLst xmlns:p="http://schemas.openxmlformats.org/presentationml/2006/main">
  <p:tag name="AS_UNIQUEID" val="1484"/>
</p:tagLst>
</file>

<file path=ppt/tags/tag342.xml><?xml version="1.0" encoding="utf-8"?>
<p:tagLst xmlns:p="http://schemas.openxmlformats.org/presentationml/2006/main">
  <p:tag name="AS_UNIQUEID" val="1485"/>
</p:tagLst>
</file>

<file path=ppt/tags/tag343.xml><?xml version="1.0" encoding="utf-8"?>
<p:tagLst xmlns:p="http://schemas.openxmlformats.org/presentationml/2006/main">
  <p:tag name="AS_UNIQUEID" val="1486"/>
</p:tagLst>
</file>

<file path=ppt/tags/tag344.xml><?xml version="1.0" encoding="utf-8"?>
<p:tagLst xmlns:p="http://schemas.openxmlformats.org/presentationml/2006/main">
  <p:tag name="AS_UNIQUEID" val="1487"/>
</p:tagLst>
</file>

<file path=ppt/tags/tag345.xml><?xml version="1.0" encoding="utf-8"?>
<p:tagLst xmlns:p="http://schemas.openxmlformats.org/presentationml/2006/main">
  <p:tag name="AS_UNIQUEID" val="1488"/>
</p:tagLst>
</file>

<file path=ppt/tags/tag346.xml><?xml version="1.0" encoding="utf-8"?>
<p:tagLst xmlns:p="http://schemas.openxmlformats.org/presentationml/2006/main">
  <p:tag name="AS_UNIQUEID" val="1489"/>
</p:tagLst>
</file>

<file path=ppt/tags/tag347.xml><?xml version="1.0" encoding="utf-8"?>
<p:tagLst xmlns:p="http://schemas.openxmlformats.org/presentationml/2006/main">
  <p:tag name="AS_UNIQUEID" val="1490"/>
</p:tagLst>
</file>

<file path=ppt/tags/tag348.xml><?xml version="1.0" encoding="utf-8"?>
<p:tagLst xmlns:p="http://schemas.openxmlformats.org/presentationml/2006/main">
  <p:tag name="AS_UNIQUEID" val="1491"/>
</p:tagLst>
</file>

<file path=ppt/tags/tag349.xml><?xml version="1.0" encoding="utf-8"?>
<p:tagLst xmlns:p="http://schemas.openxmlformats.org/presentationml/2006/main">
  <p:tag name="AS_UNIQUEID" val="1492"/>
</p:tagLst>
</file>

<file path=ppt/tags/tag35.xml><?xml version="1.0" encoding="utf-8"?>
<p:tagLst xmlns:p="http://schemas.openxmlformats.org/presentationml/2006/main">
  <p:tag name="AS_UNIQUEID" val="1189"/>
</p:tagLst>
</file>

<file path=ppt/tags/tag350.xml><?xml version="1.0" encoding="utf-8"?>
<p:tagLst xmlns:p="http://schemas.openxmlformats.org/presentationml/2006/main">
  <p:tag name="AS_UNIQUEID" val="1493"/>
</p:tagLst>
</file>

<file path=ppt/tags/tag351.xml><?xml version="1.0" encoding="utf-8"?>
<p:tagLst xmlns:p="http://schemas.openxmlformats.org/presentationml/2006/main">
  <p:tag name="AS_UNIQUEID" val="1494"/>
</p:tagLst>
</file>

<file path=ppt/tags/tag352.xml><?xml version="1.0" encoding="utf-8"?>
<p:tagLst xmlns:p="http://schemas.openxmlformats.org/presentationml/2006/main">
  <p:tag name="AS_UNIQUEID" val="1495"/>
</p:tagLst>
</file>

<file path=ppt/tags/tag353.xml><?xml version="1.0" encoding="utf-8"?>
<p:tagLst xmlns:p="http://schemas.openxmlformats.org/presentationml/2006/main">
  <p:tag name="AS_UNIQUEID" val="1496"/>
</p:tagLst>
</file>

<file path=ppt/tags/tag354.xml><?xml version="1.0" encoding="utf-8"?>
<p:tagLst xmlns:p="http://schemas.openxmlformats.org/presentationml/2006/main">
  <p:tag name="AS_UNIQUEID" val="1497"/>
</p:tagLst>
</file>

<file path=ppt/tags/tag355.xml><?xml version="1.0" encoding="utf-8"?>
<p:tagLst xmlns:p="http://schemas.openxmlformats.org/presentationml/2006/main">
  <p:tag name="AS_UNIQUEID" val="1498"/>
</p:tagLst>
</file>

<file path=ppt/tags/tag356.xml><?xml version="1.0" encoding="utf-8"?>
<p:tagLst xmlns:p="http://schemas.openxmlformats.org/presentationml/2006/main">
  <p:tag name="AS_UNIQUEID" val="1499"/>
</p:tagLst>
</file>

<file path=ppt/tags/tag357.xml><?xml version="1.0" encoding="utf-8"?>
<p:tagLst xmlns:p="http://schemas.openxmlformats.org/presentationml/2006/main">
  <p:tag name="AS_UNIQUEID" val="1500"/>
</p:tagLst>
</file>

<file path=ppt/tags/tag358.xml><?xml version="1.0" encoding="utf-8"?>
<p:tagLst xmlns:p="http://schemas.openxmlformats.org/presentationml/2006/main">
  <p:tag name="AS_UNIQUEID" val="1501"/>
</p:tagLst>
</file>

<file path=ppt/tags/tag359.xml><?xml version="1.0" encoding="utf-8"?>
<p:tagLst xmlns:p="http://schemas.openxmlformats.org/presentationml/2006/main">
  <p:tag name="AS_UNIQUEID" val="1502"/>
</p:tagLst>
</file>

<file path=ppt/tags/tag36.xml><?xml version="1.0" encoding="utf-8"?>
<p:tagLst xmlns:p="http://schemas.openxmlformats.org/presentationml/2006/main">
  <p:tag name="AS_UNIQUEID" val="1190"/>
</p:tagLst>
</file>

<file path=ppt/tags/tag360.xml><?xml version="1.0" encoding="utf-8"?>
<p:tagLst xmlns:p="http://schemas.openxmlformats.org/presentationml/2006/main">
  <p:tag name="AS_UNIQUEID" val="1503"/>
</p:tagLst>
</file>

<file path=ppt/tags/tag361.xml><?xml version="1.0" encoding="utf-8"?>
<p:tagLst xmlns:p="http://schemas.openxmlformats.org/presentationml/2006/main">
  <p:tag name="AS_UNIQUEID" val="1504"/>
</p:tagLst>
</file>

<file path=ppt/tags/tag362.xml><?xml version="1.0" encoding="utf-8"?>
<p:tagLst xmlns:p="http://schemas.openxmlformats.org/presentationml/2006/main">
  <p:tag name="AS_UNIQUEID" val="1505"/>
</p:tagLst>
</file>

<file path=ppt/tags/tag363.xml><?xml version="1.0" encoding="utf-8"?>
<p:tagLst xmlns:p="http://schemas.openxmlformats.org/presentationml/2006/main">
  <p:tag name="AS_OS" val="Unix 3.10 unknown"/>
  <p:tag name="AS_RELEASE_DATE" val="2020.11.30"/>
  <p:tag name="AS_TITLE" val="Aspose.Slides for Java"/>
  <p:tag name="AS_VERSION" val="20.11"/>
</p:tagLst>
</file>

<file path=ppt/tags/tag37.xml><?xml version="1.0" encoding="utf-8"?>
<p:tagLst xmlns:p="http://schemas.openxmlformats.org/presentationml/2006/main">
  <p:tag name="AS_UNIQUEID" val="1191"/>
</p:tagLst>
</file>

<file path=ppt/tags/tag38.xml><?xml version="1.0" encoding="utf-8"?>
<p:tagLst xmlns:p="http://schemas.openxmlformats.org/presentationml/2006/main">
  <p:tag name="AS_UNIQUEID" val="1192"/>
</p:tagLst>
</file>

<file path=ppt/tags/tag39.xml><?xml version="1.0" encoding="utf-8"?>
<p:tagLst xmlns:p="http://schemas.openxmlformats.org/presentationml/2006/main">
  <p:tag name="AS_UNIQUEID" val="1193"/>
</p:tagLst>
</file>

<file path=ppt/tags/tag4.xml><?xml version="1.0" encoding="utf-8"?>
<p:tagLst xmlns:p="http://schemas.openxmlformats.org/presentationml/2006/main">
  <p:tag name="AS_UNIQUEID" val="1158"/>
</p:tagLst>
</file>

<file path=ppt/tags/tag40.xml><?xml version="1.0" encoding="utf-8"?>
<p:tagLst xmlns:p="http://schemas.openxmlformats.org/presentationml/2006/main">
  <p:tag name="AS_UNIQUEID" val="1194"/>
</p:tagLst>
</file>

<file path=ppt/tags/tag41.xml><?xml version="1.0" encoding="utf-8"?>
<p:tagLst xmlns:p="http://schemas.openxmlformats.org/presentationml/2006/main">
  <p:tag name="AS_UNIQUEID" val="1195"/>
</p:tagLst>
</file>

<file path=ppt/tags/tag42.xml><?xml version="1.0" encoding="utf-8"?>
<p:tagLst xmlns:p="http://schemas.openxmlformats.org/presentationml/2006/main">
  <p:tag name="AS_UNIQUEID" val="1196"/>
</p:tagLst>
</file>

<file path=ppt/tags/tag43.xml><?xml version="1.0" encoding="utf-8"?>
<p:tagLst xmlns:p="http://schemas.openxmlformats.org/presentationml/2006/main">
  <p:tag name="AS_UNIQUEID" val="1197"/>
</p:tagLst>
</file>

<file path=ppt/tags/tag44.xml><?xml version="1.0" encoding="utf-8"?>
<p:tagLst xmlns:p="http://schemas.openxmlformats.org/presentationml/2006/main">
  <p:tag name="AS_UNIQUEID" val="1198"/>
</p:tagLst>
</file>

<file path=ppt/tags/tag45.xml><?xml version="1.0" encoding="utf-8"?>
<p:tagLst xmlns:p="http://schemas.openxmlformats.org/presentationml/2006/main">
  <p:tag name="AS_UNIQUEID" val="1199"/>
</p:tagLst>
</file>

<file path=ppt/tags/tag46.xml><?xml version="1.0" encoding="utf-8"?>
<p:tagLst xmlns:p="http://schemas.openxmlformats.org/presentationml/2006/main">
  <p:tag name="AS_UNIQUEID" val="1200"/>
</p:tagLst>
</file>

<file path=ppt/tags/tag47.xml><?xml version="1.0" encoding="utf-8"?>
<p:tagLst xmlns:p="http://schemas.openxmlformats.org/presentationml/2006/main">
  <p:tag name="AS_UNIQUEID" val="1201"/>
</p:tagLst>
</file>

<file path=ppt/tags/tag48.xml><?xml version="1.0" encoding="utf-8"?>
<p:tagLst xmlns:p="http://schemas.openxmlformats.org/presentationml/2006/main">
  <p:tag name="AS_UNIQUEID" val="1202"/>
</p:tagLst>
</file>

<file path=ppt/tags/tag49.xml><?xml version="1.0" encoding="utf-8"?>
<p:tagLst xmlns:p="http://schemas.openxmlformats.org/presentationml/2006/main">
  <p:tag name="AS_UNIQUEID" val="1203"/>
</p:tagLst>
</file>

<file path=ppt/tags/tag5.xml><?xml version="1.0" encoding="utf-8"?>
<p:tagLst xmlns:p="http://schemas.openxmlformats.org/presentationml/2006/main">
  <p:tag name="AS_UNIQUEID" val="1159"/>
</p:tagLst>
</file>

<file path=ppt/tags/tag50.xml><?xml version="1.0" encoding="utf-8"?>
<p:tagLst xmlns:p="http://schemas.openxmlformats.org/presentationml/2006/main">
  <p:tag name="AS_UNIQUEID" val="1204"/>
</p:tagLst>
</file>

<file path=ppt/tags/tag51.xml><?xml version="1.0" encoding="utf-8"?>
<p:tagLst xmlns:p="http://schemas.openxmlformats.org/presentationml/2006/main">
  <p:tag name="AS_UNIQUEID" val="1205"/>
</p:tagLst>
</file>

<file path=ppt/tags/tag52.xml><?xml version="1.0" encoding="utf-8"?>
<p:tagLst xmlns:p="http://schemas.openxmlformats.org/presentationml/2006/main">
  <p:tag name="AS_UNIQUEID" val="1206"/>
</p:tagLst>
</file>

<file path=ppt/tags/tag53.xml><?xml version="1.0" encoding="utf-8"?>
<p:tagLst xmlns:p="http://schemas.openxmlformats.org/presentationml/2006/main">
  <p:tag name="AS_UNIQUEID" val="1207"/>
</p:tagLst>
</file>

<file path=ppt/tags/tag54.xml><?xml version="1.0" encoding="utf-8"?>
<p:tagLst xmlns:p="http://schemas.openxmlformats.org/presentationml/2006/main">
  <p:tag name="AS_UNIQUEID" val="1208"/>
</p:tagLst>
</file>

<file path=ppt/tags/tag55.xml><?xml version="1.0" encoding="utf-8"?>
<p:tagLst xmlns:p="http://schemas.openxmlformats.org/presentationml/2006/main">
  <p:tag name="AS_UNIQUEID" val="1209"/>
</p:tagLst>
</file>

<file path=ppt/tags/tag56.xml><?xml version="1.0" encoding="utf-8"?>
<p:tagLst xmlns:p="http://schemas.openxmlformats.org/presentationml/2006/main">
  <p:tag name="AS_UNIQUEID" val="1210"/>
</p:tagLst>
</file>

<file path=ppt/tags/tag57.xml><?xml version="1.0" encoding="utf-8"?>
<p:tagLst xmlns:p="http://schemas.openxmlformats.org/presentationml/2006/main">
  <p:tag name="AS_UNIQUEID" val="1211"/>
</p:tagLst>
</file>

<file path=ppt/tags/tag58.xml><?xml version="1.0" encoding="utf-8"?>
<p:tagLst xmlns:p="http://schemas.openxmlformats.org/presentationml/2006/main">
  <p:tag name="AS_UNIQUEID" val="1212"/>
</p:tagLst>
</file>

<file path=ppt/tags/tag59.xml><?xml version="1.0" encoding="utf-8"?>
<p:tagLst xmlns:p="http://schemas.openxmlformats.org/presentationml/2006/main">
  <p:tag name="AS_UNIQUEID" val="1213"/>
</p:tagLst>
</file>

<file path=ppt/tags/tag6.xml><?xml version="1.0" encoding="utf-8"?>
<p:tagLst xmlns:p="http://schemas.openxmlformats.org/presentationml/2006/main">
  <p:tag name="AS_UNIQUEID" val="1160"/>
</p:tagLst>
</file>

<file path=ppt/tags/tag60.xml><?xml version="1.0" encoding="utf-8"?>
<p:tagLst xmlns:p="http://schemas.openxmlformats.org/presentationml/2006/main">
  <p:tag name="AS_UNIQUEID" val="1214"/>
</p:tagLst>
</file>

<file path=ppt/tags/tag61.xml><?xml version="1.0" encoding="utf-8"?>
<p:tagLst xmlns:p="http://schemas.openxmlformats.org/presentationml/2006/main">
  <p:tag name="AS_UNIQUEID" val="1215"/>
</p:tagLst>
</file>

<file path=ppt/tags/tag62.xml><?xml version="1.0" encoding="utf-8"?>
<p:tagLst xmlns:p="http://schemas.openxmlformats.org/presentationml/2006/main">
  <p:tag name="AS_UNIQUEID" val="1216"/>
</p:tagLst>
</file>

<file path=ppt/tags/tag63.xml><?xml version="1.0" encoding="utf-8"?>
<p:tagLst xmlns:p="http://schemas.openxmlformats.org/presentationml/2006/main">
  <p:tag name="AS_UNIQUEID" val="1217"/>
</p:tagLst>
</file>

<file path=ppt/tags/tag64.xml><?xml version="1.0" encoding="utf-8"?>
<p:tagLst xmlns:p="http://schemas.openxmlformats.org/presentationml/2006/main">
  <p:tag name="AS_UNIQUEID" val="1218"/>
</p:tagLst>
</file>

<file path=ppt/tags/tag65.xml><?xml version="1.0" encoding="utf-8"?>
<p:tagLst xmlns:p="http://schemas.openxmlformats.org/presentationml/2006/main">
  <p:tag name="AS_UNIQUEID" val="1219"/>
</p:tagLst>
</file>

<file path=ppt/tags/tag66.xml><?xml version="1.0" encoding="utf-8"?>
<p:tagLst xmlns:p="http://schemas.openxmlformats.org/presentationml/2006/main">
  <p:tag name="AS_UNIQUEID" val="1220"/>
</p:tagLst>
</file>

<file path=ppt/tags/tag67.xml><?xml version="1.0" encoding="utf-8"?>
<p:tagLst xmlns:p="http://schemas.openxmlformats.org/presentationml/2006/main">
  <p:tag name="AS_UNIQUEID" val="1221"/>
</p:tagLst>
</file>

<file path=ppt/tags/tag68.xml><?xml version="1.0" encoding="utf-8"?>
<p:tagLst xmlns:p="http://schemas.openxmlformats.org/presentationml/2006/main">
  <p:tag name="AS_UNIQUEID" val="1222"/>
</p:tagLst>
</file>

<file path=ppt/tags/tag69.xml><?xml version="1.0" encoding="utf-8"?>
<p:tagLst xmlns:p="http://schemas.openxmlformats.org/presentationml/2006/main">
  <p:tag name="AS_UNIQUEID" val="1223"/>
</p:tagLst>
</file>

<file path=ppt/tags/tag7.xml><?xml version="1.0" encoding="utf-8"?>
<p:tagLst xmlns:p="http://schemas.openxmlformats.org/presentationml/2006/main">
  <p:tag name="AS_UNIQUEID" val="1161"/>
</p:tagLst>
</file>

<file path=ppt/tags/tag70.xml><?xml version="1.0" encoding="utf-8"?>
<p:tagLst xmlns:p="http://schemas.openxmlformats.org/presentationml/2006/main">
  <p:tag name="AS_UNIQUEID" val="1224"/>
</p:tagLst>
</file>

<file path=ppt/tags/tag71.xml><?xml version="1.0" encoding="utf-8"?>
<p:tagLst xmlns:p="http://schemas.openxmlformats.org/presentationml/2006/main">
  <p:tag name="AS_UNIQUEID" val="1225"/>
</p:tagLst>
</file>

<file path=ppt/tags/tag72.xml><?xml version="1.0" encoding="utf-8"?>
<p:tagLst xmlns:p="http://schemas.openxmlformats.org/presentationml/2006/main">
  <p:tag name="AS_UNIQUEID" val="1226"/>
</p:tagLst>
</file>

<file path=ppt/tags/tag73.xml><?xml version="1.0" encoding="utf-8"?>
<p:tagLst xmlns:p="http://schemas.openxmlformats.org/presentationml/2006/main">
  <p:tag name="AS_UNIQUEID" val="1227"/>
</p:tagLst>
</file>

<file path=ppt/tags/tag74.xml><?xml version="1.0" encoding="utf-8"?>
<p:tagLst xmlns:p="http://schemas.openxmlformats.org/presentationml/2006/main">
  <p:tag name="AS_UNIQUEID" val="1228"/>
</p:tagLst>
</file>

<file path=ppt/tags/tag75.xml><?xml version="1.0" encoding="utf-8"?>
<p:tagLst xmlns:p="http://schemas.openxmlformats.org/presentationml/2006/main">
  <p:tag name="AS_UNIQUEID" val="1229"/>
</p:tagLst>
</file>

<file path=ppt/tags/tag76.xml><?xml version="1.0" encoding="utf-8"?>
<p:tagLst xmlns:p="http://schemas.openxmlformats.org/presentationml/2006/main">
  <p:tag name="AS_UNIQUEID" val="1230"/>
</p:tagLst>
</file>

<file path=ppt/tags/tag77.xml><?xml version="1.0" encoding="utf-8"?>
<p:tagLst xmlns:p="http://schemas.openxmlformats.org/presentationml/2006/main">
  <p:tag name="AS_UNIQUEID" val="1231"/>
</p:tagLst>
</file>

<file path=ppt/tags/tag78.xml><?xml version="1.0" encoding="utf-8"?>
<p:tagLst xmlns:p="http://schemas.openxmlformats.org/presentationml/2006/main">
  <p:tag name="AS_UNIQUEID" val="1232"/>
</p:tagLst>
</file>

<file path=ppt/tags/tag79.xml><?xml version="1.0" encoding="utf-8"?>
<p:tagLst xmlns:p="http://schemas.openxmlformats.org/presentationml/2006/main">
  <p:tag name="AS_UNIQUEID" val="1233"/>
</p:tagLst>
</file>

<file path=ppt/tags/tag8.xml><?xml version="1.0" encoding="utf-8"?>
<p:tagLst xmlns:p="http://schemas.openxmlformats.org/presentationml/2006/main">
  <p:tag name="AS_UNIQUEID" val="1162"/>
</p:tagLst>
</file>

<file path=ppt/tags/tag80.xml><?xml version="1.0" encoding="utf-8"?>
<p:tagLst xmlns:p="http://schemas.openxmlformats.org/presentationml/2006/main">
  <p:tag name="AS_UNIQUEID" val="1234"/>
</p:tagLst>
</file>

<file path=ppt/tags/tag81.xml><?xml version="1.0" encoding="utf-8"?>
<p:tagLst xmlns:p="http://schemas.openxmlformats.org/presentationml/2006/main">
  <p:tag name="AS_UNIQUEID" val="1235"/>
</p:tagLst>
</file>

<file path=ppt/tags/tag82.xml><?xml version="1.0" encoding="utf-8"?>
<p:tagLst xmlns:p="http://schemas.openxmlformats.org/presentationml/2006/main">
  <p:tag name="AS_UNIQUEID" val="1236"/>
</p:tagLst>
</file>

<file path=ppt/tags/tag83.xml><?xml version="1.0" encoding="utf-8"?>
<p:tagLst xmlns:p="http://schemas.openxmlformats.org/presentationml/2006/main">
  <p:tag name="AS_UNIQUEID" val="1237"/>
</p:tagLst>
</file>

<file path=ppt/tags/tag84.xml><?xml version="1.0" encoding="utf-8"?>
<p:tagLst xmlns:p="http://schemas.openxmlformats.org/presentationml/2006/main">
  <p:tag name="AS_UNIQUEID" val="1238"/>
</p:tagLst>
</file>

<file path=ppt/tags/tag85.xml><?xml version="1.0" encoding="utf-8"?>
<p:tagLst xmlns:p="http://schemas.openxmlformats.org/presentationml/2006/main">
  <p:tag name="AS_UNIQUEID" val="1239"/>
</p:tagLst>
</file>

<file path=ppt/tags/tag86.xml><?xml version="1.0" encoding="utf-8"?>
<p:tagLst xmlns:p="http://schemas.openxmlformats.org/presentationml/2006/main">
  <p:tag name="AS_UNIQUEID" val="609"/>
</p:tagLst>
</file>

<file path=ppt/tags/tag87.xml><?xml version="1.0" encoding="utf-8"?>
<p:tagLst xmlns:p="http://schemas.openxmlformats.org/presentationml/2006/main">
  <p:tag name="AS_UNIQUEID" val="611"/>
</p:tagLst>
</file>

<file path=ppt/tags/tag88.xml><?xml version="1.0" encoding="utf-8"?>
<p:tagLst xmlns:p="http://schemas.openxmlformats.org/presentationml/2006/main">
  <p:tag name="AS_UNIQUEID" val="612"/>
</p:tagLst>
</file>

<file path=ppt/tags/tag89.xml><?xml version="1.0" encoding="utf-8"?>
<p:tagLst xmlns:p="http://schemas.openxmlformats.org/presentationml/2006/main">
  <p:tag name="AS_UNIQUEID" val="1240"/>
</p:tagLst>
</file>

<file path=ppt/tags/tag9.xml><?xml version="1.0" encoding="utf-8"?>
<p:tagLst xmlns:p="http://schemas.openxmlformats.org/presentationml/2006/main">
  <p:tag name="AS_UNIQUEID" val="1163"/>
</p:tagLst>
</file>

<file path=ppt/tags/tag90.xml><?xml version="1.0" encoding="utf-8"?>
<p:tagLst xmlns:p="http://schemas.openxmlformats.org/presentationml/2006/main">
  <p:tag name="AS_UNIQUEID" val="1241"/>
</p:tagLst>
</file>

<file path=ppt/tags/tag91.xml><?xml version="1.0" encoding="utf-8"?>
<p:tagLst xmlns:p="http://schemas.openxmlformats.org/presentationml/2006/main">
  <p:tag name="AS_UNIQUEID" val="1242"/>
</p:tagLst>
</file>

<file path=ppt/tags/tag92.xml><?xml version="1.0" encoding="utf-8"?>
<p:tagLst xmlns:p="http://schemas.openxmlformats.org/presentationml/2006/main">
  <p:tag name="AS_UNIQUEID" val="1243"/>
</p:tagLst>
</file>

<file path=ppt/tags/tag93.xml><?xml version="1.0" encoding="utf-8"?>
<p:tagLst xmlns:p="http://schemas.openxmlformats.org/presentationml/2006/main">
  <p:tag name="AS_UNIQUEID" val="1244"/>
</p:tagLst>
</file>

<file path=ppt/tags/tag94.xml><?xml version="1.0" encoding="utf-8"?>
<p:tagLst xmlns:p="http://schemas.openxmlformats.org/presentationml/2006/main">
  <p:tag name="AS_UNIQUEID" val="1245"/>
</p:tagLst>
</file>

<file path=ppt/tags/tag95.xml><?xml version="1.0" encoding="utf-8"?>
<p:tagLst xmlns:p="http://schemas.openxmlformats.org/presentationml/2006/main">
  <p:tag name="AS_UNIQUEID" val="1246"/>
</p:tagLst>
</file>

<file path=ppt/tags/tag96.xml><?xml version="1.0" encoding="utf-8"?>
<p:tagLst xmlns:p="http://schemas.openxmlformats.org/presentationml/2006/main">
  <p:tag name="AS_UNIQUEID" val="1247"/>
</p:tagLst>
</file>

<file path=ppt/tags/tag97.xml><?xml version="1.0" encoding="utf-8"?>
<p:tagLst xmlns:p="http://schemas.openxmlformats.org/presentationml/2006/main">
  <p:tag name="AS_UNIQUEID" val="1248"/>
</p:tagLst>
</file>

<file path=ppt/tags/tag98.xml><?xml version="1.0" encoding="utf-8"?>
<p:tagLst xmlns:p="http://schemas.openxmlformats.org/presentationml/2006/main">
  <p:tag name="AS_UNIQUEID" val="1249"/>
</p:tagLst>
</file>

<file path=ppt/tags/tag99.xml><?xml version="1.0" encoding="utf-8"?>
<p:tagLst xmlns:p="http://schemas.openxmlformats.org/presentationml/2006/main">
  <p:tag name="AS_UNIQUEID" val="1250"/>
</p:tagLst>
</file>

<file path=ppt/theme/theme1.xml><?xml version="1.0" encoding="utf-8"?>
<a:theme xmlns:r="http://schemas.openxmlformats.org/officeDocument/2006/relationships" xmlns:a="http://schemas.openxmlformats.org/drawingml/2006/main" name="第一PPT，www.1ppt.com">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204</Paragraphs>
  <Slides>34</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34</vt:i4>
      </vt:variant>
    </vt:vector>
  </HeadingPairs>
  <TitlesOfParts>
    <vt:vector baseType="lpstr" size="44">
      <vt:lpstr>Arial</vt:lpstr>
      <vt:lpstr>Calibri Light</vt:lpstr>
      <vt:lpstr>Calibri</vt:lpstr>
      <vt:lpstr>微软雅黑</vt:lpstr>
      <vt:lpstr>黑体</vt:lpstr>
      <vt:lpstr>等线</vt:lpstr>
      <vt:lpstr>Times New Roman</vt:lpstr>
      <vt:lpstr>宋体</vt:lpstr>
      <vt:lpstr>hakuyoxingshu7000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2022-02-23T15:01:46.968</cp:lastPrinted>
  <dcterms:created xsi:type="dcterms:W3CDTF">2022-02-23T15:01:46Z</dcterms:created>
  <dcterms:modified xsi:type="dcterms:W3CDTF">2022-02-23T07:01:49Z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