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366" r:id="rId4"/>
    <p:sldId id="367" r:id="rId5"/>
    <p:sldId id="371" r:id="rId6"/>
    <p:sldId id="372" r:id="rId7"/>
    <p:sldId id="379" r:id="rId8"/>
    <p:sldId id="373" r:id="rId9"/>
    <p:sldId id="376" r:id="rId10"/>
    <p:sldId id="410" r:id="rId11"/>
    <p:sldId id="411" r:id="rId12"/>
    <p:sldId id="412" r:id="rId13"/>
    <p:sldId id="413" r:id="rId14"/>
    <p:sldId id="414" r:id="rId15"/>
    <p:sldId id="415" r:id="rId16"/>
    <p:sldId id="409" r:id="rId17"/>
    <p:sldId id="416" r:id="rId18"/>
    <p:sldId id="417" r:id="rId19"/>
    <p:sldId id="418" r:id="rId20"/>
    <p:sldId id="419" r:id="rId21"/>
    <p:sldId id="420" r:id="rId22"/>
    <p:sldId id="421" r:id="rId23"/>
    <p:sldId id="422" r:id="rId24"/>
    <p:sldId id="423" r:id="rId25"/>
    <p:sldId id="425" r:id="rId26"/>
    <p:sldId id="286"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98" autoAdjust="0"/>
    <p:restoredTop sz="94660"/>
  </p:normalViewPr>
  <p:slideViewPr>
    <p:cSldViewPr snapToGrid="0">
      <p:cViewPr varScale="1">
        <p:scale>
          <a:sx n="86" d="100"/>
          <a:sy n="86" d="100"/>
        </p:scale>
        <p:origin x="451" y="6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286.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5623C4B-6336-4786-B85B-3533E0A34D1B}" type="datetimeFigureOut">
              <a:rPr lang="zh-CN" altLang="en-US" smtClean="0"/>
              <a:t>2021/12/30</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E147B8F3-F759-4CC3-AA8E-1CF1F188624D}" type="slidenum">
              <a:rPr lang="zh-CN" altLang="en-US" smtClean="0"/>
              <a:t>‹#›</a:t>
            </a:fld>
            <a:endParaRPr lang="zh-CN" altLang="en-US"/>
          </a:p>
        </p:txBody>
      </p:sp>
    </p:spTree>
    <p:extLst>
      <p:ext uri="{BB962C8B-B14F-4D97-AF65-F5344CB8AC3E}">
        <p14:creationId xmlns:p14="http://schemas.microsoft.com/office/powerpoint/2010/main" val="3569247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1123785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45525225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947111050"/>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619240979"/>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25112420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2021/12/30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9155543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22516C88-1DBC-4A6F-B7E7-3EF051E8B715}" type="datetimeFigureOut">
              <a:rPr lang="zh-CN" altLang="en-US" smtClean="0"/>
              <a:t>2021/12/30</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557705827"/>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22516C88-1DBC-4A6F-B7E7-3EF051E8B715}" type="datetimeFigureOut">
              <a:rPr lang="zh-CN" altLang="en-US" smtClean="0"/>
              <a:t>2021/12/30</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759750969"/>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22516C88-1DBC-4A6F-B7E7-3EF051E8B715}" type="datetimeFigureOut">
              <a:rPr lang="zh-CN" altLang="en-US" smtClean="0"/>
              <a:t>2021/12/30</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4126227115"/>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2021/12/30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882176961"/>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2021/12/30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088537982"/>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media/image1.jpe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8">
            <a:lum/>
          </a:blip>
          <a:stretch>
            <a:fillRect/>
          </a:stretch>
        </a:blip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1193836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89.xml" /><Relationship Id="rId11" Type="http://schemas.openxmlformats.org/officeDocument/2006/relationships/image" Target="../media/image4.jpeg"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image" Target="../media/image2.png" /><Relationship Id="rId5" Type="http://schemas.openxmlformats.org/officeDocument/2006/relationships/tags" Target="../tags/tag85.xml" /><Relationship Id="rId6" Type="http://schemas.openxmlformats.org/officeDocument/2006/relationships/image" Target="../media/image3.png" /><Relationship Id="rId7" Type="http://schemas.openxmlformats.org/officeDocument/2006/relationships/tags" Target="../tags/tag86.xml" /><Relationship Id="rId8" Type="http://schemas.openxmlformats.org/officeDocument/2006/relationships/tags" Target="../tags/tag87.xml" /><Relationship Id="rId9" Type="http://schemas.openxmlformats.org/officeDocument/2006/relationships/tags" Target="../tags/tag8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7.xml" /><Relationship Id="rId3" Type="http://schemas.openxmlformats.org/officeDocument/2006/relationships/image" Target="../media/image8.png"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ags" Target="../tags/tag172.xml" /><Relationship Id="rId9" Type="http://schemas.openxmlformats.org/officeDocument/2006/relationships/tags" Target="../tags/tag17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4.xml" /><Relationship Id="rId3" Type="http://schemas.openxmlformats.org/officeDocument/2006/relationships/image" Target="../media/image8.png"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tags" Target="../tags/tag178.xml" /><Relationship Id="rId8" Type="http://schemas.openxmlformats.org/officeDocument/2006/relationships/tags" Target="../tags/tag179.xml" /><Relationship Id="rId9" Type="http://schemas.openxmlformats.org/officeDocument/2006/relationships/tags" Target="../tags/tag18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1.xml" /><Relationship Id="rId3" Type="http://schemas.openxmlformats.org/officeDocument/2006/relationships/image" Target="../media/image8.png"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8.xml" /><Relationship Id="rId3" Type="http://schemas.openxmlformats.org/officeDocument/2006/relationships/image" Target="../media/image8.png"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 Id="rId8" Type="http://schemas.openxmlformats.org/officeDocument/2006/relationships/tags" Target="../tags/tag193.xml" /><Relationship Id="rId9" Type="http://schemas.openxmlformats.org/officeDocument/2006/relationships/tags" Target="../tags/tag19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5.xml" /><Relationship Id="rId3" Type="http://schemas.openxmlformats.org/officeDocument/2006/relationships/image" Target="../media/image8.png"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tags" Target="../tags/tag199.xml" /><Relationship Id="rId8" Type="http://schemas.openxmlformats.org/officeDocument/2006/relationships/tags" Target="../tags/tag200.xml" /><Relationship Id="rId9" Type="http://schemas.openxmlformats.org/officeDocument/2006/relationships/tags" Target="../tags/tag20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9.xml" /><Relationship Id="rId2" Type="http://schemas.openxmlformats.org/officeDocument/2006/relationships/tags" Target="../tags/tag202.xml" /><Relationship Id="rId3" Type="http://schemas.openxmlformats.org/officeDocument/2006/relationships/image" Target="../media/image8.png"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tags" Target="../tags/tag207.xml" /><Relationship Id="rId9" Type="http://schemas.openxmlformats.org/officeDocument/2006/relationships/tags" Target="../tags/tag20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7.xml" /><Relationship Id="rId2" Type="http://schemas.openxmlformats.org/officeDocument/2006/relationships/tags" Target="../tags/tag210.xml" /><Relationship Id="rId3" Type="http://schemas.openxmlformats.org/officeDocument/2006/relationships/image" Target="../media/image8.png"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5.xml" /><Relationship Id="rId2" Type="http://schemas.openxmlformats.org/officeDocument/2006/relationships/tags" Target="../tags/tag218.xml" /><Relationship Id="rId3" Type="http://schemas.openxmlformats.org/officeDocument/2006/relationships/image" Target="../media/image8.png"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tags" Target="../tags/tag222.xml" /><Relationship Id="rId8" Type="http://schemas.openxmlformats.org/officeDocument/2006/relationships/tags" Target="../tags/tag223.xml" /><Relationship Id="rId9" Type="http://schemas.openxmlformats.org/officeDocument/2006/relationships/tags" Target="../tags/tag22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3.xml" /><Relationship Id="rId2" Type="http://schemas.openxmlformats.org/officeDocument/2006/relationships/tags" Target="../tags/tag226.xml" /><Relationship Id="rId3" Type="http://schemas.openxmlformats.org/officeDocument/2006/relationships/image" Target="../media/image8.png"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tags" Target="../tags/tag23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41.xml" /><Relationship Id="rId2" Type="http://schemas.openxmlformats.org/officeDocument/2006/relationships/tags" Target="../tags/tag234.xml" /><Relationship Id="rId3" Type="http://schemas.openxmlformats.org/officeDocument/2006/relationships/image" Target="../media/image8.png"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tags" Target="../tags/tag238.xml" /><Relationship Id="rId8" Type="http://schemas.openxmlformats.org/officeDocument/2006/relationships/tags" Target="../tags/tag239.xml" /><Relationship Id="rId9" Type="http://schemas.openxmlformats.org/officeDocument/2006/relationships/tags" Target="../tags/tag24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5.xml" /><Relationship Id="rId11" Type="http://schemas.openxmlformats.org/officeDocument/2006/relationships/image" Target="../media/image2.png" /><Relationship Id="rId12" Type="http://schemas.openxmlformats.org/officeDocument/2006/relationships/tags" Target="../tags/tag96.xml" /><Relationship Id="rId13" Type="http://schemas.openxmlformats.org/officeDocument/2006/relationships/tags" Target="../tags/tag97.xml" /><Relationship Id="rId14" Type="http://schemas.openxmlformats.org/officeDocument/2006/relationships/tags" Target="../tags/tag98.xml" /><Relationship Id="rId15" Type="http://schemas.openxmlformats.org/officeDocument/2006/relationships/tags" Target="../tags/tag99.xml" /><Relationship Id="rId16" Type="http://schemas.openxmlformats.org/officeDocument/2006/relationships/tags" Target="../tags/tag100.xml" /><Relationship Id="rId17" Type="http://schemas.openxmlformats.org/officeDocument/2006/relationships/tags" Target="../tags/tag101.xml" /><Relationship Id="rId18" Type="http://schemas.openxmlformats.org/officeDocument/2006/relationships/tags" Target="../tags/tag102.xml" /><Relationship Id="rId19" Type="http://schemas.openxmlformats.org/officeDocument/2006/relationships/tags" Target="../tags/tag103.xml" /><Relationship Id="rId2" Type="http://schemas.openxmlformats.org/officeDocument/2006/relationships/tags" Target="../tags/tag90.xml" /><Relationship Id="rId20" Type="http://schemas.openxmlformats.org/officeDocument/2006/relationships/tags" Target="../tags/tag104.xml" /><Relationship Id="rId21" Type="http://schemas.openxmlformats.org/officeDocument/2006/relationships/tags" Target="../tags/tag105.xml" /><Relationship Id="rId22" Type="http://schemas.openxmlformats.org/officeDocument/2006/relationships/tags" Target="../tags/tag106.xml" /><Relationship Id="rId23" Type="http://schemas.openxmlformats.org/officeDocument/2006/relationships/tags" Target="../tags/tag107.xml" /><Relationship Id="rId24" Type="http://schemas.openxmlformats.org/officeDocument/2006/relationships/tags" Target="../tags/tag108.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image" Target="../media/image5.png" /><Relationship Id="rId7" Type="http://schemas.microsoft.com/office/2007/relationships/hdphoto" Target="../media/image6.wdp" /><Relationship Id="rId8" Type="http://schemas.openxmlformats.org/officeDocument/2006/relationships/tags" Target="../tags/tag94.xml" /><Relationship Id="rId9" Type="http://schemas.openxmlformats.org/officeDocument/2006/relationships/image" Target="../media/image7.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49.xml" /><Relationship Id="rId2" Type="http://schemas.openxmlformats.org/officeDocument/2006/relationships/tags" Target="../tags/tag242.xml" /><Relationship Id="rId3" Type="http://schemas.openxmlformats.org/officeDocument/2006/relationships/image" Target="../media/image8.png"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 Id="rId7" Type="http://schemas.openxmlformats.org/officeDocument/2006/relationships/tags" Target="../tags/tag246.xml" /><Relationship Id="rId8" Type="http://schemas.openxmlformats.org/officeDocument/2006/relationships/tags" Target="../tags/tag247.xml" /><Relationship Id="rId9" Type="http://schemas.openxmlformats.org/officeDocument/2006/relationships/tags" Target="../tags/tag24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7.xml" /><Relationship Id="rId2" Type="http://schemas.openxmlformats.org/officeDocument/2006/relationships/tags" Target="../tags/tag250.xml" /><Relationship Id="rId3" Type="http://schemas.openxmlformats.org/officeDocument/2006/relationships/image" Target="../media/image8.png"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tags" Target="../tags/tag253.xml" /><Relationship Id="rId7" Type="http://schemas.openxmlformats.org/officeDocument/2006/relationships/tags" Target="../tags/tag254.xml" /><Relationship Id="rId8" Type="http://schemas.openxmlformats.org/officeDocument/2006/relationships/tags" Target="../tags/tag255.xml" /><Relationship Id="rId9" Type="http://schemas.openxmlformats.org/officeDocument/2006/relationships/tags" Target="../tags/tag25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5.xml" /><Relationship Id="rId2" Type="http://schemas.openxmlformats.org/officeDocument/2006/relationships/tags" Target="../tags/tag258.xml" /><Relationship Id="rId3" Type="http://schemas.openxmlformats.org/officeDocument/2006/relationships/image" Target="../media/image8.png" /><Relationship Id="rId4" Type="http://schemas.openxmlformats.org/officeDocument/2006/relationships/tags" Target="../tags/tag259.xml" /><Relationship Id="rId5" Type="http://schemas.openxmlformats.org/officeDocument/2006/relationships/tags" Target="../tags/tag260.xml" /><Relationship Id="rId6" Type="http://schemas.openxmlformats.org/officeDocument/2006/relationships/tags" Target="../tags/tag261.xml" /><Relationship Id="rId7" Type="http://schemas.openxmlformats.org/officeDocument/2006/relationships/tags" Target="../tags/tag262.xml" /><Relationship Id="rId8" Type="http://schemas.openxmlformats.org/officeDocument/2006/relationships/tags" Target="../tags/tag263.xml" /><Relationship Id="rId9" Type="http://schemas.openxmlformats.org/officeDocument/2006/relationships/tags" Target="../tags/tag26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6.xml" /><Relationship Id="rId3" Type="http://schemas.openxmlformats.org/officeDocument/2006/relationships/image" Target="../media/image8.png"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tags" Target="../tags/tag270.xml" /><Relationship Id="rId8" Type="http://schemas.openxmlformats.org/officeDocument/2006/relationships/tags" Target="../tags/tag271.xml" /><Relationship Id="rId9" Type="http://schemas.openxmlformats.org/officeDocument/2006/relationships/tags" Target="../tags/tag27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0.xml" /><Relationship Id="rId2" Type="http://schemas.openxmlformats.org/officeDocument/2006/relationships/tags" Target="../tags/tag273.xml" /><Relationship Id="rId3" Type="http://schemas.openxmlformats.org/officeDocument/2006/relationships/image" Target="../media/image8.png" /><Relationship Id="rId4" Type="http://schemas.openxmlformats.org/officeDocument/2006/relationships/tags" Target="../tags/tag274.xml" /><Relationship Id="rId5" Type="http://schemas.openxmlformats.org/officeDocument/2006/relationships/tags" Target="../tags/tag275.xml" /><Relationship Id="rId6" Type="http://schemas.openxmlformats.org/officeDocument/2006/relationships/tags" Target="../tags/tag276.xml" /><Relationship Id="rId7" Type="http://schemas.openxmlformats.org/officeDocument/2006/relationships/tags" Target="../tags/tag277.xml" /><Relationship Id="rId8" Type="http://schemas.openxmlformats.org/officeDocument/2006/relationships/tags" Target="../tags/tag278.xml" /><Relationship Id="rId9" Type="http://schemas.openxmlformats.org/officeDocument/2006/relationships/tags" Target="../tags/tag27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image" Target="../media/image2.png" /><Relationship Id="rId6" Type="http://schemas.openxmlformats.org/officeDocument/2006/relationships/tags" Target="../tags/tag284.xml" /><Relationship Id="rId7" Type="http://schemas.openxmlformats.org/officeDocument/2006/relationships/image" Target="../media/image10.png" /><Relationship Id="rId8" Type="http://schemas.openxmlformats.org/officeDocument/2006/relationships/tags" Target="../tags/tag285.xml" /><Relationship Id="rId9" Type="http://schemas.openxmlformats.org/officeDocument/2006/relationships/image" Target="../media/image4.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 Id="rId3" Type="http://schemas.openxmlformats.org/officeDocument/2006/relationships/image" Target="../media/image7.png"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tags" Target="../tags/tag11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image" Target="../media/image8.png"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tags" Target="../tags/tag12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1.xml" /><Relationship Id="rId3" Type="http://schemas.openxmlformats.org/officeDocument/2006/relationships/image" Target="../media/image7.png"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4.xml" /><Relationship Id="rId11" Type="http://schemas.openxmlformats.org/officeDocument/2006/relationships/tags" Target="../tags/tag135.xml" /><Relationship Id="rId12" Type="http://schemas.openxmlformats.org/officeDocument/2006/relationships/tags" Target="../tags/tag136.xml" /><Relationship Id="rId13" Type="http://schemas.openxmlformats.org/officeDocument/2006/relationships/tags" Target="../tags/tag137.xml" /><Relationship Id="rId14" Type="http://schemas.openxmlformats.org/officeDocument/2006/relationships/tags" Target="../tags/tag138.xml" /><Relationship Id="rId15" Type="http://schemas.openxmlformats.org/officeDocument/2006/relationships/tags" Target="../tags/tag139.xml" /><Relationship Id="rId16" Type="http://schemas.openxmlformats.org/officeDocument/2006/relationships/tags" Target="../tags/tag140.xml" /><Relationship Id="rId17" Type="http://schemas.openxmlformats.org/officeDocument/2006/relationships/tags" Target="../tags/tag141.xml" /><Relationship Id="rId18" Type="http://schemas.openxmlformats.org/officeDocument/2006/relationships/tags" Target="../tags/tag142.xml" /><Relationship Id="rId19" Type="http://schemas.openxmlformats.org/officeDocument/2006/relationships/tags" Target="../tags/tag143.xml" /><Relationship Id="rId2" Type="http://schemas.openxmlformats.org/officeDocument/2006/relationships/tags" Target="../tags/tag127.xml" /><Relationship Id="rId20" Type="http://schemas.openxmlformats.org/officeDocument/2006/relationships/image" Target="../media/image9.png" /><Relationship Id="rId21" Type="http://schemas.openxmlformats.org/officeDocument/2006/relationships/tags" Target="../tags/tag144.xml" /><Relationship Id="rId22" Type="http://schemas.openxmlformats.org/officeDocument/2006/relationships/tags" Target="../tags/tag145.xml" /><Relationship Id="rId23" Type="http://schemas.openxmlformats.org/officeDocument/2006/relationships/tags" Target="../tags/tag146.xml" /><Relationship Id="rId3" Type="http://schemas.openxmlformats.org/officeDocument/2006/relationships/image" Target="../media/image8.png"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tags" Target="../tags/tag13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7.xml" /><Relationship Id="rId3" Type="http://schemas.openxmlformats.org/officeDocument/2006/relationships/image" Target="../media/image7.png"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3.xml" /><Relationship Id="rId3" Type="http://schemas.openxmlformats.org/officeDocument/2006/relationships/image" Target="../media/image8.png"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 Id="rId8" Type="http://schemas.openxmlformats.org/officeDocument/2006/relationships/tags" Target="../tags/tag158.xml" /><Relationship Id="rId9" Type="http://schemas.openxmlformats.org/officeDocument/2006/relationships/tags" Target="../tags/tag15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0.xml" /><Relationship Id="rId3" Type="http://schemas.openxmlformats.org/officeDocument/2006/relationships/image" Target="../media/image8.png"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tags" Target="../tags/tag163.xml" /><Relationship Id="rId7" Type="http://schemas.openxmlformats.org/officeDocument/2006/relationships/tags" Target="../tags/tag164.xml" /><Relationship Id="rId8" Type="http://schemas.openxmlformats.org/officeDocument/2006/relationships/tags" Target="../tags/tag165.xml" /><Relationship Id="rId9" Type="http://schemas.openxmlformats.org/officeDocument/2006/relationships/tags" Target="../tags/tag16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1">
            <a:lum/>
          </a:blip>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3544905" y="230320"/>
            <a:ext cx="7401263" cy="2898422"/>
          </a:xfrm>
          <a:prstGeom prst="rect">
            <a:avLst/>
          </a:prstGeom>
        </p:spPr>
        <p:txBody>
          <a:bodyPr wrap="square">
            <a:spAutoFit/>
          </a:bodyPr>
          <a:lstStyle/>
          <a:p>
            <a:pPr algn="ctr">
              <a:lnSpc>
                <a:spcPct val="200000"/>
              </a:lnSpc>
            </a:pPr>
            <a:r>
              <a:rPr lang="zh-CN" altLang="en-US" sz="3200">
                <a:latin typeface="微软雅黑" panose="020b0503020204020204" pitchFamily="34" charset="-122"/>
                <a:ea typeface="微软雅黑" panose="020b0503020204020204" pitchFamily="34" charset="-122"/>
              </a:rPr>
              <a:t>统编版专题选择性必修三</a:t>
            </a:r>
            <a:endParaRPr lang="en-US" altLang="zh-CN" sz="3200">
              <a:latin typeface="微软雅黑" panose="020b0503020204020204" pitchFamily="34" charset="-122"/>
              <a:ea typeface="微软雅黑" panose="020b0503020204020204" pitchFamily="34" charset="-122"/>
            </a:endParaRPr>
          </a:p>
          <a:p>
            <a:pPr algn="ctr">
              <a:lnSpc>
                <a:spcPct val="200000"/>
              </a:lnSpc>
            </a:pP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逻辑与思维</a:t>
            </a:r>
            <a:r>
              <a:rPr lang="en-US" altLang="zh-CN" sz="3200">
                <a:latin typeface="微软雅黑" panose="020b0503020204020204" pitchFamily="34" charset="-122"/>
                <a:ea typeface="微软雅黑" panose="020b0503020204020204" pitchFamily="34" charset="-122"/>
              </a:rPr>
              <a:t>》</a:t>
            </a:r>
          </a:p>
          <a:p>
            <a:pPr algn="ctr">
              <a:lnSpc>
                <a:spcPct val="200000"/>
              </a:lnSpc>
            </a:pPr>
            <a:r>
              <a:rPr lang="zh-CN" altLang="en-US" sz="3200">
                <a:latin typeface="微软雅黑" panose="020b0503020204020204" pitchFamily="34" charset="-122"/>
                <a:ea typeface="微软雅黑" panose="020b0503020204020204" pitchFamily="34" charset="-122"/>
              </a:rPr>
              <a:t>第三课 领会科学思维</a:t>
            </a:r>
            <a:endParaRPr lang="en-US" altLang="zh-CN" sz="32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5"/>
            </p:custDataLst>
          </p:nvPr>
        </p:nvPicPr>
        <p:blipFill>
          <a:blip r:embed="rId4">
            <a:extLst>
              <a:ext uri="{28A0092B-C50C-407E-A947-70E740481C1C}">
                <a14:useLocalDpi xmlns:a14="http://schemas.microsoft.com/office/drawing/2010/main"/>
              </a:ext>
            </a:extLst>
          </a:blip>
          <a:stretch>
            <a:fillRect/>
          </a:stretch>
        </p:blipFill>
        <p:spPr>
          <a:xfrm>
            <a:off x="4287240" y="4438649"/>
            <a:ext cx="2857500" cy="1190625"/>
          </a:xfrm>
          <a:prstGeom prst="rect">
            <a:avLst/>
          </a:prstGeom>
        </p:spPr>
      </p:pic>
      <p:pic>
        <p:nvPicPr>
          <p:cNvPr id="9" name="图片 8">
            <a:extLst>
              <a:ext uri="{FF2B5EF4-FFF2-40B4-BE49-F238E27FC236}">
                <a16:creationId xmlns:a16="http://schemas.microsoft.com/office/drawing/2014/main" id="{CB2A45BB-751D-435A-A43D-2B0A9D3B1CBF}"/>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280206" y="15779"/>
            <a:ext cx="1903701" cy="3114546"/>
          </a:xfrm>
          <a:prstGeom prst="rect">
            <a:avLst/>
          </a:prstGeom>
        </p:spPr>
      </p:pic>
      <p:sp>
        <p:nvSpPr>
          <p:cNvPr id="11" name="文本框 10">
            <a:extLst>
              <a:ext uri="{FF2B5EF4-FFF2-40B4-BE49-F238E27FC236}">
                <a16:creationId xmlns:a16="http://schemas.microsoft.com/office/drawing/2014/main" id="{B70B1EAE-5A6B-483B-8B5F-FCF7C630953E}"/>
              </a:ext>
            </a:extLst>
          </p:cNvPr>
          <p:cNvSpPr txBox="1"/>
          <p:nvPr>
            <p:custDataLst>
              <p:tags r:id="rId8"/>
            </p:custDataLst>
          </p:nvPr>
        </p:nvSpPr>
        <p:spPr>
          <a:xfrm>
            <a:off x="216393" y="418601"/>
            <a:ext cx="2031325" cy="1882267"/>
          </a:xfrm>
          <a:prstGeom prst="rect">
            <a:avLst/>
          </a:prstGeom>
          <a:noFill/>
          <a:effectLst/>
        </p:spPr>
        <p:txBody>
          <a:bodyPr vert="eaVert" wrap="square" rtlCol="0">
            <a:spAutoFit/>
          </a:bodyPr>
          <a:lstStyle/>
          <a:p>
            <a:pPr algn="ctr"/>
            <a:r>
              <a:rPr lang="zh-CN" altLang="en-US" sz="6000">
                <a:solidFill>
                  <a:schemeClr val="bg1"/>
                </a:solidFill>
                <a:effectLst/>
                <a:latin typeface="黑体" panose="02010609060101010101" pitchFamily="49" charset="-122"/>
                <a:ea typeface="黑体" panose="02010609060101010101" pitchFamily="49" charset="-122"/>
                <a:cs typeface="+mn-ea"/>
                <a:sym typeface="+mn-lt"/>
              </a:rPr>
              <a:t>政治一轮</a:t>
            </a:r>
            <a:endParaRPr lang="en-US" altLang="zh-CN" sz="6000">
              <a:solidFill>
                <a:schemeClr val="bg1"/>
              </a:solidFill>
              <a:effectLst/>
              <a:latin typeface="黑体" panose="02010609060101010101" pitchFamily="49" charset="-122"/>
              <a:ea typeface="黑体" panose="02010609060101010101" pitchFamily="49" charset="-122"/>
              <a:cs typeface="+mn-ea"/>
              <a:sym typeface="+mn-lt"/>
            </a:endParaRPr>
          </a:p>
        </p:txBody>
      </p:sp>
      <p:sp>
        <p:nvSpPr>
          <p:cNvPr id="12" name="文本框 11">
            <a:extLst>
              <a:ext uri="{FF2B5EF4-FFF2-40B4-BE49-F238E27FC236}">
                <a16:creationId xmlns:a16="http://schemas.microsoft.com/office/drawing/2014/main" id="{8A0FC191-B933-455E-BDDD-4600E59BC17B}"/>
              </a:ext>
            </a:extLst>
          </p:cNvPr>
          <p:cNvSpPr txBox="1"/>
          <p:nvPr>
            <p:custDataLst>
              <p:tags r:id="rId9"/>
            </p:custDataLst>
          </p:nvPr>
        </p:nvSpPr>
        <p:spPr>
          <a:xfrm>
            <a:off x="677160" y="2171974"/>
            <a:ext cx="1261884" cy="523220"/>
          </a:xfrm>
          <a:prstGeom prst="rect">
            <a:avLst/>
          </a:prstGeom>
          <a:noFill/>
        </p:spPr>
        <p:txBody>
          <a:bodyPr wrap="none" rtlCol="0">
            <a:spAutoFit/>
          </a:bodyPr>
          <a:lstStyle/>
          <a:p>
            <a:r>
              <a:rPr lang="zh-CN" altLang="en-US" sz="2800">
                <a:solidFill>
                  <a:schemeClr val="bg1"/>
                </a:solidFill>
              </a:rPr>
              <a:t>统编版</a:t>
            </a:r>
          </a:p>
        </p:txBody>
      </p:sp>
      <p:sp>
        <p:nvSpPr>
          <p:cNvPr id="13" name="文本框 12">
            <a:extLst>
              <a:ext uri="{FF2B5EF4-FFF2-40B4-BE49-F238E27FC236}">
                <a16:creationId xmlns:a16="http://schemas.microsoft.com/office/drawing/2014/main" id="{4725FFB4-1C50-4D13-B6D9-F4CBCE3D95C1}"/>
              </a:ext>
            </a:extLst>
          </p:cNvPr>
          <p:cNvSpPr txBox="1"/>
          <p:nvPr>
            <p:custDataLst>
              <p:tags r:id="rId10"/>
            </p:custDataLst>
          </p:nvPr>
        </p:nvSpPr>
        <p:spPr>
          <a:xfrm>
            <a:off x="476561" y="-20428"/>
            <a:ext cx="1510988" cy="830997"/>
          </a:xfrm>
          <a:prstGeom prst="rect">
            <a:avLst/>
          </a:prstGeom>
          <a:noFill/>
        </p:spPr>
        <p:txBody>
          <a:bodyPr wrap="square">
            <a:spAutoFit/>
          </a:bodyPr>
          <a:lstStyle/>
          <a:p>
            <a:r>
              <a:rPr lang="en-US" altLang="zh-CN" sz="4800"/>
              <a:t>2022</a:t>
            </a:r>
            <a:endParaRPr lang="zh-CN" altLang="en-US" sz="4800"/>
          </a:p>
        </p:txBody>
      </p:sp>
    </p:spTree>
    <p:extLst>
      <p:ext uri="{BB962C8B-B14F-4D97-AF65-F5344CB8AC3E}">
        <p14:creationId xmlns:p14="http://schemas.microsoft.com/office/powerpoint/2010/main" val="2614587108"/>
      </p:ext>
    </p:extLst>
  </p:cSld>
  <p:clrMapOvr>
    <a:masterClrMapping/>
  </p:clrMapOvr>
  <mc:AlternateContent>
    <mc:Choice xmlns:p15="http://schemas.microsoft.com/office/powerpoint/2012/main" Requires="p15">
      <p:transitio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35" presetClass="path" presetSubtype="0" accel="50000" decel="50000" fill="hold" grpId="1" nodeType="withEffect">
                                  <p:stCondLst>
                                    <p:cond delay="0"/>
                                  </p:stCondLst>
                                  <p:childTnLst>
                                    <p:animMotion origin="layout" path="M 0 -3.7037E-06 L -0.41185 -3.7037E-06" pathEditMode="relative" rAng="0" ptsTypes="AA">
                                      <p:cBhvr>
                                        <p:cTn id="11" dur="2000" spd="-100000" fill="hold"/>
                                        <p:tgtEl>
                                          <p:spTgt spid="6"/>
                                        </p:tgtEl>
                                        <p:attrNameLst>
                                          <p:attrName>ppt_x</p:attrName>
                                          <p:attrName>ppt_y</p:attrName>
                                        </p:attrNameLst>
                                      </p:cBhvr>
                                      <p:rCtr x="-20599" y="0"/>
                                    </p:animMotion>
                                  </p:childTnLst>
                                </p:cTn>
                              </p:par>
                            </p:childTnLst>
                          </p:cTn>
                        </p:par>
                        <p:par>
                          <p:cTn id="12" fill="hold" nodeType="afterGroup">
                            <p:stCondLst>
                              <p:cond delay="2000"/>
                            </p:stCondLst>
                            <p:childTnLst>
                              <p:par>
                                <p:cTn id="13" presetID="53"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Effect transition="in" filter="fade">
                                      <p:cBhvr>
                                        <p:cTn id="17" dur="1000"/>
                                        <p:tgtEl>
                                          <p:spTgt spid="4"/>
                                        </p:tgtEl>
                                      </p:cBhvr>
                                    </p:animEffect>
                                  </p:childTnLst>
                                </p:cTn>
                              </p:par>
                              <p:par>
                                <p:cTn id="18" presetID="35" presetClass="path" presetSubtype="0" accel="50000" decel="50000" fill="hold" nodeType="withEffect">
                                  <p:stCondLst>
                                    <p:cond delay="0"/>
                                  </p:stCondLst>
                                  <p:childTnLst>
                                    <p:animMotion origin="layout" path="M 1.25E-06 -1.11111E-06 L 0.31575 -1.11111E-06" pathEditMode="relative" rAng="0" ptsTypes="AA">
                                      <p:cBhvr>
                                        <p:cTn id="19" dur="2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一、科学思维的含义</a:t>
            </a:r>
          </a:p>
        </p:txBody>
      </p:sp>
      <p:sp>
        <p:nvSpPr>
          <p:cNvPr id="8" name="文本框 7">
            <a:extLst>
              <a:ext uri="{FF2B5EF4-FFF2-40B4-BE49-F238E27FC236}">
                <a16:creationId xmlns:a16="http://schemas.microsoft.com/office/drawing/2014/main" id="{9F715E76-2CA6-429F-8661-B454CD589284}"/>
              </a:ext>
            </a:extLst>
          </p:cNvPr>
          <p:cNvSpPr txBox="1"/>
          <p:nvPr>
            <p:custDataLst>
              <p:tags r:id="rId9"/>
            </p:custDataLst>
          </p:nvPr>
        </p:nvSpPr>
        <p:spPr>
          <a:xfrm>
            <a:off x="976544" y="1857976"/>
            <a:ext cx="10377996" cy="4524315"/>
          </a:xfrm>
          <a:prstGeom prst="rect">
            <a:avLst/>
          </a:prstGeom>
          <a:noFill/>
        </p:spPr>
        <p:txBody>
          <a:bodyPr wrap="square">
            <a:spAutoFit/>
          </a:bodyPr>
          <a:lstStyle/>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提醒：科学思维方法</a:t>
            </a:r>
            <a:r>
              <a:rPr lang="en-US"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科学方法</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科学方法主要是指人们在认识世界和改造世界的过程中的方法问题。它既包括具体的实践活动所采用的方法，如具体的工作方法、科学实验的方法等，也包括人们思考问题、认识问题的方法，后者即科学思维方法。科学方法与科学思维方法是包括与被包括的关系，其外延不同。</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科学思维方法是人们在长期的认识世界和改造世界的活动中逐步总结出来的，它能帮助人们在认识世界的活动中少走弯路，少犯错误，能提高人们认识世界、进而改造世界的能力。</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8141195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二、科学思维的特征</a:t>
            </a:r>
          </a:p>
        </p:txBody>
      </p:sp>
      <p:graphicFrame>
        <p:nvGraphicFramePr>
          <p:cNvPr id="3" name="表格 2">
            <a:extLst>
              <a:ext uri="{FF2B5EF4-FFF2-40B4-BE49-F238E27FC236}">
                <a16:creationId xmlns:a16="http://schemas.microsoft.com/office/drawing/2014/main" id="{A8D1DF41-05B6-48C0-AACA-F9DEF73113E0}"/>
              </a:ext>
            </a:extLst>
          </p:cNvPr>
          <p:cNvGraphicFramePr>
            <a:graphicFrameLocks noGrp="1"/>
          </p:cNvGraphicFramePr>
          <p:nvPr>
            <p:custDataLst>
              <p:tags r:id="rId9"/>
            </p:custDataLst>
            <p:extLst>
              <p:ext uri="{D42A27DB-BD31-4B8C-83A1-F6EECF244321}">
                <p14:modId xmlns:p14="http://schemas.microsoft.com/office/powerpoint/2010/main" val="2024829745"/>
              </p:ext>
            </p:extLst>
          </p:nvPr>
        </p:nvGraphicFramePr>
        <p:xfrm>
          <a:off x="820590" y="1607942"/>
          <a:ext cx="11093244" cy="4796265"/>
        </p:xfrm>
        <a:graphic>
          <a:graphicData uri="http://schemas.openxmlformats.org/drawingml/2006/table">
            <a:tbl>
              <a:tblPr firstRow="1" firstCol="1" bandRow="1">
                <a:tableStyleId>{5C22544A-7EE6-4342-B048-85BDC9FD1C3A}</a:tableStyleId>
              </a:tblPr>
              <a:tblGrid>
                <a:gridCol w="1546810">
                  <a:extLst>
                    <a:ext uri="{9D8B030D-6E8A-4147-A177-3AD203B41FA5}">
                      <a16:colId xmlns:a16="http://schemas.microsoft.com/office/drawing/2014/main" val="1194346112"/>
                    </a:ext>
                  </a:extLst>
                </a:gridCol>
                <a:gridCol w="9546434">
                  <a:extLst>
                    <a:ext uri="{9D8B030D-6E8A-4147-A177-3AD203B41FA5}">
                      <a16:colId xmlns:a16="http://schemas.microsoft.com/office/drawing/2014/main" val="4008052248"/>
                    </a:ext>
                  </a:extLst>
                </a:gridCol>
              </a:tblGrid>
              <a:tr h="433827">
                <a:tc>
                  <a:txBody>
                    <a:bodyPr vert="horz" wrap="square"/>
                    <a:lstStyle/>
                    <a:p>
                      <a:pPr algn="l" fontAlgn="ctr">
                        <a:lnSpc>
                          <a:spcPct val="100000"/>
                        </a:lnSpc>
                      </a:pPr>
                      <a:r>
                        <a:rPr lang="zh-CN" sz="2800" kern="100" spc="40">
                          <a:effectLst/>
                        </a:rPr>
                        <a:t>特征</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l" fontAlgn="ctr">
                        <a:lnSpc>
                          <a:spcPct val="100000"/>
                        </a:lnSpc>
                      </a:pPr>
                      <a:r>
                        <a:rPr lang="zh-CN" sz="2800" kern="100" spc="40">
                          <a:effectLst/>
                        </a:rPr>
                        <a:t>阐释</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38066395"/>
                  </a:ext>
                </a:extLst>
              </a:tr>
              <a:tr h="1735309">
                <a:tc>
                  <a:txBody>
                    <a:bodyPr vert="horz" wrap="square"/>
                    <a:lstStyle/>
                    <a:p>
                      <a:pPr algn="l" fontAlgn="ctr">
                        <a:lnSpc>
                          <a:spcPct val="100000"/>
                        </a:lnSpc>
                      </a:pPr>
                      <a:r>
                        <a:rPr lang="zh-CN" sz="2800" kern="100" spc="40">
                          <a:effectLst/>
                        </a:rPr>
                        <a:t>追求认识的客观性</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l" fontAlgn="ctr">
                        <a:lnSpc>
                          <a:spcPct val="100000"/>
                        </a:lnSpc>
                      </a:pPr>
                      <a:r>
                        <a:rPr lang="zh-CN" sz="2800" kern="100" spc="40">
                          <a:effectLst/>
                        </a:rPr>
                        <a:t>科学思维总是从实际出发，力图如实地反映认识对象。不盲目崇拜权威，不盲目相信书本结论，它尊重实践检验的结果，注重实事求是的推理和论证，坚持以理服人，努力把握和遵循客观规律</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61673744"/>
                  </a:ext>
                </a:extLst>
              </a:tr>
              <a:tr h="1300949">
                <a:tc>
                  <a:txBody>
                    <a:bodyPr vert="horz" wrap="square"/>
                    <a:lstStyle/>
                    <a:p>
                      <a:pPr algn="l" fontAlgn="ctr">
                        <a:lnSpc>
                          <a:spcPct val="100000"/>
                        </a:lnSpc>
                      </a:pPr>
                      <a:r>
                        <a:rPr lang="zh-CN" sz="2800" kern="100" spc="40">
                          <a:effectLst/>
                        </a:rPr>
                        <a:t>结果具有预见性</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l" fontAlgn="ctr">
                        <a:lnSpc>
                          <a:spcPct val="100000"/>
                        </a:lnSpc>
                      </a:pPr>
                      <a:r>
                        <a:rPr lang="zh-CN" sz="2800" kern="100" spc="40">
                          <a:effectLst/>
                        </a:rPr>
                        <a:t>科学思维总是通过对事物历史与现实材料的分析，找出事物发展的规律，并对事物的发展趋势、发展前景作出合乎逻辑的推断</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17223499"/>
                  </a:ext>
                </a:extLst>
              </a:tr>
              <a:tr h="1326180">
                <a:tc>
                  <a:txBody>
                    <a:bodyPr vert="horz" wrap="square"/>
                    <a:lstStyle/>
                    <a:p>
                      <a:pPr algn="l" fontAlgn="ctr">
                        <a:lnSpc>
                          <a:spcPct val="100000"/>
                        </a:lnSpc>
                      </a:pPr>
                      <a:r>
                        <a:rPr lang="zh-CN" sz="2800" kern="100" spc="40">
                          <a:effectLst/>
                        </a:rPr>
                        <a:t>结果具有可检验性</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l" fontAlgn="ctr">
                        <a:lnSpc>
                          <a:spcPct val="100000"/>
                        </a:lnSpc>
                      </a:pPr>
                      <a:r>
                        <a:rPr lang="zh-CN" sz="2800" kern="100" spc="40">
                          <a:effectLst/>
                        </a:rPr>
                        <a:t>思维的结果必须接受实践的检验。越是复杂的事物，对它的认识越要经过实践的反复检验。科学思维能够以实事求是的态度接受实践的严格检验，修正错误，坚持真理</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00673086"/>
                  </a:ext>
                </a:extLst>
              </a:tr>
            </a:tbl>
          </a:graphicData>
        </a:graphic>
      </p:graphicFrame>
    </p:spTree>
    <p:extLst>
      <p:ext uri="{BB962C8B-B14F-4D97-AF65-F5344CB8AC3E}">
        <p14:creationId xmlns:p14="http://schemas.microsoft.com/office/powerpoint/2010/main" val="363803850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1200329"/>
          </a:xfrm>
          <a:prstGeom prst="rect">
            <a:avLst/>
          </a:prstGeom>
          <a:noFill/>
        </p:spPr>
        <p:txBody>
          <a:bodyPr wrap="square">
            <a:spAutoFit/>
          </a:bodyPr>
          <a:lstStyle/>
          <a:p>
            <a:pPr algn="ctr">
              <a:tabLst>
                <a:tab pos="2743200"/>
              </a:tabLst>
            </a:pPr>
            <a:r>
              <a:rPr lang="en-US" altLang="zh-CN" sz="3600" b="1" kern="100">
                <a:solidFill>
                  <a:srgbClr val="323232"/>
                </a:solidFill>
                <a:latin typeface="宋体" panose="02010600030101010101" pitchFamily="2" charset="-122"/>
                <a:cs typeface="hakuyoxingshu7000"/>
              </a:rPr>
              <a:t>3.2 </a:t>
            </a:r>
            <a:r>
              <a:rPr lang="zh-CN" altLang="en-US" sz="3600" b="1" kern="100">
                <a:solidFill>
                  <a:srgbClr val="323232"/>
                </a:solidFill>
                <a:latin typeface="宋体" panose="02010600030101010101" pitchFamily="2" charset="-122"/>
                <a:cs typeface="hakuyoxingshu7000"/>
              </a:rPr>
              <a:t>学习科学思维的意义</a:t>
            </a:r>
          </a:p>
          <a:p>
            <a:pPr>
              <a:tabLst>
                <a:tab pos="2743200"/>
              </a:tabLst>
            </a:pPr>
            <a:r>
              <a:rPr lang="zh-CN" altLang="en-US" sz="3600" b="1" kern="100">
                <a:solidFill>
                  <a:srgbClr val="323232"/>
                </a:solidFill>
                <a:latin typeface="宋体" panose="02010600030101010101" pitchFamily="2" charset="-122"/>
                <a:cs typeface="hakuyoxingshu7000"/>
              </a:rPr>
              <a:t>一、思维素养意义</a:t>
            </a:r>
          </a:p>
        </p:txBody>
      </p:sp>
      <p:sp>
        <p:nvSpPr>
          <p:cNvPr id="8" name="文本框 7">
            <a:extLst>
              <a:ext uri="{FF2B5EF4-FFF2-40B4-BE49-F238E27FC236}">
                <a16:creationId xmlns:a16="http://schemas.microsoft.com/office/drawing/2014/main" id="{6AFC592E-2C88-457F-BCFB-F770F67D3E1A}"/>
              </a:ext>
            </a:extLst>
          </p:cNvPr>
          <p:cNvSpPr txBox="1"/>
          <p:nvPr>
            <p:custDataLst>
              <p:tags r:id="rId9"/>
            </p:custDataLst>
          </p:nvPr>
        </p:nvSpPr>
        <p:spPr>
          <a:xfrm>
            <a:off x="1060286" y="2292625"/>
            <a:ext cx="10329763" cy="3323987"/>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．学习科学思维，有利于我们纠正</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逻辑错误</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，驳斥诡辩，捍卫真理。</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．学习科学思维，有利于我们把握事物的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本质</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和发展规律。</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．学习科学思维，有利于我们把握新情况、解决</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新问题</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，从而有所发现、有所发明、有所创造，提高我们的创新能力。</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4309858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二、思想政治意义</a:t>
            </a:r>
          </a:p>
        </p:txBody>
      </p:sp>
      <p:sp>
        <p:nvSpPr>
          <p:cNvPr id="8" name="文本框 7">
            <a:extLst>
              <a:ext uri="{FF2B5EF4-FFF2-40B4-BE49-F238E27FC236}">
                <a16:creationId xmlns:a16="http://schemas.microsoft.com/office/drawing/2014/main" id="{8C5BD721-C098-4387-8194-C230A2540A3B}"/>
              </a:ext>
            </a:extLst>
          </p:cNvPr>
          <p:cNvSpPr txBox="1"/>
          <p:nvPr>
            <p:custDataLst>
              <p:tags r:id="rId9"/>
            </p:custDataLst>
          </p:nvPr>
        </p:nvSpPr>
        <p:spPr>
          <a:xfrm>
            <a:off x="887767" y="1723059"/>
            <a:ext cx="10582183" cy="4616648"/>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．学习科学思维，有助于我们认清社会发展规律和</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阶段性</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特征，正确认识不同的社会实践中的国情和世情，准确把握我们所在的历史方位，提高我们的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政治站位</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，提升我们的思想水平和政治觉悟。</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．学习科学思维，有助于我们发扬科学精神，积极投身于当代中国广泛而深刻的社会变革、宏大而独特的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实践创新</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，以锐意进取的态度和负责任的行动促进社会和谐，助力国家强盛和民族复兴。</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7107076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全面理解学习科学思维的意义</a:t>
            </a:r>
          </a:p>
        </p:txBody>
      </p:sp>
      <p:graphicFrame>
        <p:nvGraphicFramePr>
          <p:cNvPr id="3" name="表格 2">
            <a:extLst>
              <a:ext uri="{FF2B5EF4-FFF2-40B4-BE49-F238E27FC236}">
                <a16:creationId xmlns:a16="http://schemas.microsoft.com/office/drawing/2014/main" id="{76A16488-48A7-4856-B8A5-C422CEDBB8E5}"/>
              </a:ext>
            </a:extLst>
          </p:cNvPr>
          <p:cNvGraphicFramePr>
            <a:graphicFrameLocks noGrp="1"/>
          </p:cNvGraphicFramePr>
          <p:nvPr>
            <p:custDataLst>
              <p:tags r:id="rId9"/>
            </p:custDataLst>
            <p:extLst>
              <p:ext uri="{D42A27DB-BD31-4B8C-83A1-F6EECF244321}">
                <p14:modId xmlns:p14="http://schemas.microsoft.com/office/powerpoint/2010/main" val="3668764310"/>
              </p:ext>
            </p:extLst>
          </p:nvPr>
        </p:nvGraphicFramePr>
        <p:xfrm>
          <a:off x="674376" y="1736408"/>
          <a:ext cx="10937615" cy="4572000"/>
        </p:xfrm>
        <a:graphic>
          <a:graphicData uri="http://schemas.openxmlformats.org/drawingml/2006/table">
            <a:tbl>
              <a:tblPr firstRow="1" firstCol="1" bandRow="1">
                <a:tableStyleId>{5C22544A-7EE6-4342-B048-85BDC9FD1C3A}</a:tableStyleId>
              </a:tblPr>
              <a:tblGrid>
                <a:gridCol w="511302">
                  <a:extLst>
                    <a:ext uri="{9D8B030D-6E8A-4147-A177-3AD203B41FA5}">
                      <a16:colId xmlns:a16="http://schemas.microsoft.com/office/drawing/2014/main" val="3742463247"/>
                    </a:ext>
                  </a:extLst>
                </a:gridCol>
                <a:gridCol w="876741">
                  <a:extLst>
                    <a:ext uri="{9D8B030D-6E8A-4147-A177-3AD203B41FA5}">
                      <a16:colId xmlns:a16="http://schemas.microsoft.com/office/drawing/2014/main" val="4120491710"/>
                    </a:ext>
                  </a:extLst>
                </a:gridCol>
                <a:gridCol w="9549572">
                  <a:extLst>
                    <a:ext uri="{9D8B030D-6E8A-4147-A177-3AD203B41FA5}">
                      <a16:colId xmlns:a16="http://schemas.microsoft.com/office/drawing/2014/main" val="2390531822"/>
                    </a:ext>
                  </a:extLst>
                </a:gridCol>
              </a:tblGrid>
              <a:tr h="246166">
                <a:tc gridSpan="2">
                  <a:txBody>
                    <a:bodyPr vert="horz" wrap="square"/>
                    <a:lstStyle/>
                    <a:p>
                      <a:pPr algn="l" fontAlgn="ctr">
                        <a:lnSpc>
                          <a:spcPct val="100000"/>
                        </a:lnSpc>
                      </a:pPr>
                      <a:r>
                        <a:rPr lang="zh-CN" sz="2000" kern="100" spc="40">
                          <a:effectLst/>
                        </a:rPr>
                        <a:t>角度</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tc hMerge="1">
                  <a:txBody>
                    <a:bodyPr vert="horz" wrap="square"/>
                    <a:lstStyle/>
                    <a:p>
                      <a:endParaRPr lang="zh-CN" altLang="en-US"/>
                    </a:p>
                  </a:txBody>
                  <a:tcPr/>
                </a:tc>
                <a:tc>
                  <a:txBody>
                    <a:bodyPr vert="horz" wrap="square"/>
                    <a:lstStyle/>
                    <a:p>
                      <a:pPr algn="l" fontAlgn="ctr">
                        <a:lnSpc>
                          <a:spcPct val="100000"/>
                        </a:lnSpc>
                      </a:pPr>
                      <a:r>
                        <a:rPr lang="zh-CN" sz="2000" kern="100" spc="40">
                          <a:effectLst/>
                        </a:rPr>
                        <a:t>阐释</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extLst>
                  <a:ext uri="{0D108BD9-81ED-4DB2-BD59-A6C34878D82A}">
                    <a16:rowId xmlns:a16="http://schemas.microsoft.com/office/drawing/2014/main" val="2296991928"/>
                  </a:ext>
                </a:extLst>
              </a:tr>
              <a:tr h="516473">
                <a:tc rowSpan="3">
                  <a:txBody>
                    <a:bodyPr vert="horz" wrap="square"/>
                    <a:lstStyle/>
                    <a:p>
                      <a:pPr algn="l" fontAlgn="ctr">
                        <a:lnSpc>
                          <a:spcPct val="100000"/>
                        </a:lnSpc>
                      </a:pPr>
                      <a:r>
                        <a:rPr lang="zh-CN" sz="2000" kern="100" spc="40">
                          <a:effectLst/>
                        </a:rPr>
                        <a:t>思</a:t>
                      </a:r>
                      <a:endParaRPr lang="zh-CN" sz="2000" kern="100">
                        <a:effectLst/>
                      </a:endParaRPr>
                    </a:p>
                    <a:p>
                      <a:pPr algn="l" fontAlgn="ctr">
                        <a:lnSpc>
                          <a:spcPct val="100000"/>
                        </a:lnSpc>
                      </a:pPr>
                      <a:r>
                        <a:rPr lang="zh-CN" sz="2000" kern="100" spc="40">
                          <a:effectLst/>
                        </a:rPr>
                        <a:t>维</a:t>
                      </a:r>
                      <a:endParaRPr lang="zh-CN" sz="2000" kern="100">
                        <a:effectLst/>
                      </a:endParaRPr>
                    </a:p>
                    <a:p>
                      <a:pPr algn="l" fontAlgn="ctr">
                        <a:lnSpc>
                          <a:spcPct val="100000"/>
                        </a:lnSpc>
                      </a:pPr>
                      <a:r>
                        <a:rPr lang="zh-CN" sz="2000" kern="100" spc="40">
                          <a:effectLst/>
                        </a:rPr>
                        <a:t>素</a:t>
                      </a:r>
                      <a:endParaRPr lang="zh-CN" sz="2000" kern="100">
                        <a:effectLst/>
                      </a:endParaRPr>
                    </a:p>
                    <a:p>
                      <a:pPr algn="l" fontAlgn="ctr">
                        <a:lnSpc>
                          <a:spcPct val="100000"/>
                        </a:lnSpc>
                      </a:pPr>
                      <a:r>
                        <a:rPr lang="zh-CN" sz="2000" kern="100" spc="40">
                          <a:effectLst/>
                        </a:rPr>
                        <a:t>养</a:t>
                      </a:r>
                      <a:endParaRPr lang="zh-CN" sz="2000" kern="100">
                        <a:effectLst/>
                      </a:endParaRPr>
                    </a:p>
                    <a:p>
                      <a:pPr algn="l" fontAlgn="ctr">
                        <a:lnSpc>
                          <a:spcPct val="100000"/>
                        </a:lnSpc>
                      </a:pPr>
                      <a:r>
                        <a:rPr lang="zh-CN" sz="2000" kern="100" spc="40">
                          <a:effectLst/>
                        </a:rPr>
                        <a:t>意</a:t>
                      </a:r>
                      <a:endParaRPr lang="zh-CN" sz="2000" kern="100">
                        <a:effectLst/>
                      </a:endParaRPr>
                    </a:p>
                    <a:p>
                      <a:pPr algn="l" fontAlgn="ctr">
                        <a:lnSpc>
                          <a:spcPct val="100000"/>
                        </a:lnSpc>
                      </a:pPr>
                      <a:r>
                        <a:rPr lang="zh-CN" sz="2000" kern="100" spc="40">
                          <a:effectLst/>
                        </a:rPr>
                        <a:t>义</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tc>
                  <a:txBody>
                    <a:bodyPr vert="horz" wrap="square"/>
                    <a:lstStyle/>
                    <a:p>
                      <a:pPr algn="l" fontAlgn="ctr">
                        <a:lnSpc>
                          <a:spcPct val="100000"/>
                        </a:lnSpc>
                      </a:pPr>
                      <a:r>
                        <a:rPr lang="zh-CN" sz="2000" kern="100" spc="40">
                          <a:effectLst/>
                        </a:rPr>
                        <a:t>捍卫</a:t>
                      </a:r>
                      <a:endParaRPr lang="zh-CN" sz="2000" kern="100">
                        <a:effectLst/>
                      </a:endParaRPr>
                    </a:p>
                    <a:p>
                      <a:pPr algn="l" fontAlgn="ctr">
                        <a:lnSpc>
                          <a:spcPct val="100000"/>
                        </a:lnSpc>
                      </a:pPr>
                      <a:r>
                        <a:rPr lang="zh-CN" sz="2000" kern="100" spc="40">
                          <a:effectLst/>
                        </a:rPr>
                        <a:t>真理</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tc>
                  <a:txBody>
                    <a:bodyPr vert="horz" wrap="square"/>
                    <a:lstStyle/>
                    <a:p>
                      <a:pPr algn="l" fontAlgn="ctr">
                        <a:lnSpc>
                          <a:spcPct val="100000"/>
                        </a:lnSpc>
                      </a:pPr>
                      <a:r>
                        <a:rPr lang="zh-CN" sz="2000" kern="100" spc="40">
                          <a:effectLst/>
                        </a:rPr>
                        <a:t>有利于我们纠正逻辑错误，驳斥诡辩，捍卫真理。科学的抽象思维一定是符合逻辑要求的思维，违背逻辑要求的思维不是科学思维。通过学习理论知识，我们可以更好地担当起维护真理的职责</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extLst>
                  <a:ext uri="{0D108BD9-81ED-4DB2-BD59-A6C34878D82A}">
                    <a16:rowId xmlns:a16="http://schemas.microsoft.com/office/drawing/2014/main" val="3050621155"/>
                  </a:ext>
                </a:extLst>
              </a:tr>
              <a:tr h="381740">
                <a:tc vMerge="1">
                  <a:txBody>
                    <a:bodyPr vert="horz" wrap="square"/>
                    <a:lstStyle/>
                    <a:p>
                      <a:endParaRPr lang="zh-CN" altLang="en-US"/>
                    </a:p>
                  </a:txBody>
                  <a:tcPr/>
                </a:tc>
                <a:tc>
                  <a:txBody>
                    <a:bodyPr vert="horz" wrap="square"/>
                    <a:lstStyle/>
                    <a:p>
                      <a:pPr algn="l" fontAlgn="ctr">
                        <a:lnSpc>
                          <a:spcPct val="100000"/>
                        </a:lnSpc>
                      </a:pPr>
                      <a:r>
                        <a:rPr lang="zh-CN" sz="2000" kern="100" spc="40">
                          <a:effectLst/>
                        </a:rPr>
                        <a:t>把握</a:t>
                      </a:r>
                      <a:endParaRPr lang="zh-CN" sz="2000" kern="100">
                        <a:effectLst/>
                      </a:endParaRPr>
                    </a:p>
                    <a:p>
                      <a:pPr algn="l" fontAlgn="ctr">
                        <a:lnSpc>
                          <a:spcPct val="100000"/>
                        </a:lnSpc>
                      </a:pPr>
                      <a:r>
                        <a:rPr lang="zh-CN" sz="2000" kern="100" spc="40">
                          <a:effectLst/>
                        </a:rPr>
                        <a:t>本质</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tc>
                  <a:txBody>
                    <a:bodyPr vert="horz" wrap="square"/>
                    <a:lstStyle/>
                    <a:p>
                      <a:pPr algn="l" fontAlgn="ctr">
                        <a:lnSpc>
                          <a:spcPct val="100000"/>
                        </a:lnSpc>
                      </a:pPr>
                      <a:r>
                        <a:rPr lang="zh-CN" sz="2000" kern="100" spc="40">
                          <a:effectLst/>
                        </a:rPr>
                        <a:t>有利于我们把握事物的本质和发展规律。世界是普遍联系、变化发展的。认识世界，不仅要认识事物的部分、方面、阶段，而且要认识发展变化着的整体。学会运用辩证思维方法，我们可以更为全面地、动态地把握客观事物</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extLst>
                  <a:ext uri="{0D108BD9-81ED-4DB2-BD59-A6C34878D82A}">
                    <a16:rowId xmlns:a16="http://schemas.microsoft.com/office/drawing/2014/main" val="1324546080"/>
                  </a:ext>
                </a:extLst>
              </a:tr>
              <a:tr h="213064">
                <a:tc vMerge="1">
                  <a:txBody>
                    <a:bodyPr vert="horz" wrap="square"/>
                    <a:lstStyle/>
                    <a:p>
                      <a:endParaRPr lang="zh-CN" altLang="en-US"/>
                    </a:p>
                  </a:txBody>
                  <a:tcPr/>
                </a:tc>
                <a:tc>
                  <a:txBody>
                    <a:bodyPr vert="horz" wrap="square"/>
                    <a:lstStyle/>
                    <a:p>
                      <a:pPr algn="l" fontAlgn="ctr">
                        <a:lnSpc>
                          <a:spcPct val="100000"/>
                        </a:lnSpc>
                      </a:pPr>
                      <a:r>
                        <a:rPr lang="zh-CN" sz="2000" kern="100" spc="40">
                          <a:effectLst/>
                        </a:rPr>
                        <a:t>着眼</a:t>
                      </a:r>
                      <a:endParaRPr lang="zh-CN" sz="2000" kern="100">
                        <a:effectLst/>
                      </a:endParaRPr>
                    </a:p>
                    <a:p>
                      <a:pPr algn="l" fontAlgn="ctr">
                        <a:lnSpc>
                          <a:spcPct val="100000"/>
                        </a:lnSpc>
                      </a:pPr>
                      <a:r>
                        <a:rPr lang="zh-CN" sz="2000" kern="100" spc="40">
                          <a:effectLst/>
                        </a:rPr>
                        <a:t>创新</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tc>
                  <a:txBody>
                    <a:bodyPr vert="horz" wrap="square"/>
                    <a:lstStyle/>
                    <a:p>
                      <a:pPr algn="l" fontAlgn="ctr">
                        <a:lnSpc>
                          <a:spcPct val="100000"/>
                        </a:lnSpc>
                      </a:pPr>
                      <a:r>
                        <a:rPr lang="zh-CN" sz="2000" kern="100" spc="40">
                          <a:effectLst/>
                        </a:rPr>
                        <a:t>有利于我们把握新情况、解决新问题，从而有所发现、有所发明、有所创造，提高我们的创新能力</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extLst>
                  <a:ext uri="{0D108BD9-81ED-4DB2-BD59-A6C34878D82A}">
                    <a16:rowId xmlns:a16="http://schemas.microsoft.com/office/drawing/2014/main" val="3168974692"/>
                  </a:ext>
                </a:extLst>
              </a:tr>
              <a:tr h="409261">
                <a:tc rowSpan="2">
                  <a:txBody>
                    <a:bodyPr vert="horz" wrap="square"/>
                    <a:lstStyle/>
                    <a:p>
                      <a:pPr algn="l" fontAlgn="ctr">
                        <a:lnSpc>
                          <a:spcPct val="100000"/>
                        </a:lnSpc>
                      </a:pPr>
                      <a:r>
                        <a:rPr lang="zh-CN" sz="2000" kern="100" spc="40">
                          <a:effectLst/>
                        </a:rPr>
                        <a:t>思</a:t>
                      </a:r>
                      <a:endParaRPr lang="zh-CN" sz="2000" kern="100">
                        <a:effectLst/>
                      </a:endParaRPr>
                    </a:p>
                    <a:p>
                      <a:pPr algn="l" fontAlgn="ctr">
                        <a:lnSpc>
                          <a:spcPct val="100000"/>
                        </a:lnSpc>
                      </a:pPr>
                      <a:r>
                        <a:rPr lang="zh-CN" sz="2000" kern="100" spc="40">
                          <a:effectLst/>
                        </a:rPr>
                        <a:t>想</a:t>
                      </a:r>
                      <a:endParaRPr lang="zh-CN" sz="2000" kern="100">
                        <a:effectLst/>
                      </a:endParaRPr>
                    </a:p>
                    <a:p>
                      <a:pPr algn="l" fontAlgn="ctr">
                        <a:lnSpc>
                          <a:spcPct val="100000"/>
                        </a:lnSpc>
                      </a:pPr>
                      <a:r>
                        <a:rPr lang="zh-CN" sz="2000" kern="100" spc="40">
                          <a:effectLst/>
                        </a:rPr>
                        <a:t>政</a:t>
                      </a:r>
                      <a:endParaRPr lang="zh-CN" sz="2000" kern="100">
                        <a:effectLst/>
                      </a:endParaRPr>
                    </a:p>
                    <a:p>
                      <a:pPr algn="l" fontAlgn="ctr">
                        <a:lnSpc>
                          <a:spcPct val="100000"/>
                        </a:lnSpc>
                      </a:pPr>
                      <a:r>
                        <a:rPr lang="zh-CN" sz="2000" kern="100" spc="40">
                          <a:effectLst/>
                        </a:rPr>
                        <a:t>治</a:t>
                      </a:r>
                      <a:endParaRPr lang="zh-CN" sz="2000" kern="100">
                        <a:effectLst/>
                      </a:endParaRPr>
                    </a:p>
                    <a:p>
                      <a:pPr algn="l" fontAlgn="ctr">
                        <a:lnSpc>
                          <a:spcPct val="100000"/>
                        </a:lnSpc>
                      </a:pPr>
                      <a:r>
                        <a:rPr lang="zh-CN" sz="2000" kern="100" spc="40">
                          <a:effectLst/>
                        </a:rPr>
                        <a:t>意</a:t>
                      </a:r>
                      <a:endParaRPr lang="zh-CN" sz="2000" kern="100">
                        <a:effectLst/>
                      </a:endParaRPr>
                    </a:p>
                    <a:p>
                      <a:pPr algn="l" fontAlgn="ctr">
                        <a:lnSpc>
                          <a:spcPct val="100000"/>
                        </a:lnSpc>
                      </a:pPr>
                      <a:r>
                        <a:rPr lang="zh-CN" sz="2000" kern="100" spc="40">
                          <a:effectLst/>
                        </a:rPr>
                        <a:t>义</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tc>
                  <a:txBody>
                    <a:bodyPr vert="horz" wrap="square"/>
                    <a:lstStyle/>
                    <a:p>
                      <a:pPr algn="l" fontAlgn="ctr">
                        <a:lnSpc>
                          <a:spcPct val="100000"/>
                        </a:lnSpc>
                      </a:pPr>
                      <a:r>
                        <a:rPr lang="zh-CN" sz="2000" kern="100" spc="40">
                          <a:effectLst/>
                        </a:rPr>
                        <a:t>觉悟</a:t>
                      </a:r>
                      <a:endParaRPr lang="zh-CN" sz="2000" kern="100">
                        <a:effectLst/>
                      </a:endParaRPr>
                    </a:p>
                    <a:p>
                      <a:pPr algn="l" fontAlgn="ctr">
                        <a:lnSpc>
                          <a:spcPct val="100000"/>
                        </a:lnSpc>
                      </a:pPr>
                      <a:r>
                        <a:rPr lang="zh-CN" sz="2000" kern="100" spc="40">
                          <a:effectLst/>
                        </a:rPr>
                        <a:t>层面</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tc>
                  <a:txBody>
                    <a:bodyPr vert="horz" wrap="square"/>
                    <a:lstStyle/>
                    <a:p>
                      <a:pPr algn="l" fontAlgn="ctr">
                        <a:lnSpc>
                          <a:spcPct val="100000"/>
                        </a:lnSpc>
                      </a:pPr>
                      <a:r>
                        <a:rPr lang="zh-CN" sz="2000" kern="100" spc="40">
                          <a:effectLst/>
                        </a:rPr>
                        <a:t>有助于我们认清社会发展规律和阶段性特征，正确认识不同的社会实践中的国情和世情，准确把握我们所在的历史方位，提高我们的政治站位，提升我们的思想水平和政治觉悟</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extLst>
                  <a:ext uri="{0D108BD9-81ED-4DB2-BD59-A6C34878D82A}">
                    <a16:rowId xmlns:a16="http://schemas.microsoft.com/office/drawing/2014/main" val="3695075864"/>
                  </a:ext>
                </a:extLst>
              </a:tr>
              <a:tr h="483849">
                <a:tc vMerge="1">
                  <a:txBody>
                    <a:bodyPr vert="horz" wrap="square"/>
                    <a:lstStyle/>
                    <a:p>
                      <a:endParaRPr lang="zh-CN" altLang="en-US"/>
                    </a:p>
                  </a:txBody>
                  <a:tcPr/>
                </a:tc>
                <a:tc>
                  <a:txBody>
                    <a:bodyPr vert="horz" wrap="square"/>
                    <a:lstStyle/>
                    <a:p>
                      <a:pPr algn="l" fontAlgn="ctr">
                        <a:lnSpc>
                          <a:spcPct val="100000"/>
                        </a:lnSpc>
                      </a:pPr>
                      <a:r>
                        <a:rPr lang="zh-CN" sz="2000" kern="100" spc="40">
                          <a:effectLst/>
                        </a:rPr>
                        <a:t>实践</a:t>
                      </a:r>
                      <a:endParaRPr lang="zh-CN" sz="2000" kern="100">
                        <a:effectLst/>
                      </a:endParaRPr>
                    </a:p>
                    <a:p>
                      <a:pPr algn="l" fontAlgn="ctr">
                        <a:lnSpc>
                          <a:spcPct val="100000"/>
                        </a:lnSpc>
                      </a:pPr>
                      <a:r>
                        <a:rPr lang="zh-CN" sz="2000" kern="100" spc="40">
                          <a:effectLst/>
                        </a:rPr>
                        <a:t>层面</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tc>
                  <a:txBody>
                    <a:bodyPr vert="horz" wrap="square"/>
                    <a:lstStyle/>
                    <a:p>
                      <a:pPr algn="l" fontAlgn="ctr">
                        <a:lnSpc>
                          <a:spcPct val="100000"/>
                        </a:lnSpc>
                      </a:pPr>
                      <a:r>
                        <a:rPr lang="zh-CN" sz="2000" kern="100" spc="40">
                          <a:effectLst/>
                        </a:rPr>
                        <a:t>有助于我们发扬科学精神，积极投身于当代中国广泛而深刻的社会变革，宏大而独特的实践创新，以锐意进取的态度和负责任的行动促进社会和谐，助力国家强盛和民族复兴</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55853" marR="55853" marT="0" marB="0" anchor="ctr"/>
                </a:tc>
                <a:extLst>
                  <a:ext uri="{0D108BD9-81ED-4DB2-BD59-A6C34878D82A}">
                    <a16:rowId xmlns:a16="http://schemas.microsoft.com/office/drawing/2014/main" val="3857781649"/>
                  </a:ext>
                </a:extLst>
              </a:tr>
            </a:tbl>
          </a:graphicData>
        </a:graphic>
      </p:graphicFrame>
    </p:spTree>
    <p:extLst>
      <p:ext uri="{BB962C8B-B14F-4D97-AF65-F5344CB8AC3E}">
        <p14:creationId xmlns:p14="http://schemas.microsoft.com/office/powerpoint/2010/main" val="192352003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569660"/>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a:t>
            </a:r>
            <a:r>
              <a:rPr lang="zh-CN" altLang="en-US" sz="2400" kern="100">
                <a:effectLst/>
                <a:latin typeface="+mn-ea"/>
                <a:cs typeface="Times New Roman" panose="02020603050405020304" pitchFamily="18" charset="0"/>
              </a:rPr>
              <a:t>恩格斯曾说到：一个没有理论思维的民族，是不可能站在科学的最高峰的。同样，一个没有理论思维的民族，也不可能站在文明和社会发展的前列。恩格斯这里所说的“理论思维”是指（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．形象思维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．抽象思维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．逻辑思维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．哲学思维</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5324544" y="2276195"/>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596254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2】</a:t>
            </a:r>
            <a:r>
              <a:rPr lang="zh-CN" altLang="en-US" sz="2400" kern="100">
                <a:effectLst/>
                <a:latin typeface="+mn-ea"/>
                <a:cs typeface="Times New Roman" panose="02020603050405020304" pitchFamily="18" charset="0"/>
              </a:rPr>
              <a:t>科学的抽象思维一定是符合逻辑要求的思维</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违背逻辑要求的思维不是科学思维。这说明</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学习科学思维</a:t>
            </a:r>
            <a:r>
              <a:rPr lang="en-US" altLang="zh-CN" sz="2400" kern="100">
                <a:effectLst/>
                <a:latin typeface="+mn-ea"/>
                <a:cs typeface="Times New Roman" panose="02020603050405020304" pitchFamily="18" charset="0"/>
              </a:rPr>
              <a:t>(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．有利于纠正逻辑错误</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驳斥诡辩</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捍卫真理</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．能够避开事物现象</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把握事物的本质和规律</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．就能够有所发明、创造</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实现人人创新</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．必定能够树立科学的世界观和人生观</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4783007" y="1876699"/>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A</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4259033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677656"/>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3】</a:t>
            </a:r>
            <a:r>
              <a:rPr lang="zh-CN" altLang="en-US" sz="2400" kern="100">
                <a:effectLst/>
                <a:latin typeface="+mn-ea"/>
                <a:cs typeface="Times New Roman" panose="02020603050405020304" pitchFamily="18" charset="0"/>
              </a:rPr>
              <a:t>随着信息技术的发展</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包括核试验在内的许多科学研究都可以利用计算机模拟实验。这样既可以达到实验效果</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又可以节省实验费用</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降低实验风险。许多科学研究都可以利用计算机模拟实验说明</a:t>
            </a:r>
            <a:r>
              <a:rPr lang="en-US" altLang="zh-CN" sz="2400" kern="100">
                <a:effectLst/>
                <a:latin typeface="+mn-ea"/>
                <a:cs typeface="Times New Roman" panose="02020603050405020304" pitchFamily="18" charset="0"/>
              </a:rPr>
              <a:t>(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．人们可以认识、利用和改造规律</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．有些认识不需要通过实践即可获得</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．实践是认识的目的</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．学习科学思维可以提高我们的创新能力</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5883838" y="2293950"/>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99443708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677656"/>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4】</a:t>
            </a:r>
            <a:r>
              <a:rPr lang="zh-CN" altLang="en-US" sz="2400" kern="100">
                <a:effectLst/>
                <a:latin typeface="+mn-ea"/>
                <a:cs typeface="Times New Roman" panose="02020603050405020304" pitchFamily="18" charset="0"/>
              </a:rPr>
              <a:t>在英国曼彻斯特大学举行的国家天文学会议上，来自英国普茨茅斯大学和德国马克斯</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普朗克地外物理研究所的一群科学家肯定了爱因斯坦在宇宙膨胀方面的理论。他们称，研究显示，爱因斯坦在宇宙膨胀问题上的观点精确得令人难以置信，他的理论如今对科学家们研究神秘莫测的宇宙膨胀问题仍有帮助。材料主要体现了科学思维（    ）。</a:t>
            </a:r>
          </a:p>
          <a:p>
            <a:pPr indent="266700" algn="just"/>
            <a:r>
              <a:rPr lang="zh-CN" altLang="en-US" sz="2400" kern="100">
                <a:effectLst/>
                <a:latin typeface="+mn-ea"/>
                <a:cs typeface="Times New Roman" panose="02020603050405020304" pitchFamily="18" charset="0"/>
              </a:rPr>
              <a:t>①追求认识的客观性②结果具有预见性③能指导人们的实践④结果具有可检验性</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．①②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．①③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．②④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．③④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3051861" y="3048026"/>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74548110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785652"/>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5】2020</a:t>
            </a:r>
            <a:r>
              <a:rPr lang="zh-CN" altLang="en-US" sz="2400" kern="100">
                <a:effectLst/>
                <a:latin typeface="+mn-ea"/>
                <a:cs typeface="Times New Roman" panose="02020603050405020304" pitchFamily="18" charset="0"/>
              </a:rPr>
              <a:t>年</a:t>
            </a:r>
            <a:r>
              <a:rPr lang="en-US" altLang="zh-CN" sz="2400" kern="100">
                <a:effectLst/>
                <a:latin typeface="+mn-ea"/>
                <a:cs typeface="Times New Roman" panose="02020603050405020304" pitchFamily="18" charset="0"/>
              </a:rPr>
              <a:t>8</a:t>
            </a:r>
            <a:r>
              <a:rPr lang="zh-CN" altLang="en-US" sz="2400" kern="100">
                <a:effectLst/>
                <a:latin typeface="+mn-ea"/>
                <a:cs typeface="Times New Roman" panose="02020603050405020304" pitchFamily="18" charset="0"/>
              </a:rPr>
              <a:t>月</a:t>
            </a:r>
            <a:r>
              <a:rPr lang="en-US" altLang="zh-CN" sz="2400" kern="100">
                <a:effectLst/>
                <a:latin typeface="+mn-ea"/>
                <a:cs typeface="Times New Roman" panose="02020603050405020304" pitchFamily="18" charset="0"/>
              </a:rPr>
              <a:t>6</a:t>
            </a:r>
            <a:r>
              <a:rPr lang="zh-CN" altLang="en-US" sz="2400" kern="100">
                <a:effectLst/>
                <a:latin typeface="+mn-ea"/>
                <a:cs typeface="Times New Roman" panose="02020603050405020304" pitchFamily="18" charset="0"/>
              </a:rPr>
              <a:t>日，世界卫生组织卫生紧急项目负责人表示，目前全球约有</a:t>
            </a:r>
            <a:r>
              <a:rPr lang="en-US" altLang="zh-CN" sz="2400" kern="100">
                <a:effectLst/>
                <a:latin typeface="+mn-ea"/>
                <a:cs typeface="Times New Roman" panose="02020603050405020304" pitchFamily="18" charset="0"/>
              </a:rPr>
              <a:t>165</a:t>
            </a:r>
            <a:r>
              <a:rPr lang="zh-CN" altLang="en-US" sz="2400" kern="100">
                <a:effectLst/>
                <a:latin typeface="+mn-ea"/>
                <a:cs typeface="Times New Roman" panose="02020603050405020304" pitchFamily="18" charset="0"/>
              </a:rPr>
              <a:t>种疫苗处于试验阶段，</a:t>
            </a:r>
            <a:r>
              <a:rPr lang="en-US" altLang="zh-CN" sz="2400" kern="100">
                <a:effectLst/>
                <a:latin typeface="+mn-ea"/>
                <a:cs typeface="Times New Roman" panose="02020603050405020304" pitchFamily="18" charset="0"/>
              </a:rPr>
              <a:t>26</a:t>
            </a:r>
            <a:r>
              <a:rPr lang="zh-CN" altLang="en-US" sz="2400" kern="100">
                <a:effectLst/>
                <a:latin typeface="+mn-ea"/>
                <a:cs typeface="Times New Roman" panose="02020603050405020304" pitchFamily="18" charset="0"/>
              </a:rPr>
              <a:t>种进入临床试验阶段，全球</a:t>
            </a:r>
            <a:r>
              <a:rPr lang="en-US" altLang="zh-CN" sz="2400" kern="100">
                <a:effectLst/>
                <a:latin typeface="+mn-ea"/>
                <a:cs typeface="Times New Roman" panose="02020603050405020304" pitchFamily="18" charset="0"/>
              </a:rPr>
              <a:t>6</a:t>
            </a:r>
            <a:r>
              <a:rPr lang="zh-CN" altLang="en-US" sz="2400" kern="100">
                <a:effectLst/>
                <a:latin typeface="+mn-ea"/>
                <a:cs typeface="Times New Roman" panose="02020603050405020304" pitchFamily="18" charset="0"/>
              </a:rPr>
              <a:t>种新冠疫苗进入三期临床试验阶段，其中</a:t>
            </a:r>
            <a:r>
              <a:rPr lang="en-US" altLang="zh-CN" sz="2400" kern="100">
                <a:effectLst/>
                <a:latin typeface="+mn-ea"/>
                <a:cs typeface="Times New Roman" panose="02020603050405020304" pitchFamily="18" charset="0"/>
              </a:rPr>
              <a:t>3</a:t>
            </a:r>
            <a:r>
              <a:rPr lang="zh-CN" altLang="en-US" sz="2400" kern="100">
                <a:effectLst/>
                <a:latin typeface="+mn-ea"/>
                <a:cs typeface="Times New Roman" panose="02020603050405020304" pitchFamily="18" charset="0"/>
              </a:rPr>
              <a:t>种来自中国，短期内取得如此成果是令人难以置信的。接下来就是要确保疫苗安全有效，三期临床试验将开展大规模测试，世卫组织希望将有更多候选疫苗进入三期临床试验阶段。这说明（    ）。</a:t>
            </a:r>
          </a:p>
          <a:p>
            <a:pPr indent="266700" algn="just"/>
            <a:r>
              <a:rPr lang="zh-CN" altLang="en-US" sz="2400" kern="100">
                <a:effectLst/>
                <a:latin typeface="+mn-ea"/>
                <a:cs typeface="Times New Roman" panose="02020603050405020304" pitchFamily="18" charset="0"/>
              </a:rPr>
              <a:t>①科学思维注重实事求是的推理和论证</a:t>
            </a:r>
            <a:endParaRPr lang="en-US" altLang="zh-CN" sz="2400" kern="100">
              <a:effectLst/>
              <a:latin typeface="+mn-ea"/>
              <a:cs typeface="Times New Roman" panose="02020603050405020304" pitchFamily="18" charset="0"/>
            </a:endParaRPr>
          </a:p>
          <a:p>
            <a:pPr indent="266700" algn="just"/>
            <a:r>
              <a:rPr lang="zh-CN" altLang="en-US" sz="2400" kern="100">
                <a:effectLst/>
                <a:latin typeface="+mn-ea"/>
                <a:cs typeface="Times New Roman" panose="02020603050405020304" pitchFamily="18" charset="0"/>
              </a:rPr>
              <a:t>②科学思维不盲目崇拜权威和相信书本结论</a:t>
            </a:r>
          </a:p>
          <a:p>
            <a:pPr indent="266700" algn="just"/>
            <a:r>
              <a:rPr lang="zh-CN" altLang="en-US" sz="2400" kern="100">
                <a:effectLst/>
                <a:latin typeface="+mn-ea"/>
                <a:cs typeface="Times New Roman" panose="02020603050405020304" pitchFamily="18" charset="0"/>
              </a:rPr>
              <a:t>③科学思维能对前景作出合理判断</a:t>
            </a:r>
            <a:endParaRPr lang="en-US" altLang="zh-CN" sz="2400" kern="100">
              <a:effectLst/>
              <a:latin typeface="+mn-ea"/>
              <a:cs typeface="Times New Roman" panose="02020603050405020304" pitchFamily="18" charset="0"/>
            </a:endParaRPr>
          </a:p>
          <a:p>
            <a:pPr indent="266700" algn="just"/>
            <a:r>
              <a:rPr lang="zh-CN" altLang="en-US" sz="2400" kern="100">
                <a:effectLst/>
                <a:latin typeface="+mn-ea"/>
                <a:cs typeface="Times New Roman" panose="02020603050405020304" pitchFamily="18" charset="0"/>
              </a:rPr>
              <a:t>④思维的结果必须接受实践的检验</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．①②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．①④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．②③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．③④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6452008" y="3035592"/>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73226457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Freeform 5"/>
          <p:cNvSpPr/>
          <p:nvPr>
            <p:custDataLst>
              <p:tags r:id="rId3"/>
            </p:custDataLst>
          </p:nvPr>
        </p:nvSpPr>
        <p:spPr bwMode="auto">
          <a:xfrm>
            <a:off x="1059110" y="996059"/>
            <a:ext cx="2855851" cy="3202129"/>
          </a:xfrm>
          <a:custGeom>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0">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5"/>
          <p:cNvSpPr/>
          <p:nvPr>
            <p:custDataLst>
              <p:tags r:id="rId4"/>
            </p:custDataLst>
          </p:nvPr>
        </p:nvSpPr>
        <p:spPr bwMode="auto">
          <a:xfrm>
            <a:off x="1289144" y="1253985"/>
            <a:ext cx="2395783" cy="2686277"/>
          </a:xfrm>
          <a:custGeom>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0">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3"/>
          </a:soli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custDataLst>
              <p:tags r:id="rId5"/>
            </p:custDataLst>
          </p:nvPr>
        </p:nvSpPr>
        <p:spPr>
          <a:xfrm>
            <a:off x="1298133" y="2195531"/>
            <a:ext cx="2377804" cy="1107996"/>
          </a:xfrm>
          <a:prstGeom prst="rect">
            <a:avLst/>
          </a:prstGeom>
          <a:noFill/>
          <a:effectLst/>
        </p:spPr>
        <p:txBody>
          <a:bodyPr wrap="square" rtlCol="0">
            <a:spAutoFit/>
          </a:bodyPr>
          <a:lstStyle/>
          <a:p>
            <a:pPr algn="ctr"/>
            <a:r>
              <a:rPr lang="zh-CN" altLang="en-US" sz="6600" b="1">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目录</a:t>
            </a:r>
          </a:p>
        </p:txBody>
      </p:sp>
      <p:pic>
        <p:nvPicPr>
          <p:cNvPr id="5" name="图片 4"/>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tretch>
            <a:fillRect/>
          </a:stretch>
        </p:blipFill>
        <p:spPr>
          <a:xfrm>
            <a:off x="2094247" y="1527371"/>
            <a:ext cx="785577" cy="668160"/>
          </a:xfrm>
          <a:prstGeom prst="rect">
            <a:avLst/>
          </a:prstGeom>
        </p:spPr>
      </p:pic>
      <p:pic>
        <p:nvPicPr>
          <p:cNvPr id="28" name="图片 27"/>
          <p:cNvPicPr>
            <a:picLocks noChangeAspect="1"/>
          </p:cNvPicPr>
          <p:nvPr>
            <p:custDataLst>
              <p:tags r:id="rId10"/>
            </p:custDataLst>
          </p:nvPr>
        </p:nvPicPr>
        <p:blipFill>
          <a:blip r:embed="rId9">
            <a:extLst>
              <a:ext uri="{28A0092B-C50C-407E-A947-70E740481C1C}">
                <a14:useLocalDpi xmlns:a14="http://schemas.microsoft.com/office/drawing/2010/main"/>
              </a:ext>
            </a:extLst>
          </a:blip>
          <a:stretch>
            <a:fillRect/>
          </a:stretch>
        </p:blipFill>
        <p:spPr>
          <a:xfrm>
            <a:off x="566737" y="5038725"/>
            <a:ext cx="11058525" cy="1819275"/>
          </a:xfrm>
          <a:prstGeom prst="rect">
            <a:avLst/>
          </a:prstGeom>
        </p:spPr>
      </p:pic>
      <p:pic>
        <p:nvPicPr>
          <p:cNvPr id="29" name="图片 28"/>
          <p:cNvPicPr>
            <a:picLocks noChangeAspect="1"/>
          </p:cNvPicPr>
          <p:nvPr>
            <p:custDataLst>
              <p:tags r:id="rId12"/>
            </p:custDataLst>
          </p:nvPr>
        </p:nvPicPr>
        <p:blipFill>
          <a:blip r:embed="rId11">
            <a:extLst>
              <a:ext uri="{28A0092B-C50C-407E-A947-70E740481C1C}">
                <a14:useLocalDpi xmlns:a14="http://schemas.microsoft.com/office/drawing/2010/main"/>
              </a:ext>
            </a:extLst>
          </a:blip>
          <a:stretch>
            <a:fillRect/>
          </a:stretch>
        </p:blipFill>
        <p:spPr>
          <a:xfrm flipH="1">
            <a:off x="470171" y="4749667"/>
            <a:ext cx="2036340" cy="848475"/>
          </a:xfrm>
          <a:prstGeom prst="rect">
            <a:avLst/>
          </a:prstGeom>
        </p:spPr>
      </p:pic>
      <p:grpSp>
        <p:nvGrpSpPr>
          <p:cNvPr id="16" name="组合 15">
            <a:extLst>
              <a:ext uri="{FF2B5EF4-FFF2-40B4-BE49-F238E27FC236}">
                <a16:creationId xmlns:a16="http://schemas.microsoft.com/office/drawing/2014/main" id="{728440FC-FA84-4FAF-896F-8253BFCC74D5}"/>
              </a:ext>
            </a:extLst>
          </p:cNvPr>
          <p:cNvGrpSpPr/>
          <p:nvPr>
            <p:custDataLst>
              <p:tags r:id="rId13"/>
            </p:custDataLst>
          </p:nvPr>
        </p:nvGrpSpPr>
        <p:grpSpPr>
          <a:xfrm>
            <a:off x="5715240" y="1532041"/>
            <a:ext cx="4752902" cy="523220"/>
            <a:chOff x="5544649" y="861109"/>
            <a:chExt cx="4752902" cy="523220"/>
          </a:xfrm>
        </p:grpSpPr>
        <p:sp>
          <p:nvSpPr>
            <p:cNvPr id="17" name="圆角矩形 12">
              <a:extLst>
                <a:ext uri="{FF2B5EF4-FFF2-40B4-BE49-F238E27FC236}">
                  <a16:creationId xmlns:a16="http://schemas.microsoft.com/office/drawing/2014/main" id="{D99A6EF6-530E-48FC-AEF6-5EDBE419E941}"/>
                </a:ext>
              </a:extLst>
            </p:cNvPr>
            <p:cNvSpPr/>
            <p:nvPr>
              <p:custDataLst>
                <p:tags r:id="rId14"/>
              </p:custDataLst>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C6376AD4-00A7-4744-96DA-AC50643BEE65}"/>
                </a:ext>
              </a:extLst>
            </p:cNvPr>
            <p:cNvSpPr/>
            <p:nvPr>
              <p:custDataLst>
                <p:tags r:id="rId15"/>
              </p:custDataLst>
            </p:nvPr>
          </p:nvSpPr>
          <p:spPr>
            <a:xfrm>
              <a:off x="6287387" y="891887"/>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课标解读 考情分析</a:t>
              </a:r>
            </a:p>
          </p:txBody>
        </p:sp>
        <p:sp>
          <p:nvSpPr>
            <p:cNvPr id="21" name="圆角矩形 18">
              <a:extLst>
                <a:ext uri="{FF2B5EF4-FFF2-40B4-BE49-F238E27FC236}">
                  <a16:creationId xmlns:a16="http://schemas.microsoft.com/office/drawing/2014/main" id="{0444019B-2BF1-4351-A025-A74B31DACB26}"/>
                </a:ext>
              </a:extLst>
            </p:cNvPr>
            <p:cNvSpPr>
              <a:spLocks noChangeAspect="1"/>
            </p:cNvSpPr>
            <p:nvPr>
              <p:custDataLst>
                <p:tags r:id="rId16"/>
              </p:custDataLst>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1</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39F4DAFE-0C94-4D33-B380-30AB83181725}"/>
              </a:ext>
            </a:extLst>
          </p:cNvPr>
          <p:cNvGrpSpPr/>
          <p:nvPr>
            <p:custDataLst>
              <p:tags r:id="rId17"/>
            </p:custDataLst>
          </p:nvPr>
        </p:nvGrpSpPr>
        <p:grpSpPr>
          <a:xfrm>
            <a:off x="5715240" y="2204068"/>
            <a:ext cx="4752902" cy="523220"/>
            <a:chOff x="5544649" y="1533136"/>
            <a:chExt cx="4752902" cy="523220"/>
          </a:xfrm>
        </p:grpSpPr>
        <p:sp>
          <p:nvSpPr>
            <p:cNvPr id="23" name="圆角矩形 13">
              <a:extLst>
                <a:ext uri="{FF2B5EF4-FFF2-40B4-BE49-F238E27FC236}">
                  <a16:creationId xmlns:a16="http://schemas.microsoft.com/office/drawing/2014/main" id="{02600D2D-3203-4A9D-8FDD-59FED6B498B0}"/>
                </a:ext>
              </a:extLst>
            </p:cNvPr>
            <p:cNvSpPr/>
            <p:nvPr>
              <p:custDataLst>
                <p:tags r:id="rId18"/>
              </p:custDataLst>
            </p:nvPr>
          </p:nvSpPr>
          <p:spPr>
            <a:xfrm>
              <a:off x="5544649" y="1533136"/>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4DE35B31-B33A-488B-AB68-2D92D4ACA05E}"/>
                </a:ext>
              </a:extLst>
            </p:cNvPr>
            <p:cNvSpPr/>
            <p:nvPr>
              <p:custDataLst>
                <p:tags r:id="rId19"/>
              </p:custDataLst>
            </p:nvPr>
          </p:nvSpPr>
          <p:spPr>
            <a:xfrm>
              <a:off x="6287387" y="1563914"/>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知识整合 网络构建</a:t>
              </a:r>
            </a:p>
          </p:txBody>
        </p:sp>
        <p:sp>
          <p:nvSpPr>
            <p:cNvPr id="25" name="圆角矩形 19">
              <a:extLst>
                <a:ext uri="{FF2B5EF4-FFF2-40B4-BE49-F238E27FC236}">
                  <a16:creationId xmlns:a16="http://schemas.microsoft.com/office/drawing/2014/main" id="{8DE2D1F9-E4AC-4555-9C05-0A254887D9E0}"/>
                </a:ext>
              </a:extLst>
            </p:cNvPr>
            <p:cNvSpPr>
              <a:spLocks noChangeAspect="1"/>
            </p:cNvSpPr>
            <p:nvPr>
              <p:custDataLst>
                <p:tags r:id="rId20"/>
              </p:custDataLst>
            </p:nvPr>
          </p:nvSpPr>
          <p:spPr>
            <a:xfrm>
              <a:off x="5600920" y="1578746"/>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2</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id="{56B96BFF-7785-4229-AA07-486F2A0387BE}"/>
              </a:ext>
            </a:extLst>
          </p:cNvPr>
          <p:cNvGrpSpPr/>
          <p:nvPr>
            <p:custDataLst>
              <p:tags r:id="rId21"/>
            </p:custDataLst>
          </p:nvPr>
        </p:nvGrpSpPr>
        <p:grpSpPr>
          <a:xfrm>
            <a:off x="5715240" y="2905780"/>
            <a:ext cx="4752902" cy="523220"/>
            <a:chOff x="5544649" y="861109"/>
            <a:chExt cx="4752902" cy="523220"/>
          </a:xfrm>
        </p:grpSpPr>
        <p:sp>
          <p:nvSpPr>
            <p:cNvPr id="27" name="圆角矩形 12">
              <a:extLst>
                <a:ext uri="{FF2B5EF4-FFF2-40B4-BE49-F238E27FC236}">
                  <a16:creationId xmlns:a16="http://schemas.microsoft.com/office/drawing/2014/main" id="{2FCA4637-121A-4816-905F-C8903485CC68}"/>
                </a:ext>
              </a:extLst>
            </p:cNvPr>
            <p:cNvSpPr/>
            <p:nvPr>
              <p:custDataLst>
                <p:tags r:id="rId22"/>
              </p:custDataLst>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76D31D1D-FCA0-4679-B8FF-0925834D86E0}"/>
                </a:ext>
              </a:extLst>
            </p:cNvPr>
            <p:cNvSpPr/>
            <p:nvPr>
              <p:custDataLst>
                <p:tags r:id="rId23"/>
              </p:custDataLst>
            </p:nvPr>
          </p:nvSpPr>
          <p:spPr>
            <a:xfrm>
              <a:off x="6287387" y="891887"/>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考点精析</a:t>
              </a:r>
              <a:r>
                <a:rPr lang="en-US" altLang="zh-CN" sz="2400" b="1">
                  <a:solidFill>
                    <a:schemeClr val="bg1"/>
                  </a:solidFill>
                  <a:latin typeface="微软雅黑" panose="020b0503020204020204" pitchFamily="34" charset="-122"/>
                  <a:ea typeface="微软雅黑" panose="020b0503020204020204" pitchFamily="34" charset="-122"/>
                </a:rPr>
                <a:t> </a:t>
              </a:r>
              <a:r>
                <a:rPr lang="zh-CN" altLang="en-US" sz="2400" b="1">
                  <a:solidFill>
                    <a:schemeClr val="bg1"/>
                  </a:solidFill>
                  <a:latin typeface="微软雅黑" panose="020b0503020204020204" pitchFamily="34" charset="-122"/>
                  <a:ea typeface="微软雅黑" panose="020b0503020204020204" pitchFamily="34" charset="-122"/>
                </a:rPr>
                <a:t>讲练结合</a:t>
              </a:r>
            </a:p>
          </p:txBody>
        </p:sp>
        <p:sp>
          <p:nvSpPr>
            <p:cNvPr id="33" name="圆角矩形 18">
              <a:extLst>
                <a:ext uri="{FF2B5EF4-FFF2-40B4-BE49-F238E27FC236}">
                  <a16:creationId xmlns:a16="http://schemas.microsoft.com/office/drawing/2014/main" id="{1C2136B1-2F74-424A-83C5-900C49373412}"/>
                </a:ext>
              </a:extLst>
            </p:cNvPr>
            <p:cNvSpPr>
              <a:spLocks noChangeAspect="1"/>
            </p:cNvSpPr>
            <p:nvPr>
              <p:custDataLst>
                <p:tags r:id="rId24"/>
              </p:custDataLst>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3</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83549038"/>
      </p:ext>
    </p:extLst>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500"/>
                            </p:stCondLst>
                            <p:childTnLst>
                              <p:par>
                                <p:cTn id="16" presetID="53"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250" fill="hold"/>
                                        <p:tgtEl>
                                          <p:spTgt spid="2"/>
                                        </p:tgtEl>
                                        <p:attrNameLst>
                                          <p:attrName>ppt_w</p:attrName>
                                        </p:attrNameLst>
                                      </p:cBhvr>
                                      <p:tavLst>
                                        <p:tav tm="0">
                                          <p:val>
                                            <p:fltVal val="0"/>
                                          </p:val>
                                        </p:tav>
                                        <p:tav tm="100000">
                                          <p:val>
                                            <p:strVal val="#ppt_w"/>
                                          </p:val>
                                        </p:tav>
                                      </p:tavLst>
                                    </p:anim>
                                    <p:anim calcmode="lin" valueType="num">
                                      <p:cBhvr>
                                        <p:cTn id="19" dur="250" fill="hold"/>
                                        <p:tgtEl>
                                          <p:spTgt spid="2"/>
                                        </p:tgtEl>
                                        <p:attrNameLst>
                                          <p:attrName>ppt_h</p:attrName>
                                        </p:attrNameLst>
                                      </p:cBhvr>
                                      <p:tavLst>
                                        <p:tav tm="0">
                                          <p:val>
                                            <p:fltVal val="0"/>
                                          </p:val>
                                        </p:tav>
                                        <p:tav tm="100000">
                                          <p:val>
                                            <p:strVal val="#ppt_h"/>
                                          </p:val>
                                        </p:tav>
                                      </p:tavLst>
                                    </p:anim>
                                    <p:animEffect transition="in" filter="fade">
                                      <p:cBhvr>
                                        <p:cTn id="20" dur="250"/>
                                        <p:tgtEl>
                                          <p:spTgt spid="2"/>
                                        </p:tgtEl>
                                      </p:cBhvr>
                                    </p:animEffect>
                                  </p:childTnLst>
                                </p:cTn>
                              </p:par>
                              <p:par>
                                <p:cTn id="21" presetID="6" presetClass="emph" presetSubtype="0" decel="100000" fill="hold" grpId="1" nodeType="withEffect">
                                  <p:stCondLst>
                                    <p:cond delay="200"/>
                                  </p:stCondLst>
                                  <p:childTnLst>
                                    <p:animScale>
                                      <p:cBhvr>
                                        <p:cTn id="22" dur="250" fill="hold"/>
                                        <p:tgtEl>
                                          <p:spTgt spid="2"/>
                                        </p:tgtEl>
                                      </p:cBhvr>
                                      <p:by x="120000" y="120000"/>
                                    </p:animScale>
                                  </p:childTnLst>
                                </p:cTn>
                              </p:par>
                              <p:par>
                                <p:cTn id="23" presetID="6" presetClass="emph" presetSubtype="0" decel="100000" fill="hold" grpId="2" nodeType="withEffect">
                                  <p:stCondLst>
                                    <p:cond delay="400"/>
                                  </p:stCondLst>
                                  <p:childTnLst>
                                    <p:animScale>
                                      <p:cBhvr>
                                        <p:cTn id="24" dur="250" fill="hold"/>
                                        <p:tgtEl>
                                          <p:spTgt spid="2"/>
                                        </p:tgtEl>
                                      </p:cBhvr>
                                      <p:by x="83000" y="83000"/>
                                    </p:animScale>
                                  </p:childTnLst>
                                </p:cTn>
                              </p:par>
                              <p:par>
                                <p:cTn id="25" presetID="53" presetClass="entr" presetSubtype="0"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fltVal val="0"/>
                                          </p:val>
                                        </p:tav>
                                        <p:tav tm="100000">
                                          <p:val>
                                            <p:strVal val="#ppt_h"/>
                                          </p:val>
                                        </p:tav>
                                      </p:tavLst>
                                    </p:anim>
                                    <p:animEffect transition="in" filter="fade">
                                      <p:cBhvr>
                                        <p:cTn id="29" dur="250"/>
                                        <p:tgtEl>
                                          <p:spTgt spid="3"/>
                                        </p:tgtEl>
                                      </p:cBhvr>
                                    </p:animEffect>
                                  </p:childTnLst>
                                </p:cTn>
                              </p:par>
                              <p:par>
                                <p:cTn id="30" presetID="6" presetClass="emph" presetSubtype="0" decel="100000" fill="hold" grpId="1" nodeType="withEffect">
                                  <p:stCondLst>
                                    <p:cond delay="600"/>
                                  </p:stCondLst>
                                  <p:childTnLst>
                                    <p:animScale>
                                      <p:cBhvr>
                                        <p:cTn id="31" dur="250" fill="hold"/>
                                        <p:tgtEl>
                                          <p:spTgt spid="3"/>
                                        </p:tgtEl>
                                      </p:cBhvr>
                                      <p:by x="120000" y="120000"/>
                                    </p:animScale>
                                  </p:childTnLst>
                                </p:cTn>
                              </p:par>
                              <p:par>
                                <p:cTn id="32" presetID="6" presetClass="emph" presetSubtype="0" decel="100000" fill="hold" grpId="2" nodeType="withEffect">
                                  <p:stCondLst>
                                    <p:cond delay="800"/>
                                  </p:stCondLst>
                                  <p:childTnLst>
                                    <p:animScale>
                                      <p:cBhvr>
                                        <p:cTn id="33" dur="250" fill="hold"/>
                                        <p:tgtEl>
                                          <p:spTgt spid="3"/>
                                        </p:tgtEl>
                                      </p:cBhvr>
                                      <p:by x="83000" y="83000"/>
                                    </p:animScale>
                                  </p:childTnLst>
                                </p:cTn>
                              </p:par>
                              <p:par>
                                <p:cTn id="34" presetID="53" presetClass="entr" presetSubtype="0" fill="hold" nodeType="withEffect">
                                  <p:stCondLst>
                                    <p:cond delay="600"/>
                                  </p:stCondLst>
                                  <p:childTnLst>
                                    <p:set>
                                      <p:cBhvr>
                                        <p:cTn id="35" dur="1" fill="hold">
                                          <p:stCondLst>
                                            <p:cond delay="0"/>
                                          </p:stCondLst>
                                        </p:cTn>
                                        <p:tgtEl>
                                          <p:spTgt spid="5"/>
                                        </p:tgtEl>
                                        <p:attrNameLst>
                                          <p:attrName>style.visibility</p:attrName>
                                        </p:attrNameLst>
                                      </p:cBhvr>
                                      <p:to>
                                        <p:strVal val="visible"/>
                                      </p:to>
                                    </p:set>
                                    <p:anim calcmode="lin" valueType="num">
                                      <p:cBhvr>
                                        <p:cTn id="36" dur="250" fill="hold"/>
                                        <p:tgtEl>
                                          <p:spTgt spid="5"/>
                                        </p:tgtEl>
                                        <p:attrNameLst>
                                          <p:attrName>ppt_w</p:attrName>
                                        </p:attrNameLst>
                                      </p:cBhvr>
                                      <p:tavLst>
                                        <p:tav tm="0">
                                          <p:val>
                                            <p:fltVal val="0"/>
                                          </p:val>
                                        </p:tav>
                                        <p:tav tm="100000">
                                          <p:val>
                                            <p:strVal val="#ppt_w"/>
                                          </p:val>
                                        </p:tav>
                                      </p:tavLst>
                                    </p:anim>
                                    <p:anim calcmode="lin" valueType="num">
                                      <p:cBhvr>
                                        <p:cTn id="37" dur="250" fill="hold"/>
                                        <p:tgtEl>
                                          <p:spTgt spid="5"/>
                                        </p:tgtEl>
                                        <p:attrNameLst>
                                          <p:attrName>ppt_h</p:attrName>
                                        </p:attrNameLst>
                                      </p:cBhvr>
                                      <p:tavLst>
                                        <p:tav tm="0">
                                          <p:val>
                                            <p:fltVal val="0"/>
                                          </p:val>
                                        </p:tav>
                                        <p:tav tm="100000">
                                          <p:val>
                                            <p:strVal val="#ppt_h"/>
                                          </p:val>
                                        </p:tav>
                                      </p:tavLst>
                                    </p:anim>
                                    <p:animEffect transition="in" filter="fade">
                                      <p:cBhvr>
                                        <p:cTn id="38" dur="250"/>
                                        <p:tgtEl>
                                          <p:spTgt spid="5"/>
                                        </p:tgtEl>
                                      </p:cBhvr>
                                    </p:animEffect>
                                  </p:childTnLst>
                                </p:cTn>
                              </p:par>
                              <p:par>
                                <p:cTn id="39" presetID="6" presetClass="emph" presetSubtype="0" decel="100000" fill="hold" nodeType="withEffect">
                                  <p:stCondLst>
                                    <p:cond delay="800"/>
                                  </p:stCondLst>
                                  <p:childTnLst>
                                    <p:animScale>
                                      <p:cBhvr>
                                        <p:cTn id="40" dur="250" fill="hold"/>
                                        <p:tgtEl>
                                          <p:spTgt spid="5"/>
                                        </p:tgtEl>
                                      </p:cBhvr>
                                      <p:by x="120000" y="120000"/>
                                    </p:animScale>
                                  </p:childTnLst>
                                </p:cTn>
                              </p:par>
                              <p:par>
                                <p:cTn id="41" presetID="6" presetClass="emph" presetSubtype="0" decel="100000" fill="hold" nodeType="withEffect">
                                  <p:stCondLst>
                                    <p:cond delay="1000"/>
                                  </p:stCondLst>
                                  <p:childTnLst>
                                    <p:animScale>
                                      <p:cBhvr>
                                        <p:cTn id="42" dur="250" fill="hold"/>
                                        <p:tgtEl>
                                          <p:spTgt spid="5"/>
                                        </p:tgtEl>
                                      </p:cBhvr>
                                      <p:by x="83000" y="83000"/>
                                    </p:animScale>
                                  </p:childTnLst>
                                </p:cTn>
                              </p:par>
                              <p:par>
                                <p:cTn id="43" presetID="53" presetClass="entr" presetSubtype="0" fill="hold" grpId="0" nodeType="withEffect">
                                  <p:stCondLst>
                                    <p:cond delay="60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Effect transition="in" filter="fade">
                                      <p:cBhvr>
                                        <p:cTn id="47" dur="250"/>
                                        <p:tgtEl>
                                          <p:spTgt spid="4"/>
                                        </p:tgtEl>
                                      </p:cBhvr>
                                    </p:animEffect>
                                  </p:childTnLst>
                                </p:cTn>
                              </p:par>
                              <p:par>
                                <p:cTn id="48" presetID="6" presetClass="emph" presetSubtype="0" decel="100000" fill="hold" grpId="1" nodeType="withEffect">
                                  <p:stCondLst>
                                    <p:cond delay="800"/>
                                  </p:stCondLst>
                                  <p:childTnLst>
                                    <p:animScale>
                                      <p:cBhvr>
                                        <p:cTn id="49" dur="250" fill="hold"/>
                                        <p:tgtEl>
                                          <p:spTgt spid="4"/>
                                        </p:tgtEl>
                                      </p:cBhvr>
                                      <p:by x="120000" y="120000"/>
                                    </p:animScale>
                                  </p:childTnLst>
                                </p:cTn>
                              </p:par>
                              <p:par>
                                <p:cTn id="50" presetID="6" presetClass="emph" presetSubtype="0" decel="100000" fill="hold" grpId="2" nodeType="withEffect">
                                  <p:stCondLst>
                                    <p:cond delay="1000"/>
                                  </p:stCondLst>
                                  <p:childTnLst>
                                    <p:animScale>
                                      <p:cBhvr>
                                        <p:cTn id="51" dur="250" fill="hold"/>
                                        <p:tgtEl>
                                          <p:spTgt spid="4"/>
                                        </p:tgtEl>
                                      </p:cBhvr>
                                      <p:by x="83000" y="83000"/>
                                    </p:animScale>
                                  </p:childTnLst>
                                </p:cTn>
                              </p:par>
                            </p:childTnLst>
                          </p:cTn>
                        </p:par>
                        <p:par>
                          <p:cTn id="52" fill="hold" nodeType="afterGroup">
                            <p:stCondLst>
                              <p:cond delay="2750"/>
                            </p:stCondLst>
                            <p:childTnLst>
                              <p:par>
                                <p:cTn id="53" presetID="53"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35" presetClass="path" presetSubtype="0" accel="50000" decel="50000" fill="hold" nodeType="withEffect">
                                  <p:stCondLst>
                                    <p:cond delay="0"/>
                                  </p:stCondLst>
                                  <p:childTnLst>
                                    <p:animMotion origin="layout" path="M 1.25E-06 -1.11111E-06 L 0.31575 -1.11111E-06" pathEditMode="relative" rAng="0" ptsTypes="AA">
                                      <p:cBhvr>
                                        <p:cTn id="59" dur="1000" spd="-100000" fill="hold"/>
                                        <p:tgtEl>
                                          <p:spTgt spid="16"/>
                                        </p:tgtEl>
                                        <p:attrNameLst>
                                          <p:attrName>ppt_x</p:attrName>
                                          <p:attrName>ppt_y</p:attrName>
                                        </p:attrNameLst>
                                      </p:cBhvr>
                                      <p:rCtr x="15781" y="0"/>
                                    </p:animMotion>
                                  </p:childTnLst>
                                </p:cTn>
                              </p:par>
                              <p:par>
                                <p:cTn id="60" presetID="53" presetClass="entr" presetSubtype="0" fill="hold" nodeType="withEffect">
                                  <p:stCondLst>
                                    <p:cond delay="30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35" presetClass="path" presetSubtype="0" accel="50000" decel="50000" fill="hold" nodeType="withEffect">
                                  <p:stCondLst>
                                    <p:cond delay="300"/>
                                  </p:stCondLst>
                                  <p:childTnLst>
                                    <p:animMotion origin="layout" path="M 1.25E-06 -1.11111E-06 L 0.31575 -1.11111E-06" pathEditMode="relative" rAng="0" ptsTypes="AA">
                                      <p:cBhvr>
                                        <p:cTn id="66" dur="1000" spd="-100000" fill="hold"/>
                                        <p:tgtEl>
                                          <p:spTgt spid="22"/>
                                        </p:tgtEl>
                                        <p:attrNameLst>
                                          <p:attrName>ppt_x</p:attrName>
                                          <p:attrName>ppt_y</p:attrName>
                                        </p:attrNameLst>
                                      </p:cBhvr>
                                      <p:rCtr x="15781" y="0"/>
                                    </p:animMotion>
                                  </p:childTnLst>
                                </p:cTn>
                              </p:par>
                            </p:childTnLst>
                          </p:cTn>
                        </p:par>
                        <p:par>
                          <p:cTn id="67" fill="hold" nodeType="afterGroup">
                            <p:stCondLst>
                              <p:cond delay="4050"/>
                            </p:stCondLst>
                            <p:childTnLst>
                              <p:par>
                                <p:cTn id="68" presetID="53" presetClass="entr" presetSubtype="0"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p:cTn id="70" dur="500" fill="hold"/>
                                        <p:tgtEl>
                                          <p:spTgt spid="26"/>
                                        </p:tgtEl>
                                        <p:attrNameLst>
                                          <p:attrName>ppt_w</p:attrName>
                                        </p:attrNameLst>
                                      </p:cBhvr>
                                      <p:tavLst>
                                        <p:tav tm="0">
                                          <p:val>
                                            <p:fltVal val="0"/>
                                          </p:val>
                                        </p:tav>
                                        <p:tav tm="100000">
                                          <p:val>
                                            <p:strVal val="#ppt_w"/>
                                          </p:val>
                                        </p:tav>
                                      </p:tavLst>
                                    </p:anim>
                                    <p:anim calcmode="lin" valueType="num">
                                      <p:cBhvr>
                                        <p:cTn id="71" dur="500" fill="hold"/>
                                        <p:tgtEl>
                                          <p:spTgt spid="26"/>
                                        </p:tgtEl>
                                        <p:attrNameLst>
                                          <p:attrName>ppt_h</p:attrName>
                                        </p:attrNameLst>
                                      </p:cBhvr>
                                      <p:tavLst>
                                        <p:tav tm="0">
                                          <p:val>
                                            <p:fltVal val="0"/>
                                          </p:val>
                                        </p:tav>
                                        <p:tav tm="100000">
                                          <p:val>
                                            <p:strVal val="#ppt_h"/>
                                          </p:val>
                                        </p:tav>
                                      </p:tavLst>
                                    </p:anim>
                                    <p:animEffect transition="in" filter="fade">
                                      <p:cBhvr>
                                        <p:cTn id="72" dur="500"/>
                                        <p:tgtEl>
                                          <p:spTgt spid="26"/>
                                        </p:tgtEl>
                                      </p:cBhvr>
                                    </p:animEffect>
                                  </p:childTnLst>
                                </p:cTn>
                              </p:par>
                              <p:par>
                                <p:cTn id="73" presetID="35" presetClass="path" presetSubtype="0" accel="50000" decel="50000" fill="hold" nodeType="withEffect">
                                  <p:stCondLst>
                                    <p:cond delay="0"/>
                                  </p:stCondLst>
                                  <p:childTnLst>
                                    <p:animMotion origin="layout" path="M 1.25E-06 -1.11111E-06 L 0.31575 -1.11111E-06" pathEditMode="relative" rAng="0" ptsTypes="AA">
                                      <p:cBhvr>
                                        <p:cTn id="74" dur="1000" spd="-100000" fill="hold"/>
                                        <p:tgtEl>
                                          <p:spTgt spid="26"/>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P spid="3" grpId="2"/>
      <p:bldP spid="4" grpId="0"/>
      <p:bldP spid="4" grpId="1"/>
      <p:bldP spid="4" grpId="2"/>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6】</a:t>
            </a:r>
            <a:r>
              <a:rPr lang="zh-CN" altLang="en-US" sz="2400" kern="100">
                <a:effectLst/>
                <a:latin typeface="+mn-ea"/>
                <a:cs typeface="Times New Roman" panose="02020603050405020304" pitchFamily="18" charset="0"/>
              </a:rPr>
              <a:t>中国特色社会主义理论体系是科学思维，这是因为（    ）。</a:t>
            </a:r>
          </a:p>
          <a:p>
            <a:pPr indent="266700" algn="just"/>
            <a:r>
              <a:rPr lang="zh-CN" altLang="en-US" sz="2400" kern="100">
                <a:effectLst/>
                <a:latin typeface="+mn-ea"/>
                <a:cs typeface="Times New Roman" panose="02020603050405020304" pitchFamily="18" charset="0"/>
              </a:rPr>
              <a:t>①其结果具有预见性，能指导人们在实践中实现预期的目的</a:t>
            </a:r>
          </a:p>
          <a:p>
            <a:pPr indent="266700" algn="just"/>
            <a:r>
              <a:rPr lang="zh-CN" altLang="en-US" sz="2400" kern="100">
                <a:effectLst/>
                <a:latin typeface="+mn-ea"/>
                <a:cs typeface="Times New Roman" panose="02020603050405020304" pitchFamily="18" charset="0"/>
              </a:rPr>
              <a:t>②它们都是在实践中形成的有指导作用的世界观和方法论</a:t>
            </a:r>
          </a:p>
          <a:p>
            <a:pPr indent="266700" algn="just"/>
            <a:r>
              <a:rPr lang="zh-CN" altLang="en-US" sz="2400" kern="100">
                <a:effectLst/>
                <a:latin typeface="+mn-ea"/>
                <a:cs typeface="Times New Roman" panose="02020603050405020304" pitchFamily="18" charset="0"/>
              </a:rPr>
              <a:t>③它们符合认识规律、遵循逻辑规则、能够达到正确认识结果</a:t>
            </a:r>
          </a:p>
          <a:p>
            <a:pPr indent="266700" algn="just"/>
            <a:r>
              <a:rPr lang="zh-CN" altLang="en-US" sz="2400" kern="100">
                <a:effectLst/>
                <a:latin typeface="+mn-ea"/>
                <a:cs typeface="Times New Roman" panose="02020603050405020304" pitchFamily="18" charset="0"/>
              </a:rPr>
              <a:t>④它们与主观臆想的、不合逻辑的、片面僵化的思维相对立</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．①②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．①③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．②④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．③④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9035410" y="1596445"/>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4721453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046988"/>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7】2020</a:t>
            </a:r>
            <a:r>
              <a:rPr lang="zh-CN" altLang="en-US" sz="2400" kern="100">
                <a:effectLst/>
                <a:latin typeface="+mn-ea"/>
                <a:cs typeface="Times New Roman" panose="02020603050405020304" pitchFamily="18" charset="0"/>
              </a:rPr>
              <a:t>年</a:t>
            </a:r>
            <a:r>
              <a:rPr lang="en-US" altLang="zh-CN" sz="2400" kern="100">
                <a:effectLst/>
                <a:latin typeface="+mn-ea"/>
                <a:cs typeface="Times New Roman" panose="02020603050405020304" pitchFamily="18" charset="0"/>
              </a:rPr>
              <a:t>6</a:t>
            </a:r>
            <a:r>
              <a:rPr lang="zh-CN" altLang="en-US" sz="2400" kern="100">
                <a:effectLst/>
                <a:latin typeface="+mn-ea"/>
                <a:cs typeface="Times New Roman" panose="02020603050405020304" pitchFamily="18" charset="0"/>
              </a:rPr>
              <a:t>月</a:t>
            </a:r>
            <a:r>
              <a:rPr lang="en-US" altLang="zh-CN" sz="2400" kern="100">
                <a:effectLst/>
                <a:latin typeface="+mn-ea"/>
                <a:cs typeface="Times New Roman" panose="02020603050405020304" pitchFamily="18" charset="0"/>
              </a:rPr>
              <a:t>6</a:t>
            </a:r>
            <a:r>
              <a:rPr lang="zh-CN" altLang="en-US" sz="2400" kern="100">
                <a:effectLst/>
                <a:latin typeface="+mn-ea"/>
                <a:cs typeface="Times New Roman" panose="02020603050405020304" pitchFamily="18" charset="0"/>
              </a:rPr>
              <a:t>日凌晨，天宇出现了“半影月食”现象，当时月亮的“脸色”经历了一场从亮变暗，再从暗变亮的过程。本次半影月食的食分（月球被食的程度）不到</a:t>
            </a:r>
            <a:r>
              <a:rPr lang="en-US" altLang="zh-CN" sz="2400" kern="100">
                <a:effectLst/>
                <a:latin typeface="+mn-ea"/>
                <a:cs typeface="Times New Roman" panose="02020603050405020304" pitchFamily="18" charset="0"/>
              </a:rPr>
              <a:t>0.6</a:t>
            </a:r>
            <a:r>
              <a:rPr lang="zh-CN" altLang="en-US" sz="2400" kern="100">
                <a:effectLst/>
                <a:latin typeface="+mn-ea"/>
                <a:cs typeface="Times New Roman" panose="02020603050405020304" pitchFamily="18" charset="0"/>
              </a:rPr>
              <a:t>，食始于北京时间</a:t>
            </a:r>
            <a:r>
              <a:rPr lang="en-US" altLang="zh-CN" sz="2400" kern="100">
                <a:effectLst/>
                <a:latin typeface="+mn-ea"/>
                <a:cs typeface="Times New Roman" panose="02020603050405020304" pitchFamily="18" charset="0"/>
              </a:rPr>
              <a:t>6</a:t>
            </a:r>
            <a:r>
              <a:rPr lang="zh-CN" altLang="en-US" sz="2400" kern="100">
                <a:effectLst/>
                <a:latin typeface="+mn-ea"/>
                <a:cs typeface="Times New Roman" panose="02020603050405020304" pitchFamily="18" charset="0"/>
              </a:rPr>
              <a:t>月</a:t>
            </a:r>
            <a:r>
              <a:rPr lang="en-US" altLang="zh-CN" sz="2400" kern="100">
                <a:effectLst/>
                <a:latin typeface="+mn-ea"/>
                <a:cs typeface="Times New Roman" panose="02020603050405020304" pitchFamily="18" charset="0"/>
              </a:rPr>
              <a:t>6</a:t>
            </a:r>
            <a:r>
              <a:rPr lang="zh-CN" altLang="en-US" sz="2400" kern="100">
                <a:effectLst/>
                <a:latin typeface="+mn-ea"/>
                <a:cs typeface="Times New Roman" panose="02020603050405020304" pitchFamily="18" charset="0"/>
              </a:rPr>
              <a:t>日</a:t>
            </a:r>
            <a:r>
              <a:rPr lang="en-US" altLang="zh-CN" sz="2400" kern="100">
                <a:effectLst/>
                <a:latin typeface="+mn-ea"/>
                <a:cs typeface="Times New Roman" panose="02020603050405020304" pitchFamily="18" charset="0"/>
              </a:rPr>
              <a:t>1</a:t>
            </a:r>
            <a:r>
              <a:rPr lang="zh-CN" altLang="en-US" sz="2400" kern="100">
                <a:effectLst/>
                <a:latin typeface="+mn-ea"/>
                <a:cs typeface="Times New Roman" panose="02020603050405020304" pitchFamily="18" charset="0"/>
              </a:rPr>
              <a:t>时</a:t>
            </a:r>
            <a:r>
              <a:rPr lang="en-US" altLang="zh-CN" sz="2400" kern="100">
                <a:effectLst/>
                <a:latin typeface="+mn-ea"/>
                <a:cs typeface="Times New Roman" panose="02020603050405020304" pitchFamily="18" charset="0"/>
              </a:rPr>
              <a:t>43</a:t>
            </a:r>
            <a:r>
              <a:rPr lang="zh-CN" altLang="en-US" sz="2400" kern="100">
                <a:effectLst/>
                <a:latin typeface="+mn-ea"/>
                <a:cs typeface="Times New Roman" panose="02020603050405020304" pitchFamily="18" charset="0"/>
              </a:rPr>
              <a:t>分，食终于</a:t>
            </a:r>
            <a:r>
              <a:rPr lang="en-US" altLang="zh-CN" sz="2400" kern="100">
                <a:effectLst/>
                <a:latin typeface="+mn-ea"/>
                <a:cs typeface="Times New Roman" panose="02020603050405020304" pitchFamily="18" charset="0"/>
              </a:rPr>
              <a:t>6</a:t>
            </a:r>
            <a:r>
              <a:rPr lang="zh-CN" altLang="en-US" sz="2400" kern="100">
                <a:effectLst/>
                <a:latin typeface="+mn-ea"/>
                <a:cs typeface="Times New Roman" panose="02020603050405020304" pitchFamily="18" charset="0"/>
              </a:rPr>
              <a:t>日</a:t>
            </a:r>
            <a:r>
              <a:rPr lang="en-US" altLang="zh-CN" sz="2400" kern="100">
                <a:effectLst/>
                <a:latin typeface="+mn-ea"/>
                <a:cs typeface="Times New Roman" panose="02020603050405020304" pitchFamily="18" charset="0"/>
              </a:rPr>
              <a:t>5</a:t>
            </a:r>
            <a:r>
              <a:rPr lang="zh-CN" altLang="en-US" sz="2400" kern="100">
                <a:effectLst/>
                <a:latin typeface="+mn-ea"/>
                <a:cs typeface="Times New Roman" panose="02020603050405020304" pitchFamily="18" charset="0"/>
              </a:rPr>
              <a:t>时</a:t>
            </a:r>
            <a:r>
              <a:rPr lang="en-US" altLang="zh-CN" sz="2400" kern="100">
                <a:effectLst/>
                <a:latin typeface="+mn-ea"/>
                <a:cs typeface="Times New Roman" panose="02020603050405020304" pitchFamily="18" charset="0"/>
              </a:rPr>
              <a:t>7</a:t>
            </a:r>
            <a:r>
              <a:rPr lang="zh-CN" altLang="en-US" sz="2400" kern="100">
                <a:effectLst/>
                <a:latin typeface="+mn-ea"/>
                <a:cs typeface="Times New Roman" panose="02020603050405020304" pitchFamily="18" charset="0"/>
              </a:rPr>
              <a:t>分，全部过程历经三个多小时。在我国全境都可以欣赏到其完整过程。这一事实表明（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．科学思维特别重视对认识对象进行定量分析</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．人们可以改变或创造条件，使规律符合人们的意志</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．人们只要发挥主观能动性，就能认识和把握规律</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．科学思维能把握事物发展规律，结果具有预见性</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9790012" y="2622423"/>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42798961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938992"/>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8】</a:t>
            </a:r>
            <a:r>
              <a:rPr lang="zh-CN" altLang="en-US" sz="2400" kern="100">
                <a:effectLst/>
                <a:latin typeface="+mn-ea"/>
                <a:cs typeface="Times New Roman" panose="02020603050405020304" pitchFamily="18" charset="0"/>
              </a:rPr>
              <a:t>中国要以习近平新时代中国特色社会主义思想为指导，从容应对各种挑战和冲击，使我国的国际竞争力稳步提升，强调以习近平新时代中国特色社会主义思想为指导说明（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．思维在实践中产生，在实践中发展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．实践是检验思维真理性的唯一标准</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．思维对于实践具有科学的指导意义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．科学思维对实践有重大的指导意义</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3096249" y="2296928"/>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38658288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4801314"/>
          </a:xfrm>
          <a:prstGeom prst="rect">
            <a:avLst/>
          </a:prstGeom>
          <a:noFill/>
        </p:spPr>
        <p:txBody>
          <a:bodyPr wrap="square">
            <a:spAutoFit/>
          </a:bodyPr>
          <a:lstStyle/>
          <a:p>
            <a:pPr indent="266700" algn="just"/>
            <a:r>
              <a:rPr lang="en-US" altLang="zh-CN" kern="100">
                <a:effectLst/>
                <a:latin typeface="+mn-ea"/>
                <a:cs typeface="Times New Roman" panose="02020603050405020304" pitchFamily="18" charset="0"/>
              </a:rPr>
              <a:t>【</a:t>
            </a:r>
            <a:r>
              <a:rPr lang="zh-CN" altLang="en-US" kern="100">
                <a:effectLst/>
                <a:latin typeface="+mn-ea"/>
                <a:cs typeface="Times New Roman" panose="02020603050405020304" pitchFamily="18" charset="0"/>
              </a:rPr>
              <a:t>典例</a:t>
            </a:r>
            <a:r>
              <a:rPr lang="en-US" altLang="zh-CN" kern="100">
                <a:effectLst/>
                <a:latin typeface="+mn-ea"/>
                <a:cs typeface="Times New Roman" panose="02020603050405020304" pitchFamily="18" charset="0"/>
              </a:rPr>
              <a:t>9】</a:t>
            </a:r>
            <a:r>
              <a:rPr lang="zh-CN" altLang="en-US" kern="100">
                <a:effectLst/>
                <a:latin typeface="+mn-ea"/>
                <a:cs typeface="Times New Roman" panose="02020603050405020304" pitchFamily="18" charset="0"/>
              </a:rPr>
              <a:t>材料一  党的十九大报告指出，党的十八大以来，党中央“坚持解放思想、实事求是、与时俱进、求真务实，坚持辩证唯物主义和历史唯物主义，紧密结合新的时代条件和实践要求，以全新的视野深化对共产党执政规律、社会主义建设规律、人类社会发展规律的认识，进行艰辛理论探索，取得重大理论创新成果，形成了新时代中国特色社会主义思想”。习近平新时代中国特色社会主义思想，是对马克思列宁主义、毛泽东思想、邓小平理论、“三个代表”重要思想、科学发展观的继承和发展，是马克思主义中国化的最新成果，是中国特色社会主义理论体系的重要组成部分。习近平新时代中国特色社会主义思想，是党和人民实践经验和集体智慧的结晶，是全党全国人民实现民族复兴的行动指南，必须长期坚持并不断发展。</a:t>
            </a:r>
          </a:p>
          <a:p>
            <a:pPr indent="266700" algn="just"/>
            <a:r>
              <a:rPr lang="zh-CN" altLang="en-US" kern="100">
                <a:effectLst/>
                <a:latin typeface="+mn-ea"/>
                <a:cs typeface="Times New Roman" panose="02020603050405020304" pitchFamily="18" charset="0"/>
              </a:rPr>
              <a:t>材料二  </a:t>
            </a:r>
            <a:r>
              <a:rPr lang="en-US" altLang="zh-CN" kern="100">
                <a:effectLst/>
                <a:latin typeface="+mn-ea"/>
                <a:cs typeface="Times New Roman" panose="02020603050405020304" pitchFamily="18" charset="0"/>
              </a:rPr>
              <a:t>2020</a:t>
            </a:r>
            <a:r>
              <a:rPr lang="zh-CN" altLang="en-US" kern="100">
                <a:effectLst/>
                <a:latin typeface="+mn-ea"/>
                <a:cs typeface="Times New Roman" panose="02020603050405020304" pitchFamily="18" charset="0"/>
              </a:rPr>
              <a:t>年</a:t>
            </a:r>
            <a:r>
              <a:rPr lang="en-US" altLang="zh-CN" kern="100">
                <a:effectLst/>
                <a:latin typeface="+mn-ea"/>
                <a:cs typeface="Times New Roman" panose="02020603050405020304" pitchFamily="18" charset="0"/>
              </a:rPr>
              <a:t>4</a:t>
            </a:r>
            <a:r>
              <a:rPr lang="zh-CN" altLang="en-US" kern="100">
                <a:effectLst/>
                <a:latin typeface="+mn-ea"/>
                <a:cs typeface="Times New Roman" panose="02020603050405020304" pitchFamily="18" charset="0"/>
              </a:rPr>
              <a:t>月</a:t>
            </a:r>
            <a:r>
              <a:rPr lang="en-US" altLang="zh-CN" kern="100">
                <a:effectLst/>
                <a:latin typeface="+mn-ea"/>
                <a:cs typeface="Times New Roman" panose="02020603050405020304" pitchFamily="18" charset="0"/>
              </a:rPr>
              <a:t>17</a:t>
            </a:r>
            <a:r>
              <a:rPr lang="zh-CN" altLang="en-US" kern="100">
                <a:effectLst/>
                <a:latin typeface="+mn-ea"/>
                <a:cs typeface="Times New Roman" panose="02020603050405020304" pitchFamily="18" charset="0"/>
              </a:rPr>
              <a:t>日，中共中央政治局召开会议，分析研究当前经济形势，部署当前经济工作。会议指出，</a:t>
            </a:r>
            <a:r>
              <a:rPr lang="en-US" altLang="zh-CN" kern="100">
                <a:effectLst/>
                <a:latin typeface="+mn-ea"/>
                <a:cs typeface="Times New Roman" panose="02020603050405020304" pitchFamily="18" charset="0"/>
              </a:rPr>
              <a:t>2020</a:t>
            </a:r>
            <a:r>
              <a:rPr lang="zh-CN" altLang="en-US" kern="100">
                <a:effectLst/>
                <a:latin typeface="+mn-ea"/>
                <a:cs typeface="Times New Roman" panose="02020603050405020304" pitchFamily="18" charset="0"/>
              </a:rPr>
              <a:t>年一季度极不寻常，突如其来的新冠肺炎疫情给我国经济社会发展带来前所未有的冲击。在党中央坚强领导下，全国人民众志成城、顽强拼搏，在常态化疫情防控中经济社会运行逐步趋于正常，生产生活秩序加快恢复。</a:t>
            </a:r>
          </a:p>
          <a:p>
            <a:pPr indent="266700" algn="just"/>
            <a:r>
              <a:rPr lang="zh-CN" altLang="en-US" kern="100">
                <a:effectLst/>
                <a:latin typeface="+mn-ea"/>
                <a:cs typeface="Times New Roman" panose="02020603050405020304" pitchFamily="18" charset="0"/>
              </a:rPr>
              <a:t>当日公布的中国经济首季数据显示，受疫情影响，</a:t>
            </a:r>
            <a:r>
              <a:rPr lang="en-US" altLang="zh-CN" kern="100">
                <a:effectLst/>
                <a:latin typeface="+mn-ea"/>
                <a:cs typeface="Times New Roman" panose="02020603050405020304" pitchFamily="18" charset="0"/>
              </a:rPr>
              <a:t>2020</a:t>
            </a:r>
            <a:r>
              <a:rPr lang="zh-CN" altLang="en-US" kern="100">
                <a:effectLst/>
                <a:latin typeface="+mn-ea"/>
                <a:cs typeface="Times New Roman" panose="02020603050405020304" pitchFamily="18" charset="0"/>
              </a:rPr>
              <a:t>年一季度中国经济同比下降</a:t>
            </a:r>
            <a:r>
              <a:rPr lang="en-US" altLang="zh-CN" kern="100">
                <a:effectLst/>
                <a:latin typeface="+mn-ea"/>
                <a:cs typeface="Times New Roman" panose="02020603050405020304" pitchFamily="18" charset="0"/>
              </a:rPr>
              <a:t>6.8%</a:t>
            </a:r>
            <a:r>
              <a:rPr lang="zh-CN" altLang="en-US" kern="100">
                <a:effectLst/>
                <a:latin typeface="+mn-ea"/>
                <a:cs typeface="Times New Roman" panose="02020603050405020304" pitchFamily="18" charset="0"/>
              </a:rPr>
              <a:t>。但</a:t>
            </a:r>
            <a:r>
              <a:rPr lang="en-US" altLang="zh-CN" kern="100">
                <a:effectLst/>
                <a:latin typeface="+mn-ea"/>
                <a:cs typeface="Times New Roman" panose="02020603050405020304" pitchFamily="18" charset="0"/>
              </a:rPr>
              <a:t>3</a:t>
            </a:r>
            <a:r>
              <a:rPr lang="zh-CN" altLang="en-US" kern="100">
                <a:effectLst/>
                <a:latin typeface="+mn-ea"/>
                <a:cs typeface="Times New Roman" panose="02020603050405020304" pitchFamily="18" charset="0"/>
              </a:rPr>
              <a:t>月份主要经济指标降幅明显收窄，经济复苏步伐正在加快。国家统计局新闻发言人表示：“随着复工复产加快推进，更大力度的政策不断出台，二季度中国经济预计将明显好于一季度。”</a:t>
            </a:r>
          </a:p>
          <a:p>
            <a:pPr indent="266700" algn="just"/>
            <a:r>
              <a:rPr lang="zh-CN" altLang="en-US" b="1" kern="100">
                <a:effectLst/>
                <a:latin typeface="+mn-ea"/>
                <a:cs typeface="Times New Roman" panose="02020603050405020304" pitchFamily="18" charset="0"/>
              </a:rPr>
              <a:t>结合材料，运用“科学思维的含义与特征”的知识，回答下列问题。</a:t>
            </a:r>
          </a:p>
          <a:p>
            <a:pPr indent="266700" algn="just"/>
            <a:r>
              <a:rPr lang="zh-CN" altLang="en-US" b="1" kern="100">
                <a:effectLst/>
                <a:latin typeface="+mn-ea"/>
                <a:cs typeface="Times New Roman" panose="02020603050405020304" pitchFamily="18" charset="0"/>
              </a:rPr>
              <a:t>（</a:t>
            </a:r>
            <a:r>
              <a:rPr lang="en-US" altLang="zh-CN" b="1" kern="100">
                <a:effectLst/>
                <a:latin typeface="+mn-ea"/>
                <a:cs typeface="Times New Roman" panose="02020603050405020304" pitchFamily="18" charset="0"/>
              </a:rPr>
              <a:t>1</a:t>
            </a:r>
            <a:r>
              <a:rPr lang="zh-CN" altLang="en-US" b="1" kern="100">
                <a:effectLst/>
                <a:latin typeface="+mn-ea"/>
                <a:cs typeface="Times New Roman" panose="02020603050405020304" pitchFamily="18" charset="0"/>
              </a:rPr>
              <a:t>）结合材料一，谈谈你对习近平新时代中国特色社会主义思想的理解。</a:t>
            </a:r>
          </a:p>
          <a:p>
            <a:pPr indent="266700" algn="just"/>
            <a:r>
              <a:rPr lang="zh-CN" altLang="en-US" b="1" kern="100">
                <a:effectLst/>
                <a:latin typeface="+mn-ea"/>
                <a:cs typeface="Times New Roman" panose="02020603050405020304" pitchFamily="18" charset="0"/>
              </a:rPr>
              <a:t>（</a:t>
            </a:r>
            <a:r>
              <a:rPr lang="en-US" altLang="zh-CN" b="1" kern="100">
                <a:effectLst/>
                <a:latin typeface="+mn-ea"/>
                <a:cs typeface="Times New Roman" panose="02020603050405020304" pitchFamily="18" charset="0"/>
              </a:rPr>
              <a:t>2</a:t>
            </a:r>
            <a:r>
              <a:rPr lang="zh-CN" altLang="en-US" b="1" kern="100">
                <a:effectLst/>
                <a:latin typeface="+mn-ea"/>
                <a:cs typeface="Times New Roman" panose="02020603050405020304" pitchFamily="18" charset="0"/>
              </a:rPr>
              <a:t>）材料二体现出科学思维的哪些特征？这些特征是如何体现的？</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Tree>
    <p:extLst>
      <p:ext uri="{BB962C8B-B14F-4D97-AF65-F5344CB8AC3E}">
        <p14:creationId xmlns:p14="http://schemas.microsoft.com/office/powerpoint/2010/main" val="296717606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923330"/>
          </a:xfrm>
          <a:prstGeom prst="rect">
            <a:avLst/>
          </a:prstGeom>
          <a:noFill/>
        </p:spPr>
        <p:txBody>
          <a:bodyPr wrap="square">
            <a:spAutoFit/>
          </a:bodyPr>
          <a:lstStyle/>
          <a:p>
            <a:pPr indent="266700" algn="just"/>
            <a:r>
              <a:rPr lang="en-US" altLang="zh-CN" kern="100">
                <a:effectLst/>
                <a:latin typeface="+mn-ea"/>
                <a:cs typeface="Times New Roman" panose="02020603050405020304" pitchFamily="18" charset="0"/>
              </a:rPr>
              <a:t>【</a:t>
            </a:r>
            <a:r>
              <a:rPr lang="zh-CN" altLang="en-US" kern="100">
                <a:effectLst/>
                <a:latin typeface="+mn-ea"/>
                <a:cs typeface="Times New Roman" panose="02020603050405020304" pitchFamily="18" charset="0"/>
              </a:rPr>
              <a:t>典例</a:t>
            </a:r>
            <a:r>
              <a:rPr lang="en-US" altLang="zh-CN" kern="100">
                <a:effectLst/>
                <a:latin typeface="+mn-ea"/>
                <a:cs typeface="Times New Roman" panose="02020603050405020304" pitchFamily="18" charset="0"/>
              </a:rPr>
              <a:t>9】</a:t>
            </a:r>
            <a:r>
              <a:rPr lang="zh-CN" altLang="en-US" b="1" kern="100">
                <a:effectLst/>
                <a:latin typeface="+mn-ea"/>
                <a:cs typeface="Times New Roman" panose="02020603050405020304" pitchFamily="18" charset="0"/>
              </a:rPr>
              <a:t>结合材料，运用“科学思维的含义与特征”的知识，回答下列问题。</a:t>
            </a:r>
          </a:p>
          <a:p>
            <a:pPr indent="266700" algn="just"/>
            <a:r>
              <a:rPr lang="zh-CN" altLang="en-US" b="1" kern="100">
                <a:effectLst/>
                <a:latin typeface="+mn-ea"/>
                <a:cs typeface="Times New Roman" panose="02020603050405020304" pitchFamily="18" charset="0"/>
              </a:rPr>
              <a:t>（</a:t>
            </a:r>
            <a:r>
              <a:rPr lang="en-US" altLang="zh-CN" b="1" kern="100">
                <a:effectLst/>
                <a:latin typeface="+mn-ea"/>
                <a:cs typeface="Times New Roman" panose="02020603050405020304" pitchFamily="18" charset="0"/>
              </a:rPr>
              <a:t>1</a:t>
            </a:r>
            <a:r>
              <a:rPr lang="zh-CN" altLang="en-US" b="1" kern="100">
                <a:effectLst/>
                <a:latin typeface="+mn-ea"/>
                <a:cs typeface="Times New Roman" panose="02020603050405020304" pitchFamily="18" charset="0"/>
              </a:rPr>
              <a:t>）结合材料一，谈谈你对习近平新时代中国特色社会主义思想的理解。</a:t>
            </a:r>
          </a:p>
          <a:p>
            <a:pPr indent="266700" algn="just"/>
            <a:r>
              <a:rPr lang="zh-CN" altLang="en-US" b="1" kern="100">
                <a:effectLst/>
                <a:latin typeface="+mn-ea"/>
                <a:cs typeface="Times New Roman" panose="02020603050405020304" pitchFamily="18" charset="0"/>
              </a:rPr>
              <a:t>（</a:t>
            </a:r>
            <a:r>
              <a:rPr lang="en-US" altLang="zh-CN" b="1" kern="100">
                <a:effectLst/>
                <a:latin typeface="+mn-ea"/>
                <a:cs typeface="Times New Roman" panose="02020603050405020304" pitchFamily="18" charset="0"/>
              </a:rPr>
              <a:t>2</a:t>
            </a:r>
            <a:r>
              <a:rPr lang="zh-CN" altLang="en-US" b="1" kern="100">
                <a:effectLst/>
                <a:latin typeface="+mn-ea"/>
                <a:cs typeface="Times New Roman" panose="02020603050405020304" pitchFamily="18" charset="0"/>
              </a:rPr>
              <a:t>）材料二体现出科学思维的哪些特征？这些特征是如何体现的？</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9" name="文本框 8">
            <a:extLst>
              <a:ext uri="{FF2B5EF4-FFF2-40B4-BE49-F238E27FC236}">
                <a16:creationId xmlns:a16="http://schemas.microsoft.com/office/drawing/2014/main" id="{D6A605A2-56A2-4E28-8B7C-F7656E2BCBB2}"/>
              </a:ext>
            </a:extLst>
          </p:cNvPr>
          <p:cNvSpPr txBox="1"/>
          <p:nvPr>
            <p:custDataLst>
              <p:tags r:id="rId10"/>
            </p:custDataLst>
          </p:nvPr>
        </p:nvSpPr>
        <p:spPr>
          <a:xfrm>
            <a:off x="674377" y="2918258"/>
            <a:ext cx="10768614" cy="3693319"/>
          </a:xfrm>
          <a:prstGeom prst="rect">
            <a:avLst/>
          </a:prstGeom>
          <a:noFill/>
        </p:spPr>
        <p:txBody>
          <a:bodyPr wrap="square">
            <a:spAutoFit/>
          </a:bodyPr>
          <a:lstStyle/>
          <a:p>
            <a:pPr algn="l" fontAlgn="ct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1</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①</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科学思维是符合认识规律、遵循逻辑规则，能够达到正确认识结果的思维。内容真实和形式正确是科学思维的基本条件。习近平新时代中国特色社会主义思想是马克思主义中国化的最新成果，是与客观实际相符合的科学理论，它是完整和严密的科学理论体系，是辩证思维和创新思维的成果，因而是科学的理论体系。</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②</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科学思维追求认识的客观性，科学思维的结论具有可检验性、预见性。习近平新时代中国特色社会主义思想是我们党在马克思主义世界观和方法论的指导下，紧密结合新的时代条件和实践要求，以全新的视野深化对执政、建设、社会发展规律的认识，进行艰辛理论探索，所取得的重大理论创新成果，反映了我们党对发展中国特色社会主义的新认识，是全党全国人民实现民族复兴的行动指南，必须长期坚持并不断发展。</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③</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科学思维指导人们在实践中实现预期的目的，促进事物的发展。我国坚持以习近平新时代中国特色社会主义思想统领经济社会发展的全局，定会实现全面建成现代化强国目标、实现中华民族的伟大复兴目标。</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2</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①</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科学思维追求认识的客观性。分析研究当前经济形势，就是为了使决策符合客观。</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②</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科学思维的结果具有预见性。会议依据当前经济形势对经济进行了预测。</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③</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科学思维的结果具有可检验性。对经济工作的部署是否实现预期效果，有待实践检验。</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6318272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9">
            <a:lum/>
          </a:blip>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4757142" y="2415162"/>
            <a:ext cx="3493265" cy="1415772"/>
          </a:xfrm>
          <a:prstGeom prst="rect">
            <a:avLst/>
          </a:prstGeom>
        </p:spPr>
        <p:txBody>
          <a:bodyPr wrap="none">
            <a:spAutoFit/>
          </a:bodyPr>
          <a:lstStyle/>
          <a:p>
            <a:pPr algn="ctr"/>
            <a:r>
              <a:rPr lang="zh-CN" altLang="en-US" sz="8600" b="1">
                <a:solidFill>
                  <a:srgbClr val="BE0000"/>
                </a:solidFill>
                <a:latin typeface="微软雅黑" panose="020b0503020204020204" pitchFamily="34" charset="-122"/>
                <a:ea typeface="微软雅黑" panose="020b0503020204020204" pitchFamily="34" charset="-122"/>
              </a:rPr>
              <a:t>谢谢！</a:t>
            </a:r>
          </a:p>
        </p:txBody>
      </p:sp>
      <p:sp>
        <p:nvSpPr>
          <p:cNvPr id="8" name="Freeform 29"/>
          <p:cNvSpPr/>
          <p:nvPr>
            <p:custDataLst>
              <p:tags r:id="rId4"/>
            </p:custDataLst>
          </p:nvPr>
        </p:nvSpPr>
        <p:spPr bwMode="auto">
          <a:xfrm>
            <a:off x="5221018" y="590692"/>
            <a:ext cx="1749965" cy="1563763"/>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a:ext>
            </a:extLst>
          </a:blip>
          <a:stretch>
            <a:fillRect/>
          </a:stretch>
        </p:blipFill>
        <p:spPr>
          <a:xfrm>
            <a:off x="4287240" y="4438649"/>
            <a:ext cx="2857500" cy="1190625"/>
          </a:xfrm>
          <a:prstGeom prst="rect">
            <a:avLst/>
          </a:prstGeom>
        </p:spPr>
      </p:pic>
      <p:pic>
        <p:nvPicPr>
          <p:cNvPr id="9" name="New picture"/>
          <p:cNvPicPr/>
          <p:nvPr>
            <p:custDataLst>
              <p:tags r:id="rId8"/>
            </p:custDataLst>
          </p:nvPr>
        </p:nvPicPr>
        <p:blipFill>
          <a:blip r:embed="rId7"/>
          <a:stretch>
            <a:fillRect/>
          </a:stretch>
        </p:blipFill>
        <p:spPr>
          <a:xfrm>
            <a:off x="11150600" y="11303000"/>
            <a:ext cx="317500" cy="228600"/>
          </a:xfrm>
          <a:prstGeom prst="cube">
            <a:avLst/>
          </a:prstGeom>
        </p:spPr>
      </p:pic>
    </p:spTree>
    <p:extLst>
      <p:ext uri="{BB962C8B-B14F-4D97-AF65-F5344CB8AC3E}">
        <p14:creationId xmlns:p14="http://schemas.microsoft.com/office/powerpoint/2010/main" val="2281809881"/>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par>
                                <p:cTn id="10" presetID="6" presetClass="emph" presetSubtype="0" decel="100000" fill="hold" grpId="1" nodeType="withEffect">
                                  <p:stCondLst>
                                    <p:cond delay="200"/>
                                  </p:stCondLst>
                                  <p:childTnLst>
                                    <p:animScale>
                                      <p:cBhvr>
                                        <p:cTn id="11" dur="250" fill="hold"/>
                                        <p:tgtEl>
                                          <p:spTgt spid="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8"/>
                                        </p:tgtEl>
                                      </p:cBhvr>
                                      <p:by x="83000" y="83000"/>
                                    </p:animScale>
                                  </p:childTnLst>
                                </p:cTn>
                              </p:par>
                              <p:par>
                                <p:cTn id="14" presetID="53" presetClass="entr" presetSubtype="0" fill="hold" grpId="0" nodeType="withEffect">
                                  <p:stCondLst>
                                    <p:cond delay="400"/>
                                  </p:stCondLst>
                                  <p:childTnLst>
                                    <p:set>
                                      <p:cBhvr>
                                        <p:cTn id="15" dur="1" fill="hold">
                                          <p:stCondLst>
                                            <p:cond delay="0"/>
                                          </p:stCondLst>
                                        </p:cTn>
                                        <p:tgtEl>
                                          <p:spTgt spid="6"/>
                                        </p:tgtEl>
                                        <p:attrNameLst>
                                          <p:attrName>style.visibility</p:attrName>
                                        </p:attrNameLst>
                                      </p:cBhvr>
                                      <p:to>
                                        <p:strVal val="visible"/>
                                      </p:to>
                                    </p:set>
                                    <p:anim calcmode="lin" valueType="num">
                                      <p:cBhvr>
                                        <p:cTn id="16" dur="250" fill="hold"/>
                                        <p:tgtEl>
                                          <p:spTgt spid="6"/>
                                        </p:tgtEl>
                                        <p:attrNameLst>
                                          <p:attrName>ppt_w</p:attrName>
                                        </p:attrNameLst>
                                      </p:cBhvr>
                                      <p:tavLst>
                                        <p:tav tm="0">
                                          <p:val>
                                            <p:fltVal val="0"/>
                                          </p:val>
                                        </p:tav>
                                        <p:tav tm="100000">
                                          <p:val>
                                            <p:strVal val="#ppt_w"/>
                                          </p:val>
                                        </p:tav>
                                      </p:tavLst>
                                    </p:anim>
                                    <p:anim calcmode="lin" valueType="num">
                                      <p:cBhvr>
                                        <p:cTn id="17" dur="250" fill="hold"/>
                                        <p:tgtEl>
                                          <p:spTgt spid="6"/>
                                        </p:tgtEl>
                                        <p:attrNameLst>
                                          <p:attrName>ppt_h</p:attrName>
                                        </p:attrNameLst>
                                      </p:cBhvr>
                                      <p:tavLst>
                                        <p:tav tm="0">
                                          <p:val>
                                            <p:fltVal val="0"/>
                                          </p:val>
                                        </p:tav>
                                        <p:tav tm="100000">
                                          <p:val>
                                            <p:strVal val="#ppt_h"/>
                                          </p:val>
                                        </p:tav>
                                      </p:tavLst>
                                    </p:anim>
                                    <p:animEffect transition="in" filter="fade">
                                      <p:cBhvr>
                                        <p:cTn id="18" dur="250"/>
                                        <p:tgtEl>
                                          <p:spTgt spid="6"/>
                                        </p:tgtEl>
                                      </p:cBhvr>
                                    </p:animEffect>
                                  </p:childTnLst>
                                </p:cTn>
                              </p:par>
                              <p:par>
                                <p:cTn id="19" presetID="6" presetClass="emph" presetSubtype="0" decel="100000" fill="hold" grpId="1" nodeType="withEffect">
                                  <p:stCondLst>
                                    <p:cond delay="600"/>
                                  </p:stCondLst>
                                  <p:childTnLst>
                                    <p:animScale>
                                      <p:cBhvr>
                                        <p:cTn id="20" dur="250" fill="hold"/>
                                        <p:tgtEl>
                                          <p:spTgt spid="6"/>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6"/>
                                        </p:tgtEl>
                                      </p:cBhvr>
                                      <p:by x="83000" y="83000"/>
                                    </p:animScale>
                                  </p:childTnLst>
                                </p:cTn>
                              </p:par>
                            </p:childTnLst>
                          </p:cTn>
                        </p:par>
                        <p:par>
                          <p:cTn id="23" fill="hold" nodeType="afterGroup">
                            <p:stCondLst>
                              <p:cond delay="1050"/>
                            </p:stCondLst>
                            <p:childTnLst>
                              <p:par>
                                <p:cTn id="24" presetID="53"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35" presetClass="path" presetSubtype="0" accel="50000" decel="50000" fill="hold" nodeType="withEffect">
                                  <p:stCondLst>
                                    <p:cond delay="0"/>
                                  </p:stCondLst>
                                  <p:childTnLst>
                                    <p:animMotion origin="layout" path="M -2.08333E-07 2.22222E-06 L 0.22435 2.22222E-06" pathEditMode="relative" rAng="0" ptsTypes="AA">
                                      <p:cBhvr>
                                        <p:cTn id="30" dur="1000" spd="-100000" fill="hold"/>
                                        <p:tgtEl>
                                          <p:spTgt spid="4"/>
                                        </p:tgtEl>
                                        <p:attrNameLst>
                                          <p:attrName>ppt_x</p:attrName>
                                          <p:attrName>ppt_y</p:attrName>
                                        </p:attrNameLst>
                                      </p:cBhvr>
                                      <p:rCtr x="1121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8" grpId="0"/>
      <p:bldP spid="8" grpId="1"/>
      <p:bldP spid="8" grpId="2"/>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2432"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第一部分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课标解读 考情分析</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424897572"/>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一、课标解读 考情分析</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aphicFrame>
        <p:nvGraphicFramePr>
          <p:cNvPr id="3" name="表格 2">
            <a:extLst>
              <a:ext uri="{FF2B5EF4-FFF2-40B4-BE49-F238E27FC236}">
                <a16:creationId xmlns:a16="http://schemas.microsoft.com/office/drawing/2014/main" id="{50E33BEC-226B-401D-9BF3-ED73E746A551}"/>
              </a:ext>
            </a:extLst>
          </p:cNvPr>
          <p:cNvGraphicFramePr>
            <a:graphicFrameLocks noGrp="1"/>
          </p:cNvGraphicFramePr>
          <p:nvPr>
            <p:custDataLst>
              <p:tags r:id="rId8"/>
            </p:custDataLst>
            <p:extLst>
              <p:ext uri="{D42A27DB-BD31-4B8C-83A1-F6EECF244321}">
                <p14:modId xmlns:p14="http://schemas.microsoft.com/office/powerpoint/2010/main" val="1997651257"/>
              </p:ext>
            </p:extLst>
          </p:nvPr>
        </p:nvGraphicFramePr>
        <p:xfrm>
          <a:off x="877386" y="1855433"/>
          <a:ext cx="10379499" cy="3840480"/>
        </p:xfrm>
        <a:graphic>
          <a:graphicData uri="http://schemas.openxmlformats.org/drawingml/2006/table">
            <a:tbl>
              <a:tblPr firstRow="1" firstCol="1" bandRow="1">
                <a:tableStyleId>{5C22544A-7EE6-4342-B048-85BDC9FD1C3A}</a:tableStyleId>
              </a:tblPr>
              <a:tblGrid>
                <a:gridCol w="1080355">
                  <a:extLst>
                    <a:ext uri="{9D8B030D-6E8A-4147-A177-3AD203B41FA5}">
                      <a16:colId xmlns:a16="http://schemas.microsoft.com/office/drawing/2014/main" val="2526636576"/>
                    </a:ext>
                  </a:extLst>
                </a:gridCol>
                <a:gridCol w="351437">
                  <a:extLst>
                    <a:ext uri="{9D8B030D-6E8A-4147-A177-3AD203B41FA5}">
                      <a16:colId xmlns:a16="http://schemas.microsoft.com/office/drawing/2014/main" val="3885042277"/>
                    </a:ext>
                  </a:extLst>
                </a:gridCol>
                <a:gridCol w="2164339">
                  <a:extLst>
                    <a:ext uri="{9D8B030D-6E8A-4147-A177-3AD203B41FA5}">
                      <a16:colId xmlns:a16="http://schemas.microsoft.com/office/drawing/2014/main" val="877189828"/>
                    </a:ext>
                  </a:extLst>
                </a:gridCol>
                <a:gridCol w="2228458">
                  <a:extLst>
                    <a:ext uri="{9D8B030D-6E8A-4147-A177-3AD203B41FA5}">
                      <a16:colId xmlns:a16="http://schemas.microsoft.com/office/drawing/2014/main" val="1762171268"/>
                    </a:ext>
                  </a:extLst>
                </a:gridCol>
                <a:gridCol w="4554910">
                  <a:extLst>
                    <a:ext uri="{9D8B030D-6E8A-4147-A177-3AD203B41FA5}">
                      <a16:colId xmlns:a16="http://schemas.microsoft.com/office/drawing/2014/main" val="2147585426"/>
                    </a:ext>
                  </a:extLst>
                </a:gridCol>
              </a:tblGrid>
              <a:tr h="211443">
                <a:tc gridSpan="3">
                  <a:txBody>
                    <a:bodyPr vert="horz" wrap="square"/>
                    <a:lstStyle/>
                    <a:p>
                      <a:pPr algn="ctr">
                        <a:lnSpc>
                          <a:spcPct val="100000"/>
                        </a:lnSpc>
                      </a:pPr>
                      <a:r>
                        <a:rPr lang="zh-CN" sz="2800" kern="100">
                          <a:effectLst/>
                        </a:rPr>
                        <a:t>课标解读</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vert="horz" wrap="square"/>
                    <a:lstStyle/>
                    <a:p>
                      <a:endParaRPr lang="zh-CN" altLang="en-US"/>
                    </a:p>
                  </a:txBody>
                  <a:tcPr/>
                </a:tc>
                <a:tc hMerge="1">
                  <a:txBody>
                    <a:bodyPr vert="horz" wrap="square"/>
                    <a:lstStyle/>
                    <a:p>
                      <a:endParaRPr lang="zh-CN" altLang="en-US"/>
                    </a:p>
                  </a:txBody>
                  <a:tcPr/>
                </a:tc>
                <a:tc rowSpan="2">
                  <a:txBody>
                    <a:bodyPr vert="horz" wrap="square"/>
                    <a:lstStyle/>
                    <a:p>
                      <a:pPr algn="ctr">
                        <a:lnSpc>
                          <a:spcPct val="100000"/>
                        </a:lnSpc>
                      </a:pPr>
                      <a:r>
                        <a:rPr lang="zh-CN" sz="2800" kern="100">
                          <a:effectLst/>
                        </a:rPr>
                        <a:t>考情分析</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rowSpan="2">
                  <a:txBody>
                    <a:bodyPr vert="horz" wrap="square"/>
                    <a:lstStyle/>
                    <a:p>
                      <a:pPr algn="ctr">
                        <a:lnSpc>
                          <a:spcPct val="100000"/>
                        </a:lnSpc>
                      </a:pPr>
                      <a:r>
                        <a:rPr lang="zh-CN" sz="2800" kern="100">
                          <a:effectLst/>
                        </a:rPr>
                        <a:t>备考策略</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03064199"/>
                  </a:ext>
                </a:extLst>
              </a:tr>
              <a:tr h="211443">
                <a:tc>
                  <a:txBody>
                    <a:bodyPr vert="horz" wrap="square"/>
                    <a:lstStyle/>
                    <a:p>
                      <a:pPr algn="ctr">
                        <a:lnSpc>
                          <a:spcPct val="100000"/>
                        </a:lnSpc>
                      </a:pPr>
                      <a:r>
                        <a:rPr lang="zh-CN" sz="2800" kern="100">
                          <a:effectLst/>
                        </a:rPr>
                        <a:t>考点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vert="horz" wrap="square"/>
                    <a:lstStyle/>
                    <a:p>
                      <a:pPr algn="ctr">
                        <a:lnSpc>
                          <a:spcPct val="100000"/>
                        </a:lnSpc>
                      </a:pPr>
                      <a:r>
                        <a:rPr lang="zh-CN" sz="2800" kern="100">
                          <a:effectLst/>
                        </a:rPr>
                        <a:t>内容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vert="horz" wrap="square"/>
                    <a:lstStyle/>
                    <a:p>
                      <a:endParaRPr lang="zh-CN" altLang="en-US"/>
                    </a:p>
                  </a:txBody>
                  <a:tcPr/>
                </a:tc>
                <a:tc vMerge="1">
                  <a:txBody>
                    <a:bodyPr vert="horz" wrap="square"/>
                    <a:lstStyle/>
                    <a:p>
                      <a:endParaRPr lang="zh-CN" altLang="en-US"/>
                    </a:p>
                  </a:txBody>
                  <a:tcPr/>
                </a:tc>
                <a:tc vMerge="1">
                  <a:txBody>
                    <a:bodyPr vert="horz" wrap="square"/>
                    <a:lstStyle/>
                    <a:p>
                      <a:endParaRPr lang="zh-CN" altLang="en-US"/>
                    </a:p>
                  </a:txBody>
                  <a:tcPr/>
                </a:tc>
                <a:extLst>
                  <a:ext uri="{0D108BD9-81ED-4DB2-BD59-A6C34878D82A}">
                    <a16:rowId xmlns:a16="http://schemas.microsoft.com/office/drawing/2014/main" val="361510153"/>
                  </a:ext>
                </a:extLst>
              </a:tr>
              <a:tr h="1362816">
                <a:tc gridSpan="2">
                  <a:txBody>
                    <a:bodyPr vert="horz" wrap="square"/>
                    <a:lstStyle/>
                    <a:p>
                      <a:pPr algn="just">
                        <a:lnSpc>
                          <a:spcPct val="100000"/>
                        </a:lnSpc>
                      </a:pPr>
                      <a:r>
                        <a:rPr lang="zh-CN" sz="2800" kern="100">
                          <a:effectLst/>
                        </a:rPr>
                        <a:t>领会科学思维</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vert="horz" wrap="square"/>
                    <a:lstStyle/>
                    <a:p>
                      <a:endParaRPr lang="zh-CN" altLang="en-US"/>
                    </a:p>
                  </a:txBody>
                  <a:tcPr/>
                </a:tc>
                <a:tc>
                  <a:txBody>
                    <a:bodyPr vert="horz" wrap="square"/>
                    <a:lstStyle/>
                    <a:p>
                      <a:pPr algn="just">
                        <a:lnSpc>
                          <a:spcPct val="100000"/>
                        </a:lnSpc>
                      </a:pPr>
                      <a:r>
                        <a:rPr lang="zh-CN" sz="2800" kern="100">
                          <a:effectLst/>
                        </a:rPr>
                        <a:t>科学思维的含义与特征、学习科学思维的意义</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00000"/>
                        </a:lnSpc>
                      </a:pPr>
                      <a:r>
                        <a:rPr lang="zh-CN" sz="2800" kern="100">
                          <a:effectLst/>
                        </a:rPr>
                        <a:t>本专题为高考新增模块，还没有高考考题和考情，对于考情需要进一步了解</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00000"/>
                        </a:lnSpc>
                      </a:pPr>
                      <a:r>
                        <a:rPr lang="en-US" sz="2800" kern="100">
                          <a:effectLst/>
                        </a:rPr>
                        <a:t>(1)</a:t>
                      </a:r>
                      <a:r>
                        <a:rPr lang="zh-CN" sz="2800" kern="100">
                          <a:effectLst/>
                        </a:rPr>
                        <a:t>描述常见的思维活动，体会思维是人所特有的属性，了解思维的基本形态和特征</a:t>
                      </a:r>
                      <a:r>
                        <a:rPr lang="en-US" sz="2800" kern="100">
                          <a:effectLst/>
                        </a:rPr>
                        <a:t>;</a:t>
                      </a:r>
                      <a:r>
                        <a:rPr lang="zh-CN" sz="2800" kern="100">
                          <a:effectLst/>
                        </a:rPr>
                        <a:t>懂得正确思维的基本条件</a:t>
                      </a:r>
                    </a:p>
                    <a:p>
                      <a:pPr algn="just">
                        <a:lnSpc>
                          <a:spcPct val="100000"/>
                        </a:lnSpc>
                      </a:pPr>
                      <a:r>
                        <a:rPr lang="en-US" sz="2800" kern="100">
                          <a:effectLst/>
                        </a:rPr>
                        <a:t>(2)</a:t>
                      </a:r>
                      <a:r>
                        <a:rPr lang="zh-CN" sz="2800" kern="100">
                          <a:effectLst/>
                        </a:rPr>
                        <a:t>区分抽象思维和形象思维</a:t>
                      </a:r>
                      <a:r>
                        <a:rPr lang="en-US" sz="2800" kern="100">
                          <a:effectLst/>
                        </a:rPr>
                        <a:t>;</a:t>
                      </a:r>
                      <a:r>
                        <a:rPr lang="zh-CN" sz="2800" kern="100">
                          <a:effectLst/>
                        </a:rPr>
                        <a:t>掌握科学思维的特点，体悟学习科学思维的意义</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68889448"/>
                  </a:ext>
                </a:extLst>
              </a:tr>
            </a:tbl>
          </a:graphicData>
        </a:graphic>
      </p:graphicFrame>
    </p:spTree>
    <p:extLst>
      <p:ext uri="{BB962C8B-B14F-4D97-AF65-F5344CB8AC3E}">
        <p14:creationId xmlns:p14="http://schemas.microsoft.com/office/powerpoint/2010/main" val="132255460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5638"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第二部分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知识整合 网络构建</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3721633332"/>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二、知识整合 网络构建</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A00B1F50-2731-4FA8-ADF3-7AA8908C29F7}"/>
              </a:ext>
            </a:extLst>
          </p:cNvPr>
          <p:cNvSpPr txBox="1"/>
          <p:nvPr>
            <p:custDataLst>
              <p:tags r:id="rId8"/>
            </p:custDataLst>
          </p:nvPr>
        </p:nvSpPr>
        <p:spPr>
          <a:xfrm>
            <a:off x="439132" y="2216943"/>
            <a:ext cx="450129" cy="2058577"/>
          </a:xfrm>
          <a:prstGeom prst="rect">
            <a:avLst/>
          </a:prstGeom>
          <a:noFill/>
        </p:spPr>
        <p:txBody>
          <a:bodyPr wrap="square">
            <a:spAutoFit/>
          </a:bodyPr>
          <a:lstStyle/>
          <a:p>
            <a:pPr algn="ctr">
              <a:lnSpc>
                <a:spcPct val="120000"/>
              </a:lnSpc>
            </a:pPr>
            <a:r>
              <a:rPr lang="zh-CN" altLang="en-US" sz="1800" b="1" spc="3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领会科学思维</a:t>
            </a:r>
          </a:p>
        </p:txBody>
      </p:sp>
      <p:sp>
        <p:nvSpPr>
          <p:cNvPr id="8" name="文本框 7">
            <a:extLst>
              <a:ext uri="{FF2B5EF4-FFF2-40B4-BE49-F238E27FC236}">
                <a16:creationId xmlns:a16="http://schemas.microsoft.com/office/drawing/2014/main" id="{A38599C9-E061-4D65-8744-886243625CCE}"/>
              </a:ext>
            </a:extLst>
          </p:cNvPr>
          <p:cNvSpPr txBox="1"/>
          <p:nvPr>
            <p:custDataLst>
              <p:tags r:id="rId9"/>
            </p:custDataLst>
          </p:nvPr>
        </p:nvSpPr>
        <p:spPr>
          <a:xfrm>
            <a:off x="1229413" y="1634249"/>
            <a:ext cx="1345676" cy="646331"/>
          </a:xfrm>
          <a:prstGeom prst="rect">
            <a:avLst/>
          </a:prstGeom>
          <a:noFill/>
        </p:spPr>
        <p:txBody>
          <a:bodyPr wrap="square">
            <a:spAutoFit/>
          </a:bodyPr>
          <a:lstStyle/>
          <a:p>
            <a:r>
              <a:rPr lang="zh-CN" altLang="en-US"/>
              <a:t>科学思维的含义与特征</a:t>
            </a:r>
          </a:p>
        </p:txBody>
      </p:sp>
      <p:sp>
        <p:nvSpPr>
          <p:cNvPr id="9" name="文本框 8">
            <a:extLst>
              <a:ext uri="{FF2B5EF4-FFF2-40B4-BE49-F238E27FC236}">
                <a16:creationId xmlns:a16="http://schemas.microsoft.com/office/drawing/2014/main" id="{19BFCB08-1389-4AA6-B60F-A5500078AFD5}"/>
              </a:ext>
            </a:extLst>
          </p:cNvPr>
          <p:cNvSpPr txBox="1"/>
          <p:nvPr>
            <p:custDataLst>
              <p:tags r:id="rId10"/>
            </p:custDataLst>
          </p:nvPr>
        </p:nvSpPr>
        <p:spPr>
          <a:xfrm>
            <a:off x="3048786" y="1264917"/>
            <a:ext cx="1581346" cy="369332"/>
          </a:xfrm>
          <a:prstGeom prst="rect">
            <a:avLst/>
          </a:prstGeom>
          <a:noFill/>
        </p:spPr>
        <p:txBody>
          <a:bodyPr wrap="square">
            <a:spAutoFit/>
          </a:bodyPr>
          <a:lstStyle/>
          <a:p>
            <a:r>
              <a:rPr lang="zh-CN" altLang="en-US"/>
              <a:t>科学思维</a:t>
            </a:r>
          </a:p>
        </p:txBody>
      </p:sp>
      <p:sp>
        <p:nvSpPr>
          <p:cNvPr id="10" name="文本框 9">
            <a:extLst>
              <a:ext uri="{FF2B5EF4-FFF2-40B4-BE49-F238E27FC236}">
                <a16:creationId xmlns:a16="http://schemas.microsoft.com/office/drawing/2014/main" id="{A742A256-F1E0-4B26-AB69-D516A137B170}"/>
              </a:ext>
            </a:extLst>
          </p:cNvPr>
          <p:cNvSpPr txBox="1"/>
          <p:nvPr>
            <p:custDataLst>
              <p:tags r:id="rId11"/>
            </p:custDataLst>
          </p:nvPr>
        </p:nvSpPr>
        <p:spPr>
          <a:xfrm>
            <a:off x="4630132" y="1261543"/>
            <a:ext cx="6094428" cy="369332"/>
          </a:xfrm>
          <a:prstGeom prst="rect">
            <a:avLst/>
          </a:prstGeom>
          <a:noFill/>
        </p:spPr>
        <p:txBody>
          <a:bodyPr wrap="square">
            <a:spAutoFit/>
          </a:bodyPr>
          <a:lstStyle/>
          <a:p>
            <a:pPr lvl="0" algn="l" eaLnBrk="1" hangingPunct="1">
              <a:lnSpc>
                <a:spcPct val="100000"/>
              </a:lnSpc>
            </a:pPr>
            <a:r>
              <a:rPr lang="zh-CN" altLang="en-US" sz="1800" b="1">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a:effectLst/>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b="1">
                <a:effectLst/>
                <a:latin typeface="微软雅黑" panose="020b0503020204020204" pitchFamily="34" charset="-122"/>
                <a:ea typeface="微软雅黑" panose="020b0503020204020204" pitchFamily="34" charset="-122"/>
                <a:cs typeface="微软雅黑" panose="020b0503020204020204" pitchFamily="34" charset="-122"/>
                <a:sym typeface="+mn-ea"/>
              </a:rPr>
              <a:t>）含义（</a:t>
            </a:r>
            <a:r>
              <a:rPr lang="en-US" altLang="zh-CN" sz="1800" b="1">
                <a:effectLst/>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800" b="1">
                <a:effectLst/>
                <a:latin typeface="微软雅黑" panose="020b0503020204020204" pitchFamily="34" charset="-122"/>
                <a:ea typeface="微软雅黑" panose="020b0503020204020204" pitchFamily="34" charset="-122"/>
                <a:cs typeface="微软雅黑" panose="020b0503020204020204" pitchFamily="34" charset="-122"/>
                <a:sym typeface="+mn-ea"/>
              </a:rPr>
              <a:t>）基本条件：</a:t>
            </a:r>
            <a:r>
              <a:rPr lang="zh-CN" altLang="en-US" sz="1800" b="1" u="heavy">
                <a:solidFill>
                  <a:srgbClr val="FF0000"/>
                </a:solidFill>
                <a:effectLst/>
                <a:uFill>
                  <a:solidFill>
                    <a:srgbClr val="002060"/>
                  </a:solidFill>
                </a:uFill>
                <a:latin typeface="微软雅黑" panose="020b0503020204020204" pitchFamily="34" charset="-122"/>
                <a:ea typeface="微软雅黑" panose="020b0503020204020204" pitchFamily="34" charset="-122"/>
                <a:cs typeface="微软雅黑" panose="020b0503020204020204" pitchFamily="34" charset="-122"/>
                <a:sym typeface="+mn-ea"/>
              </a:rPr>
              <a:t>内容真实</a:t>
            </a:r>
            <a:r>
              <a:rPr lang="zh-CN" altLang="en-US" sz="1800" b="1">
                <a:effectLst/>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zh-CN" altLang="en-US" sz="1800" b="1" u="heavy">
                <a:solidFill>
                  <a:srgbClr val="FF0000"/>
                </a:solidFill>
                <a:effectLst/>
                <a:uFill>
                  <a:solidFill>
                    <a:srgbClr val="002060"/>
                  </a:solidFill>
                </a:uFill>
                <a:latin typeface="微软雅黑" panose="020b0503020204020204" pitchFamily="34" charset="-122"/>
                <a:ea typeface="微软雅黑" panose="020b0503020204020204" pitchFamily="34" charset="-122"/>
                <a:cs typeface="微软雅黑" panose="020b0503020204020204" pitchFamily="34" charset="-122"/>
                <a:sym typeface="+mn-ea"/>
              </a:rPr>
              <a:t>形式正确</a:t>
            </a:r>
            <a:r>
              <a:rPr lang="zh-CN" altLang="en-US" sz="1800" b="1">
                <a:effectLst/>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11" name="文本框 10">
            <a:extLst>
              <a:ext uri="{FF2B5EF4-FFF2-40B4-BE49-F238E27FC236}">
                <a16:creationId xmlns:a16="http://schemas.microsoft.com/office/drawing/2014/main" id="{EE2875C0-410C-475D-B748-AAA4DE9790AC}"/>
              </a:ext>
            </a:extLst>
          </p:cNvPr>
          <p:cNvSpPr txBox="1"/>
          <p:nvPr>
            <p:custDataLst>
              <p:tags r:id="rId12"/>
            </p:custDataLst>
          </p:nvPr>
        </p:nvSpPr>
        <p:spPr>
          <a:xfrm>
            <a:off x="3048786" y="1772748"/>
            <a:ext cx="1494934" cy="646331"/>
          </a:xfrm>
          <a:prstGeom prst="rect">
            <a:avLst/>
          </a:prstGeom>
          <a:noFill/>
        </p:spPr>
        <p:txBody>
          <a:bodyPr wrap="square">
            <a:spAutoFit/>
          </a:bodyPr>
          <a:lstStyle/>
          <a:p>
            <a:r>
              <a:rPr lang="zh-CN" altLang="en-US" sz="1800" b="1">
                <a:solidFill>
                  <a:srgbClr val="C0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科学</a:t>
            </a:r>
            <a:r>
              <a:rPr lang="zh-CN" altLang="en-US" sz="1800" b="1">
                <a:solidFill>
                  <a:srgbClr val="C0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思维的特征</a:t>
            </a:r>
            <a:endParaRPr lang="zh-CN" altLang="en-US"/>
          </a:p>
        </p:txBody>
      </p:sp>
      <p:sp>
        <p:nvSpPr>
          <p:cNvPr id="12" name="文本框 11">
            <a:extLst>
              <a:ext uri="{FF2B5EF4-FFF2-40B4-BE49-F238E27FC236}">
                <a16:creationId xmlns:a16="http://schemas.microsoft.com/office/drawing/2014/main" id="{F4DADDCE-9A9F-43E6-A719-C09207102363}"/>
              </a:ext>
            </a:extLst>
          </p:cNvPr>
          <p:cNvSpPr txBox="1"/>
          <p:nvPr>
            <p:custDataLst>
              <p:tags r:id="rId13"/>
            </p:custDataLst>
          </p:nvPr>
        </p:nvSpPr>
        <p:spPr>
          <a:xfrm>
            <a:off x="4773891" y="1588082"/>
            <a:ext cx="6094428" cy="923330"/>
          </a:xfrm>
          <a:prstGeom prst="rect">
            <a:avLst/>
          </a:prstGeom>
          <a:noFill/>
        </p:spPr>
        <p:txBody>
          <a:bodyPr wrap="square">
            <a:spAutoFit/>
          </a:bodyPr>
          <a:lstStyle/>
          <a:p>
            <a:pPr algn="l"/>
            <a:r>
              <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(1)科学思维追求认识的客观性</a:t>
            </a:r>
            <a:endPar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1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err="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科学思维的结果具有预见性</a:t>
            </a:r>
            <a:endParaRPr lang="en-US" altLang="zh-CN" sz="1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err="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科学思维的结果具有可检验性</a:t>
            </a:r>
            <a:endPar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文本框 12">
            <a:extLst>
              <a:ext uri="{FF2B5EF4-FFF2-40B4-BE49-F238E27FC236}">
                <a16:creationId xmlns:a16="http://schemas.microsoft.com/office/drawing/2014/main" id="{547E4919-8836-4E70-9689-E35081D4AA5D}"/>
              </a:ext>
            </a:extLst>
          </p:cNvPr>
          <p:cNvSpPr txBox="1"/>
          <p:nvPr>
            <p:custDataLst>
              <p:tags r:id="rId14"/>
            </p:custDataLst>
          </p:nvPr>
        </p:nvSpPr>
        <p:spPr>
          <a:xfrm>
            <a:off x="3048786" y="2557578"/>
            <a:ext cx="6094428" cy="369332"/>
          </a:xfrm>
          <a:prstGeom prst="rect">
            <a:avLst/>
          </a:prstGeom>
          <a:noFill/>
        </p:spPr>
        <p:txBody>
          <a:bodyPr wrap="square">
            <a:spAutoFit/>
          </a:bodyPr>
          <a:lstStyle/>
          <a:p>
            <a:r>
              <a:rPr lang="zh-CN" altLang="en-US"/>
              <a:t>科学思维的客观性、预见性、可检验性的关系</a:t>
            </a:r>
          </a:p>
        </p:txBody>
      </p:sp>
      <p:sp>
        <p:nvSpPr>
          <p:cNvPr id="14" name="文本框 13">
            <a:extLst>
              <a:ext uri="{FF2B5EF4-FFF2-40B4-BE49-F238E27FC236}">
                <a16:creationId xmlns:a16="http://schemas.microsoft.com/office/drawing/2014/main" id="{315C2478-B01C-43AA-B45C-F5FB7998446E}"/>
              </a:ext>
            </a:extLst>
          </p:cNvPr>
          <p:cNvSpPr txBox="1"/>
          <p:nvPr>
            <p:custDataLst>
              <p:tags r:id="rId15"/>
            </p:custDataLst>
          </p:nvPr>
        </p:nvSpPr>
        <p:spPr>
          <a:xfrm>
            <a:off x="1403809" y="3246232"/>
            <a:ext cx="996884" cy="923330"/>
          </a:xfrm>
          <a:prstGeom prst="rect">
            <a:avLst/>
          </a:prstGeom>
          <a:noFill/>
        </p:spPr>
        <p:txBody>
          <a:bodyPr wrap="square">
            <a:spAutoFit/>
          </a:bodyPr>
          <a:lstStyle/>
          <a:p>
            <a:r>
              <a:rPr lang="zh-CN" altLang="en-US"/>
              <a:t>学习科学思维的意义</a:t>
            </a:r>
          </a:p>
        </p:txBody>
      </p:sp>
      <p:sp>
        <p:nvSpPr>
          <p:cNvPr id="15" name="文本框 14">
            <a:extLst>
              <a:ext uri="{FF2B5EF4-FFF2-40B4-BE49-F238E27FC236}">
                <a16:creationId xmlns:a16="http://schemas.microsoft.com/office/drawing/2014/main" id="{B0E7F8B9-471A-4C26-AECD-209797982EB2}"/>
              </a:ext>
            </a:extLst>
          </p:cNvPr>
          <p:cNvSpPr txBox="1"/>
          <p:nvPr>
            <p:custDataLst>
              <p:tags r:id="rId16"/>
            </p:custDataLst>
          </p:nvPr>
        </p:nvSpPr>
        <p:spPr>
          <a:xfrm>
            <a:off x="2915241" y="3065409"/>
            <a:ext cx="1494934" cy="923330"/>
          </a:xfrm>
          <a:prstGeom prst="rect">
            <a:avLst/>
          </a:prstGeom>
          <a:noFill/>
        </p:spPr>
        <p:txBody>
          <a:bodyPr wrap="square">
            <a:spAutoFit/>
          </a:bodyPr>
          <a:lstStyle/>
          <a:p>
            <a:r>
              <a:rPr lang="zh-CN" altLang="en-US" sz="1800"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学习科学思维的思维素养意义</a:t>
            </a:r>
            <a:endParaRPr lang="zh-CN" altLang="en-US"/>
          </a:p>
        </p:txBody>
      </p:sp>
      <p:sp>
        <p:nvSpPr>
          <p:cNvPr id="16" name="文本框 15">
            <a:extLst>
              <a:ext uri="{FF2B5EF4-FFF2-40B4-BE49-F238E27FC236}">
                <a16:creationId xmlns:a16="http://schemas.microsoft.com/office/drawing/2014/main" id="{A5D4ECE3-4958-4FFB-BA5F-D8747F14D103}"/>
              </a:ext>
            </a:extLst>
          </p:cNvPr>
          <p:cNvSpPr txBox="1"/>
          <p:nvPr>
            <p:custDataLst>
              <p:tags r:id="rId17"/>
            </p:custDataLst>
          </p:nvPr>
        </p:nvSpPr>
        <p:spPr>
          <a:xfrm>
            <a:off x="4338687" y="3061566"/>
            <a:ext cx="6094428" cy="1477328"/>
          </a:xfrm>
          <a:prstGeom prst="rect">
            <a:avLst/>
          </a:prstGeom>
          <a:noFill/>
        </p:spPr>
        <p:txBody>
          <a:bodyPr wrap="square">
            <a:spAutoFit/>
          </a:bodyPr>
          <a:lstStyle/>
          <a:p>
            <a:pPr algn="l"/>
            <a:r>
              <a:rPr lang="zh-CN" altLang="en-US" sz="1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）有利于我们纠正逻辑错误，驳斥诡辩，捍卫真理</a:t>
            </a:r>
            <a:endParaRPr lang="en-US" altLang="zh-CN" sz="1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(2)有利于我们把握事物的本质和发展规律</a:t>
            </a:r>
            <a:endPar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(3)有利于我们把握新情况、解决新问题，从而有所发现、有所发明、有所创造，提高我们的创新能力</a:t>
            </a:r>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p>
          <a:p>
            <a:pPr algn="l"/>
            <a:endParaRPr lang="zh-CN" altLang="en-US" sz="1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文本框 16">
            <a:extLst>
              <a:ext uri="{FF2B5EF4-FFF2-40B4-BE49-F238E27FC236}">
                <a16:creationId xmlns:a16="http://schemas.microsoft.com/office/drawing/2014/main" id="{4A3E0017-F30E-499B-94B9-D4B844C9A4BA}"/>
              </a:ext>
            </a:extLst>
          </p:cNvPr>
          <p:cNvSpPr txBox="1"/>
          <p:nvPr>
            <p:custDataLst>
              <p:tags r:id="rId18"/>
            </p:custDataLst>
          </p:nvPr>
        </p:nvSpPr>
        <p:spPr>
          <a:xfrm>
            <a:off x="2869677" y="4320888"/>
            <a:ext cx="1494934" cy="923330"/>
          </a:xfrm>
          <a:prstGeom prst="rect">
            <a:avLst/>
          </a:prstGeom>
          <a:noFill/>
        </p:spPr>
        <p:txBody>
          <a:bodyPr wrap="square">
            <a:spAutoFit/>
          </a:bodyPr>
          <a:lstStyle/>
          <a:p>
            <a:r>
              <a:rPr lang="zh-CN" altLang="en-US" sz="1800" b="1">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学习科学思维的思想政治意义</a:t>
            </a:r>
            <a:endParaRPr lang="zh-CN" altLang="en-US"/>
          </a:p>
        </p:txBody>
      </p:sp>
      <p:sp>
        <p:nvSpPr>
          <p:cNvPr id="18" name="文本框 17">
            <a:extLst>
              <a:ext uri="{FF2B5EF4-FFF2-40B4-BE49-F238E27FC236}">
                <a16:creationId xmlns:a16="http://schemas.microsoft.com/office/drawing/2014/main" id="{4A8EFAF0-3760-4924-9442-12A6B3AC8F38}"/>
              </a:ext>
            </a:extLst>
          </p:cNvPr>
          <p:cNvSpPr txBox="1"/>
          <p:nvPr>
            <p:custDataLst>
              <p:tags r:id="rId19"/>
            </p:custDataLst>
          </p:nvPr>
        </p:nvSpPr>
        <p:spPr>
          <a:xfrm>
            <a:off x="4630132" y="4354228"/>
            <a:ext cx="6094428" cy="923330"/>
          </a:xfrm>
          <a:prstGeom prst="rect">
            <a:avLst/>
          </a:prstGeom>
          <a:noFill/>
        </p:spPr>
        <p:txBody>
          <a:bodyPr wrap="square">
            <a:spAutoFit/>
          </a:bodyPr>
          <a:lstStyle/>
          <a:p>
            <a:r>
              <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(1)从</a:t>
            </a:r>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思想</a:t>
            </a:r>
            <a:r>
              <a:rPr lang="en-US" altLang="zh-CN" sz="1800" b="1" err="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觉悟层面看</a:t>
            </a:r>
            <a:endPar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(2)从实践层面看：</a:t>
            </a:r>
            <a:endParaRPr lang="en-US"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结论</a:t>
            </a:r>
            <a:endParaRPr lang="zh-CN" altLang="en-US"/>
          </a:p>
        </p:txBody>
      </p:sp>
      <p:pic>
        <p:nvPicPr>
          <p:cNvPr id="19" name="图片 18">
            <a:extLst>
              <a:ext uri="{FF2B5EF4-FFF2-40B4-BE49-F238E27FC236}">
                <a16:creationId xmlns:a16="http://schemas.microsoft.com/office/drawing/2014/main" id="{1E25E5AE-502A-45DE-8A52-4AF1D88FCA31}"/>
              </a:ext>
            </a:extLst>
          </p:cNvPr>
          <p:cNvPicPr>
            <a:picLocks noChangeAspect="1"/>
          </p:cNvPicPr>
          <p:nvPr>
            <p:custDataLst>
              <p:tags r:id="rId21"/>
            </p:custDataLst>
          </p:nvPr>
        </p:nvPicPr>
        <p:blipFill>
          <a:blip r:embed="rId20"/>
          <a:stretch>
            <a:fillRect/>
          </a:stretch>
        </p:blipFill>
        <p:spPr>
          <a:xfrm>
            <a:off x="732754" y="2061845"/>
            <a:ext cx="397022" cy="2107717"/>
          </a:xfrm>
          <a:prstGeom prst="rect">
            <a:avLst/>
          </a:prstGeom>
        </p:spPr>
      </p:pic>
      <p:pic>
        <p:nvPicPr>
          <p:cNvPr id="20" name="图片 19">
            <a:extLst>
              <a:ext uri="{FF2B5EF4-FFF2-40B4-BE49-F238E27FC236}">
                <a16:creationId xmlns:a16="http://schemas.microsoft.com/office/drawing/2014/main" id="{703B6716-CE90-451E-91D1-0D63D7F2140B}"/>
              </a:ext>
            </a:extLst>
          </p:cNvPr>
          <p:cNvPicPr>
            <a:picLocks noChangeAspect="1"/>
          </p:cNvPicPr>
          <p:nvPr>
            <p:custDataLst>
              <p:tags r:id="rId22"/>
            </p:custDataLst>
          </p:nvPr>
        </p:nvPicPr>
        <p:blipFill>
          <a:blip r:embed="rId20"/>
          <a:stretch>
            <a:fillRect/>
          </a:stretch>
        </p:blipFill>
        <p:spPr>
          <a:xfrm>
            <a:off x="2508005" y="1431430"/>
            <a:ext cx="397022" cy="1495480"/>
          </a:xfrm>
          <a:prstGeom prst="rect">
            <a:avLst/>
          </a:prstGeom>
        </p:spPr>
      </p:pic>
      <p:pic>
        <p:nvPicPr>
          <p:cNvPr id="21" name="图片 20">
            <a:extLst>
              <a:ext uri="{FF2B5EF4-FFF2-40B4-BE49-F238E27FC236}">
                <a16:creationId xmlns:a16="http://schemas.microsoft.com/office/drawing/2014/main" id="{19693680-569D-4E43-8B06-DA65B6CE1B73}"/>
              </a:ext>
            </a:extLst>
          </p:cNvPr>
          <p:cNvPicPr>
            <a:picLocks noChangeAspect="1"/>
          </p:cNvPicPr>
          <p:nvPr>
            <p:custDataLst>
              <p:tags r:id="rId23"/>
            </p:custDataLst>
          </p:nvPr>
        </p:nvPicPr>
        <p:blipFill>
          <a:blip r:embed="rId20"/>
          <a:stretch>
            <a:fillRect/>
          </a:stretch>
        </p:blipFill>
        <p:spPr>
          <a:xfrm>
            <a:off x="2385459" y="3091275"/>
            <a:ext cx="397022" cy="2058577"/>
          </a:xfrm>
          <a:prstGeom prst="rect">
            <a:avLst/>
          </a:prstGeom>
        </p:spPr>
      </p:pic>
    </p:spTree>
    <p:extLst>
      <p:ext uri="{BB962C8B-B14F-4D97-AF65-F5344CB8AC3E}">
        <p14:creationId xmlns:p14="http://schemas.microsoft.com/office/powerpoint/2010/main" val="299604921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2432"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第三部分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考点精析 讲练结合</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123025316"/>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1200329"/>
          </a:xfrm>
          <a:prstGeom prst="rect">
            <a:avLst/>
          </a:prstGeom>
          <a:noFill/>
        </p:spPr>
        <p:txBody>
          <a:bodyPr wrap="square">
            <a:spAutoFit/>
          </a:bodyPr>
          <a:lstStyle/>
          <a:p>
            <a:pPr algn="ctr">
              <a:tabLst>
                <a:tab pos="2743200"/>
              </a:tabLst>
            </a:pPr>
            <a:r>
              <a:rPr lang="en-US" altLang="zh-CN" sz="3600" b="1" kern="100">
                <a:solidFill>
                  <a:srgbClr val="323232"/>
                </a:solidFill>
                <a:latin typeface="宋体" panose="02010600030101010101" pitchFamily="2" charset="-122"/>
                <a:cs typeface="hakuyoxingshu7000"/>
              </a:rPr>
              <a:t>3.1 </a:t>
            </a:r>
            <a:r>
              <a:rPr lang="zh-CN" altLang="en-US" sz="3600" b="1" kern="100">
                <a:solidFill>
                  <a:srgbClr val="323232"/>
                </a:solidFill>
                <a:latin typeface="宋体" panose="02010600030101010101" pitchFamily="2" charset="-122"/>
                <a:cs typeface="hakuyoxingshu7000"/>
              </a:rPr>
              <a:t>科学思维的含义与特征</a:t>
            </a:r>
          </a:p>
          <a:p>
            <a:pPr>
              <a:tabLst>
                <a:tab pos="2743200"/>
              </a:tabLst>
            </a:pPr>
            <a:r>
              <a:rPr lang="zh-CN" altLang="en-US" sz="3600" b="1" kern="100">
                <a:solidFill>
                  <a:srgbClr val="323232"/>
                </a:solidFill>
                <a:latin typeface="宋体" panose="02010600030101010101" pitchFamily="2" charset="-122"/>
                <a:cs typeface="hakuyoxingshu7000"/>
              </a:rPr>
              <a:t>一、科学思维的含义</a:t>
            </a:r>
          </a:p>
        </p:txBody>
      </p:sp>
      <p:sp>
        <p:nvSpPr>
          <p:cNvPr id="9" name="文本框 8">
            <a:extLst>
              <a:ext uri="{FF2B5EF4-FFF2-40B4-BE49-F238E27FC236}">
                <a16:creationId xmlns:a16="http://schemas.microsoft.com/office/drawing/2014/main" id="{CF954575-FD28-476C-B292-B8D9191EFFA3}"/>
              </a:ext>
            </a:extLst>
          </p:cNvPr>
          <p:cNvSpPr txBox="1"/>
          <p:nvPr>
            <p:custDataLst>
              <p:tags r:id="rId9"/>
            </p:custDataLst>
          </p:nvPr>
        </p:nvSpPr>
        <p:spPr>
          <a:xfrm>
            <a:off x="1189607" y="2290406"/>
            <a:ext cx="10085034" cy="3970318"/>
          </a:xfrm>
          <a:prstGeom prst="rect">
            <a:avLst/>
          </a:prstGeom>
          <a:noFill/>
        </p:spPr>
        <p:txBody>
          <a:bodyPr wrap="square">
            <a:spAutoFit/>
          </a:bodyPr>
          <a:lstStyle/>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．科学思维，泛指符合认识规律、遵循</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逻辑规则</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的思维，是能够达到正确认识结果的思维。</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．科学思维与不科学思维相对立。不科学思维是主观臆想的、</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不合逻辑</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的、片面僵化的思维。</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．科学思维不是与逻辑思维、辩证思维和创新思维并列的思维形态，而是对实践中遵循逻辑思维要求、运用辩证思维方法、</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创新性</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解决问题的思维方式的统称。</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2256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一、科学思维的含义</a:t>
            </a:r>
          </a:p>
        </p:txBody>
      </p:sp>
      <p:sp>
        <p:nvSpPr>
          <p:cNvPr id="8" name="文本框 7">
            <a:extLst>
              <a:ext uri="{FF2B5EF4-FFF2-40B4-BE49-F238E27FC236}">
                <a16:creationId xmlns:a16="http://schemas.microsoft.com/office/drawing/2014/main" id="{2A5839B3-1F8D-45AE-BDDA-D82EF428FF3E}"/>
              </a:ext>
            </a:extLst>
          </p:cNvPr>
          <p:cNvSpPr txBox="1"/>
          <p:nvPr>
            <p:custDataLst>
              <p:tags r:id="rId9"/>
            </p:custDataLst>
          </p:nvPr>
        </p:nvSpPr>
        <p:spPr>
          <a:xfrm>
            <a:off x="816746" y="1923682"/>
            <a:ext cx="10511161" cy="4524315"/>
          </a:xfrm>
          <a:prstGeom prst="rect">
            <a:avLst/>
          </a:prstGeom>
          <a:noFill/>
        </p:spPr>
        <p:txBody>
          <a:bodyPr wrap="square">
            <a:spAutoFit/>
          </a:bodyPr>
          <a:lstStyle/>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拓展：怎样做到自觉地走向科学思维</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．科学思维的含义：泛指符合认识规律、遵循逻辑规则的思维，是能够达到正确认识结果的思维。它与主观臆想的、不合逻辑的、片面僵化的不科学思维相对立。</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人人都有思维，但只有正确的思维才能指导人们在实践中实现预期的目的。正确的思维要以正确的世界观和方法论为指导。马克思主义世界观和方法论是指导我们正确地认识世界、改造世界的理论基础。在马克思主义指导下，我们的思维能够更加自觉地走向科学思维。</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4963998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tags/tag1.xml><?xml version="1.0" encoding="utf-8"?>
<p:tagLst xmlns:p="http://schemas.openxmlformats.org/presentationml/2006/main">
  <p:tag name="AS_UNIQUEID" val="1139"/>
</p:tagLst>
</file>

<file path=ppt/tags/tag10.xml><?xml version="1.0" encoding="utf-8"?>
<p:tagLst xmlns:p="http://schemas.openxmlformats.org/presentationml/2006/main">
  <p:tag name="AS_UNIQUEID" val="1148"/>
</p:tagLst>
</file>

<file path=ppt/tags/tag100.xml><?xml version="1.0" encoding="utf-8"?>
<p:tagLst xmlns:p="http://schemas.openxmlformats.org/presentationml/2006/main">
  <p:tag name="AS_UNIQUEID" val="1235"/>
</p:tagLst>
</file>

<file path=ppt/tags/tag101.xml><?xml version="1.0" encoding="utf-8"?>
<p:tagLst xmlns:p="http://schemas.openxmlformats.org/presentationml/2006/main">
  <p:tag name="AS_UNIQUEID" val="1236"/>
</p:tagLst>
</file>

<file path=ppt/tags/tag102.xml><?xml version="1.0" encoding="utf-8"?>
<p:tagLst xmlns:p="http://schemas.openxmlformats.org/presentationml/2006/main">
  <p:tag name="AS_UNIQUEID" val="1237"/>
</p:tagLst>
</file>

<file path=ppt/tags/tag103.xml><?xml version="1.0" encoding="utf-8"?>
<p:tagLst xmlns:p="http://schemas.openxmlformats.org/presentationml/2006/main">
  <p:tag name="AS_UNIQUEID" val="1238"/>
</p:tagLst>
</file>

<file path=ppt/tags/tag104.xml><?xml version="1.0" encoding="utf-8"?>
<p:tagLst xmlns:p="http://schemas.openxmlformats.org/presentationml/2006/main">
  <p:tag name="AS_UNIQUEID" val="1239"/>
</p:tagLst>
</file>

<file path=ppt/tags/tag105.xml><?xml version="1.0" encoding="utf-8"?>
<p:tagLst xmlns:p="http://schemas.openxmlformats.org/presentationml/2006/main">
  <p:tag name="AS_UNIQUEID" val="1240"/>
</p:tagLst>
</file>

<file path=ppt/tags/tag106.xml><?xml version="1.0" encoding="utf-8"?>
<p:tagLst xmlns:p="http://schemas.openxmlformats.org/presentationml/2006/main">
  <p:tag name="AS_UNIQUEID" val="1241"/>
</p:tagLst>
</file>

<file path=ppt/tags/tag107.xml><?xml version="1.0" encoding="utf-8"?>
<p:tagLst xmlns:p="http://schemas.openxmlformats.org/presentationml/2006/main">
  <p:tag name="AS_UNIQUEID" val="1242"/>
</p:tagLst>
</file>

<file path=ppt/tags/tag108.xml><?xml version="1.0" encoding="utf-8"?>
<p:tagLst xmlns:p="http://schemas.openxmlformats.org/presentationml/2006/main">
  <p:tag name="AS_UNIQUEID" val="1243"/>
</p:tagLst>
</file>

<file path=ppt/tags/tag109.xml><?xml version="1.0" encoding="utf-8"?>
<p:tagLst xmlns:p="http://schemas.openxmlformats.org/presentationml/2006/main">
  <p:tag name="AS_UNIQUEID" val="1244"/>
</p:tagLst>
</file>

<file path=ppt/tags/tag11.xml><?xml version="1.0" encoding="utf-8"?>
<p:tagLst xmlns:p="http://schemas.openxmlformats.org/presentationml/2006/main">
  <p:tag name="AS_UNIQUEID" val="1149"/>
</p:tagLst>
</file>

<file path=ppt/tags/tag110.xml><?xml version="1.0" encoding="utf-8"?>
<p:tagLst xmlns:p="http://schemas.openxmlformats.org/presentationml/2006/main">
  <p:tag name="AS_UNIQUEID" val="1245"/>
</p:tagLst>
</file>

<file path=ppt/tags/tag111.xml><?xml version="1.0" encoding="utf-8"?>
<p:tagLst xmlns:p="http://schemas.openxmlformats.org/presentationml/2006/main">
  <p:tag name="AS_UNIQUEID" val="1246"/>
</p:tagLst>
</file>

<file path=ppt/tags/tag112.xml><?xml version="1.0" encoding="utf-8"?>
<p:tagLst xmlns:p="http://schemas.openxmlformats.org/presentationml/2006/main">
  <p:tag name="AS_UNIQUEID" val="1247"/>
</p:tagLst>
</file>

<file path=ppt/tags/tag113.xml><?xml version="1.0" encoding="utf-8"?>
<p:tagLst xmlns:p="http://schemas.openxmlformats.org/presentationml/2006/main">
  <p:tag name="AS_UNIQUEID" val="1248"/>
</p:tagLst>
</file>

<file path=ppt/tags/tag114.xml><?xml version="1.0" encoding="utf-8"?>
<p:tagLst xmlns:p="http://schemas.openxmlformats.org/presentationml/2006/main">
  <p:tag name="AS_UNIQUEID" val="1249"/>
</p:tagLst>
</file>

<file path=ppt/tags/tag115.xml><?xml version="1.0" encoding="utf-8"?>
<p:tagLst xmlns:p="http://schemas.openxmlformats.org/presentationml/2006/main">
  <p:tag name="AS_UNIQUEID" val="1250"/>
</p:tagLst>
</file>

<file path=ppt/tags/tag116.xml><?xml version="1.0" encoding="utf-8"?>
<p:tagLst xmlns:p="http://schemas.openxmlformats.org/presentationml/2006/main">
  <p:tag name="AS_UNIQUEID" val="1251"/>
</p:tagLst>
</file>

<file path=ppt/tags/tag117.xml><?xml version="1.0" encoding="utf-8"?>
<p:tagLst xmlns:p="http://schemas.openxmlformats.org/presentationml/2006/main">
  <p:tag name="AS_UNIQUEID" val="1252"/>
</p:tagLst>
</file>

<file path=ppt/tags/tag118.xml><?xml version="1.0" encoding="utf-8"?>
<p:tagLst xmlns:p="http://schemas.openxmlformats.org/presentationml/2006/main">
  <p:tag name="AS_UNIQUEID" val="1253"/>
</p:tagLst>
</file>

<file path=ppt/tags/tag119.xml><?xml version="1.0" encoding="utf-8"?>
<p:tagLst xmlns:p="http://schemas.openxmlformats.org/presentationml/2006/main">
  <p:tag name="AS_UNIQUEID" val="1254"/>
</p:tagLst>
</file>

<file path=ppt/tags/tag12.xml><?xml version="1.0" encoding="utf-8"?>
<p:tagLst xmlns:p="http://schemas.openxmlformats.org/presentationml/2006/main">
  <p:tag name="AS_UNIQUEID" val="1150"/>
</p:tagLst>
</file>

<file path=ppt/tags/tag120.xml><?xml version="1.0" encoding="utf-8"?>
<p:tagLst xmlns:p="http://schemas.openxmlformats.org/presentationml/2006/main">
  <p:tag name="AS_UNIQUEID" val="1255"/>
</p:tagLst>
</file>

<file path=ppt/tags/tag121.xml><?xml version="1.0" encoding="utf-8"?>
<p:tagLst xmlns:p="http://schemas.openxmlformats.org/presentationml/2006/main">
  <p:tag name="AS_UNIQUEID" val="1256"/>
</p:tagLst>
</file>

<file path=ppt/tags/tag122.xml><?xml version="1.0" encoding="utf-8"?>
<p:tagLst xmlns:p="http://schemas.openxmlformats.org/presentationml/2006/main">
  <p:tag name="AS_UNIQUEID" val="1257"/>
</p:tagLst>
</file>

<file path=ppt/tags/tag123.xml><?xml version="1.0" encoding="utf-8"?>
<p:tagLst xmlns:p="http://schemas.openxmlformats.org/presentationml/2006/main">
  <p:tag name="AS_UNIQUEID" val="1258"/>
</p:tagLst>
</file>

<file path=ppt/tags/tag124.xml><?xml version="1.0" encoding="utf-8"?>
<p:tagLst xmlns:p="http://schemas.openxmlformats.org/presentationml/2006/main">
  <p:tag name="AS_UNIQUEID" val="1259"/>
</p:tagLst>
</file>

<file path=ppt/tags/tag125.xml><?xml version="1.0" encoding="utf-8"?>
<p:tagLst xmlns:p="http://schemas.openxmlformats.org/presentationml/2006/main">
  <p:tag name="AS_UNIQUEID" val="1260"/>
</p:tagLst>
</file>

<file path=ppt/tags/tag126.xml><?xml version="1.0" encoding="utf-8"?>
<p:tagLst xmlns:p="http://schemas.openxmlformats.org/presentationml/2006/main">
  <p:tag name="AS_UNIQUEID" val="1261"/>
</p:tagLst>
</file>

<file path=ppt/tags/tag127.xml><?xml version="1.0" encoding="utf-8"?>
<p:tagLst xmlns:p="http://schemas.openxmlformats.org/presentationml/2006/main">
  <p:tag name="AS_UNIQUEID" val="1262"/>
</p:tagLst>
</file>

<file path=ppt/tags/tag128.xml><?xml version="1.0" encoding="utf-8"?>
<p:tagLst xmlns:p="http://schemas.openxmlformats.org/presentationml/2006/main">
  <p:tag name="AS_UNIQUEID" val="1263"/>
</p:tagLst>
</file>

<file path=ppt/tags/tag129.xml><?xml version="1.0" encoding="utf-8"?>
<p:tagLst xmlns:p="http://schemas.openxmlformats.org/presentationml/2006/main">
  <p:tag name="AS_UNIQUEID" val="1264"/>
</p:tagLst>
</file>

<file path=ppt/tags/tag13.xml><?xml version="1.0" encoding="utf-8"?>
<p:tagLst xmlns:p="http://schemas.openxmlformats.org/presentationml/2006/main">
  <p:tag name="AS_UNIQUEID" val="1151"/>
</p:tagLst>
</file>

<file path=ppt/tags/tag130.xml><?xml version="1.0" encoding="utf-8"?>
<p:tagLst xmlns:p="http://schemas.openxmlformats.org/presentationml/2006/main">
  <p:tag name="AS_UNIQUEID" val="1265"/>
</p:tagLst>
</file>

<file path=ppt/tags/tag131.xml><?xml version="1.0" encoding="utf-8"?>
<p:tagLst xmlns:p="http://schemas.openxmlformats.org/presentationml/2006/main">
  <p:tag name="AS_UNIQUEID" val="1266"/>
</p:tagLst>
</file>

<file path=ppt/tags/tag132.xml><?xml version="1.0" encoding="utf-8"?>
<p:tagLst xmlns:p="http://schemas.openxmlformats.org/presentationml/2006/main">
  <p:tag name="AS_UNIQUEID" val="1267"/>
</p:tagLst>
</file>

<file path=ppt/tags/tag133.xml><?xml version="1.0" encoding="utf-8"?>
<p:tagLst xmlns:p="http://schemas.openxmlformats.org/presentationml/2006/main">
  <p:tag name="AS_UNIQUEID" val="1268"/>
</p:tagLst>
</file>

<file path=ppt/tags/tag134.xml><?xml version="1.0" encoding="utf-8"?>
<p:tagLst xmlns:p="http://schemas.openxmlformats.org/presentationml/2006/main">
  <p:tag name="AS_UNIQUEID" val="1269"/>
</p:tagLst>
</file>

<file path=ppt/tags/tag135.xml><?xml version="1.0" encoding="utf-8"?>
<p:tagLst xmlns:p="http://schemas.openxmlformats.org/presentationml/2006/main">
  <p:tag name="AS_UNIQUEID" val="1270"/>
</p:tagLst>
</file>

<file path=ppt/tags/tag136.xml><?xml version="1.0" encoding="utf-8"?>
<p:tagLst xmlns:p="http://schemas.openxmlformats.org/presentationml/2006/main">
  <p:tag name="AS_UNIQUEID" val="1271"/>
</p:tagLst>
</file>

<file path=ppt/tags/tag137.xml><?xml version="1.0" encoding="utf-8"?>
<p:tagLst xmlns:p="http://schemas.openxmlformats.org/presentationml/2006/main">
  <p:tag name="AS_UNIQUEID" val="1272"/>
</p:tagLst>
</file>

<file path=ppt/tags/tag138.xml><?xml version="1.0" encoding="utf-8"?>
<p:tagLst xmlns:p="http://schemas.openxmlformats.org/presentationml/2006/main">
  <p:tag name="AS_UNIQUEID" val="1273"/>
</p:tagLst>
</file>

<file path=ppt/tags/tag139.xml><?xml version="1.0" encoding="utf-8"?>
<p:tagLst xmlns:p="http://schemas.openxmlformats.org/presentationml/2006/main">
  <p:tag name="AS_UNIQUEID" val="1274"/>
</p:tagLst>
</file>

<file path=ppt/tags/tag14.xml><?xml version="1.0" encoding="utf-8"?>
<p:tagLst xmlns:p="http://schemas.openxmlformats.org/presentationml/2006/main">
  <p:tag name="AS_UNIQUEID" val="1152"/>
</p:tagLst>
</file>

<file path=ppt/tags/tag140.xml><?xml version="1.0" encoding="utf-8"?>
<p:tagLst xmlns:p="http://schemas.openxmlformats.org/presentationml/2006/main">
  <p:tag name="AS_UNIQUEID" val="1275"/>
</p:tagLst>
</file>

<file path=ppt/tags/tag141.xml><?xml version="1.0" encoding="utf-8"?>
<p:tagLst xmlns:p="http://schemas.openxmlformats.org/presentationml/2006/main">
  <p:tag name="AS_UNIQUEID" val="1276"/>
</p:tagLst>
</file>

<file path=ppt/tags/tag142.xml><?xml version="1.0" encoding="utf-8"?>
<p:tagLst xmlns:p="http://schemas.openxmlformats.org/presentationml/2006/main">
  <p:tag name="AS_UNIQUEID" val="1277"/>
</p:tagLst>
</file>

<file path=ppt/tags/tag143.xml><?xml version="1.0" encoding="utf-8"?>
<p:tagLst xmlns:p="http://schemas.openxmlformats.org/presentationml/2006/main">
  <p:tag name="AS_UNIQUEID" val="1278"/>
</p:tagLst>
</file>

<file path=ppt/tags/tag144.xml><?xml version="1.0" encoding="utf-8"?>
<p:tagLst xmlns:p="http://schemas.openxmlformats.org/presentationml/2006/main">
  <p:tag name="AS_UNIQUEID" val="1138"/>
</p:tagLst>
</file>

<file path=ppt/tags/tag145.xml><?xml version="1.0" encoding="utf-8"?>
<p:tagLst xmlns:p="http://schemas.openxmlformats.org/presentationml/2006/main">
  <p:tag name="AS_UNIQUEID" val="1138"/>
</p:tagLst>
</file>

<file path=ppt/tags/tag146.xml><?xml version="1.0" encoding="utf-8"?>
<p:tagLst xmlns:p="http://schemas.openxmlformats.org/presentationml/2006/main">
  <p:tag name="AS_UNIQUEID" val="1138"/>
</p:tagLst>
</file>

<file path=ppt/tags/tag147.xml><?xml version="1.0" encoding="utf-8"?>
<p:tagLst xmlns:p="http://schemas.openxmlformats.org/presentationml/2006/main">
  <p:tag name="AS_UNIQUEID" val="1279"/>
</p:tagLst>
</file>

<file path=ppt/tags/tag148.xml><?xml version="1.0" encoding="utf-8"?>
<p:tagLst xmlns:p="http://schemas.openxmlformats.org/presentationml/2006/main">
  <p:tag name="AS_UNIQUEID" val="1280"/>
</p:tagLst>
</file>

<file path=ppt/tags/tag149.xml><?xml version="1.0" encoding="utf-8"?>
<p:tagLst xmlns:p="http://schemas.openxmlformats.org/presentationml/2006/main">
  <p:tag name="AS_UNIQUEID" val="1281"/>
</p:tagLst>
</file>

<file path=ppt/tags/tag15.xml><?xml version="1.0" encoding="utf-8"?>
<p:tagLst xmlns:p="http://schemas.openxmlformats.org/presentationml/2006/main">
  <p:tag name="AS_UNIQUEID" val="1153"/>
</p:tagLst>
</file>

<file path=ppt/tags/tag150.xml><?xml version="1.0" encoding="utf-8"?>
<p:tagLst xmlns:p="http://schemas.openxmlformats.org/presentationml/2006/main">
  <p:tag name="AS_UNIQUEID" val="1282"/>
</p:tagLst>
</file>

<file path=ppt/tags/tag151.xml><?xml version="1.0" encoding="utf-8"?>
<p:tagLst xmlns:p="http://schemas.openxmlformats.org/presentationml/2006/main">
  <p:tag name="AS_UNIQUEID" val="1283"/>
</p:tagLst>
</file>

<file path=ppt/tags/tag152.xml><?xml version="1.0" encoding="utf-8"?>
<p:tagLst xmlns:p="http://schemas.openxmlformats.org/presentationml/2006/main">
  <p:tag name="AS_UNIQUEID" val="1284"/>
</p:tagLst>
</file>

<file path=ppt/tags/tag153.xml><?xml version="1.0" encoding="utf-8"?>
<p:tagLst xmlns:p="http://schemas.openxmlformats.org/presentationml/2006/main">
  <p:tag name="AS_UNIQUEID" val="1285"/>
</p:tagLst>
</file>

<file path=ppt/tags/tag154.xml><?xml version="1.0" encoding="utf-8"?>
<p:tagLst xmlns:p="http://schemas.openxmlformats.org/presentationml/2006/main">
  <p:tag name="AS_UNIQUEID" val="1286"/>
</p:tagLst>
</file>

<file path=ppt/tags/tag155.xml><?xml version="1.0" encoding="utf-8"?>
<p:tagLst xmlns:p="http://schemas.openxmlformats.org/presentationml/2006/main">
  <p:tag name="AS_UNIQUEID" val="1287"/>
</p:tagLst>
</file>

<file path=ppt/tags/tag156.xml><?xml version="1.0" encoding="utf-8"?>
<p:tagLst xmlns:p="http://schemas.openxmlformats.org/presentationml/2006/main">
  <p:tag name="AS_UNIQUEID" val="1288"/>
</p:tagLst>
</file>

<file path=ppt/tags/tag157.xml><?xml version="1.0" encoding="utf-8"?>
<p:tagLst xmlns:p="http://schemas.openxmlformats.org/presentationml/2006/main">
  <p:tag name="AS_UNIQUEID" val="1289"/>
</p:tagLst>
</file>

<file path=ppt/tags/tag158.xml><?xml version="1.0" encoding="utf-8"?>
<p:tagLst xmlns:p="http://schemas.openxmlformats.org/presentationml/2006/main">
  <p:tag name="AS_UNIQUEID" val="1290"/>
</p:tagLst>
</file>

<file path=ppt/tags/tag159.xml><?xml version="1.0" encoding="utf-8"?>
<p:tagLst xmlns:p="http://schemas.openxmlformats.org/presentationml/2006/main">
  <p:tag name="AS_UNIQUEID" val="1291"/>
</p:tagLst>
</file>

<file path=ppt/tags/tag16.xml><?xml version="1.0" encoding="utf-8"?>
<p:tagLst xmlns:p="http://schemas.openxmlformats.org/presentationml/2006/main">
  <p:tag name="AS_UNIQUEID" val="1154"/>
</p:tagLst>
</file>

<file path=ppt/tags/tag160.xml><?xml version="1.0" encoding="utf-8"?>
<p:tagLst xmlns:p="http://schemas.openxmlformats.org/presentationml/2006/main">
  <p:tag name="AS_UNIQUEID" val="1292"/>
</p:tagLst>
</file>

<file path=ppt/tags/tag161.xml><?xml version="1.0" encoding="utf-8"?>
<p:tagLst xmlns:p="http://schemas.openxmlformats.org/presentationml/2006/main">
  <p:tag name="AS_UNIQUEID" val="1293"/>
</p:tagLst>
</file>

<file path=ppt/tags/tag162.xml><?xml version="1.0" encoding="utf-8"?>
<p:tagLst xmlns:p="http://schemas.openxmlformats.org/presentationml/2006/main">
  <p:tag name="AS_UNIQUEID" val="1294"/>
</p:tagLst>
</file>

<file path=ppt/tags/tag163.xml><?xml version="1.0" encoding="utf-8"?>
<p:tagLst xmlns:p="http://schemas.openxmlformats.org/presentationml/2006/main">
  <p:tag name="AS_UNIQUEID" val="1295"/>
</p:tagLst>
</file>

<file path=ppt/tags/tag164.xml><?xml version="1.0" encoding="utf-8"?>
<p:tagLst xmlns:p="http://schemas.openxmlformats.org/presentationml/2006/main">
  <p:tag name="AS_UNIQUEID" val="1296"/>
</p:tagLst>
</file>

<file path=ppt/tags/tag165.xml><?xml version="1.0" encoding="utf-8"?>
<p:tagLst xmlns:p="http://schemas.openxmlformats.org/presentationml/2006/main">
  <p:tag name="AS_UNIQUEID" val="1297"/>
</p:tagLst>
</file>

<file path=ppt/tags/tag166.xml><?xml version="1.0" encoding="utf-8"?>
<p:tagLst xmlns:p="http://schemas.openxmlformats.org/presentationml/2006/main">
  <p:tag name="AS_UNIQUEID" val="1298"/>
</p:tagLst>
</file>

<file path=ppt/tags/tag167.xml><?xml version="1.0" encoding="utf-8"?>
<p:tagLst xmlns:p="http://schemas.openxmlformats.org/presentationml/2006/main">
  <p:tag name="AS_UNIQUEID" val="1299"/>
</p:tagLst>
</file>

<file path=ppt/tags/tag168.xml><?xml version="1.0" encoding="utf-8"?>
<p:tagLst xmlns:p="http://schemas.openxmlformats.org/presentationml/2006/main">
  <p:tag name="AS_UNIQUEID" val="1300"/>
</p:tagLst>
</file>

<file path=ppt/tags/tag169.xml><?xml version="1.0" encoding="utf-8"?>
<p:tagLst xmlns:p="http://schemas.openxmlformats.org/presentationml/2006/main">
  <p:tag name="AS_UNIQUEID" val="1301"/>
</p:tagLst>
</file>

<file path=ppt/tags/tag17.xml><?xml version="1.0" encoding="utf-8"?>
<p:tagLst xmlns:p="http://schemas.openxmlformats.org/presentationml/2006/main">
  <p:tag name="AS_UNIQUEID" val="1155"/>
</p:tagLst>
</file>

<file path=ppt/tags/tag170.xml><?xml version="1.0" encoding="utf-8"?>
<p:tagLst xmlns:p="http://schemas.openxmlformats.org/presentationml/2006/main">
  <p:tag name="AS_UNIQUEID" val="1302"/>
</p:tagLst>
</file>

<file path=ppt/tags/tag171.xml><?xml version="1.0" encoding="utf-8"?>
<p:tagLst xmlns:p="http://schemas.openxmlformats.org/presentationml/2006/main">
  <p:tag name="AS_UNIQUEID" val="1303"/>
</p:tagLst>
</file>

<file path=ppt/tags/tag172.xml><?xml version="1.0" encoding="utf-8"?>
<p:tagLst xmlns:p="http://schemas.openxmlformats.org/presentationml/2006/main">
  <p:tag name="AS_UNIQUEID" val="1304"/>
</p:tagLst>
</file>

<file path=ppt/tags/tag173.xml><?xml version="1.0" encoding="utf-8"?>
<p:tagLst xmlns:p="http://schemas.openxmlformats.org/presentationml/2006/main">
  <p:tag name="AS_UNIQUEID" val="1305"/>
</p:tagLst>
</file>

<file path=ppt/tags/tag174.xml><?xml version="1.0" encoding="utf-8"?>
<p:tagLst xmlns:p="http://schemas.openxmlformats.org/presentationml/2006/main">
  <p:tag name="AS_UNIQUEID" val="1306"/>
</p:tagLst>
</file>

<file path=ppt/tags/tag175.xml><?xml version="1.0" encoding="utf-8"?>
<p:tagLst xmlns:p="http://schemas.openxmlformats.org/presentationml/2006/main">
  <p:tag name="AS_UNIQUEID" val="1307"/>
</p:tagLst>
</file>

<file path=ppt/tags/tag176.xml><?xml version="1.0" encoding="utf-8"?>
<p:tagLst xmlns:p="http://schemas.openxmlformats.org/presentationml/2006/main">
  <p:tag name="AS_UNIQUEID" val="1308"/>
</p:tagLst>
</file>

<file path=ppt/tags/tag177.xml><?xml version="1.0" encoding="utf-8"?>
<p:tagLst xmlns:p="http://schemas.openxmlformats.org/presentationml/2006/main">
  <p:tag name="AS_UNIQUEID" val="1309"/>
</p:tagLst>
</file>

<file path=ppt/tags/tag178.xml><?xml version="1.0" encoding="utf-8"?>
<p:tagLst xmlns:p="http://schemas.openxmlformats.org/presentationml/2006/main">
  <p:tag name="AS_UNIQUEID" val="1310"/>
</p:tagLst>
</file>

<file path=ppt/tags/tag179.xml><?xml version="1.0" encoding="utf-8"?>
<p:tagLst xmlns:p="http://schemas.openxmlformats.org/presentationml/2006/main">
  <p:tag name="AS_UNIQUEID" val="1311"/>
</p:tagLst>
</file>

<file path=ppt/tags/tag18.xml><?xml version="1.0" encoding="utf-8"?>
<p:tagLst xmlns:p="http://schemas.openxmlformats.org/presentationml/2006/main">
  <p:tag name="AS_UNIQUEID" val="1156"/>
</p:tagLst>
</file>

<file path=ppt/tags/tag180.xml><?xml version="1.0" encoding="utf-8"?>
<p:tagLst xmlns:p="http://schemas.openxmlformats.org/presentationml/2006/main">
  <p:tag name="AS_UNIQUEID" val="1312"/>
</p:tagLst>
</file>

<file path=ppt/tags/tag181.xml><?xml version="1.0" encoding="utf-8"?>
<p:tagLst xmlns:p="http://schemas.openxmlformats.org/presentationml/2006/main">
  <p:tag name="AS_UNIQUEID" val="1313"/>
</p:tagLst>
</file>

<file path=ppt/tags/tag182.xml><?xml version="1.0" encoding="utf-8"?>
<p:tagLst xmlns:p="http://schemas.openxmlformats.org/presentationml/2006/main">
  <p:tag name="AS_UNIQUEID" val="1314"/>
</p:tagLst>
</file>

<file path=ppt/tags/tag183.xml><?xml version="1.0" encoding="utf-8"?>
<p:tagLst xmlns:p="http://schemas.openxmlformats.org/presentationml/2006/main">
  <p:tag name="AS_UNIQUEID" val="1315"/>
</p:tagLst>
</file>

<file path=ppt/tags/tag184.xml><?xml version="1.0" encoding="utf-8"?>
<p:tagLst xmlns:p="http://schemas.openxmlformats.org/presentationml/2006/main">
  <p:tag name="AS_UNIQUEID" val="1316"/>
</p:tagLst>
</file>

<file path=ppt/tags/tag185.xml><?xml version="1.0" encoding="utf-8"?>
<p:tagLst xmlns:p="http://schemas.openxmlformats.org/presentationml/2006/main">
  <p:tag name="AS_UNIQUEID" val="1317"/>
</p:tagLst>
</file>

<file path=ppt/tags/tag186.xml><?xml version="1.0" encoding="utf-8"?>
<p:tagLst xmlns:p="http://schemas.openxmlformats.org/presentationml/2006/main">
  <p:tag name="AS_UNIQUEID" val="1318"/>
</p:tagLst>
</file>

<file path=ppt/tags/tag187.xml><?xml version="1.0" encoding="utf-8"?>
<p:tagLst xmlns:p="http://schemas.openxmlformats.org/presentationml/2006/main">
  <p:tag name="AS_UNIQUEID" val="1319"/>
</p:tagLst>
</file>

<file path=ppt/tags/tag188.xml><?xml version="1.0" encoding="utf-8"?>
<p:tagLst xmlns:p="http://schemas.openxmlformats.org/presentationml/2006/main">
  <p:tag name="AS_UNIQUEID" val="1320"/>
</p:tagLst>
</file>

<file path=ppt/tags/tag189.xml><?xml version="1.0" encoding="utf-8"?>
<p:tagLst xmlns:p="http://schemas.openxmlformats.org/presentationml/2006/main">
  <p:tag name="AS_UNIQUEID" val="1321"/>
</p:tagLst>
</file>

<file path=ppt/tags/tag19.xml><?xml version="1.0" encoding="utf-8"?>
<p:tagLst xmlns:p="http://schemas.openxmlformats.org/presentationml/2006/main">
  <p:tag name="AS_UNIQUEID" val="1157"/>
</p:tagLst>
</file>

<file path=ppt/tags/tag190.xml><?xml version="1.0" encoding="utf-8"?>
<p:tagLst xmlns:p="http://schemas.openxmlformats.org/presentationml/2006/main">
  <p:tag name="AS_UNIQUEID" val="1322"/>
</p:tagLst>
</file>

<file path=ppt/tags/tag191.xml><?xml version="1.0" encoding="utf-8"?>
<p:tagLst xmlns:p="http://schemas.openxmlformats.org/presentationml/2006/main">
  <p:tag name="AS_UNIQUEID" val="1323"/>
</p:tagLst>
</file>

<file path=ppt/tags/tag192.xml><?xml version="1.0" encoding="utf-8"?>
<p:tagLst xmlns:p="http://schemas.openxmlformats.org/presentationml/2006/main">
  <p:tag name="AS_UNIQUEID" val="1324"/>
</p:tagLst>
</file>

<file path=ppt/tags/tag193.xml><?xml version="1.0" encoding="utf-8"?>
<p:tagLst xmlns:p="http://schemas.openxmlformats.org/presentationml/2006/main">
  <p:tag name="AS_UNIQUEID" val="1325"/>
</p:tagLst>
</file>

<file path=ppt/tags/tag194.xml><?xml version="1.0" encoding="utf-8"?>
<p:tagLst xmlns:p="http://schemas.openxmlformats.org/presentationml/2006/main">
  <p:tag name="AS_UNIQUEID" val="1326"/>
</p:tagLst>
</file>

<file path=ppt/tags/tag195.xml><?xml version="1.0" encoding="utf-8"?>
<p:tagLst xmlns:p="http://schemas.openxmlformats.org/presentationml/2006/main">
  <p:tag name="AS_UNIQUEID" val="1327"/>
</p:tagLst>
</file>

<file path=ppt/tags/tag196.xml><?xml version="1.0" encoding="utf-8"?>
<p:tagLst xmlns:p="http://schemas.openxmlformats.org/presentationml/2006/main">
  <p:tag name="AS_UNIQUEID" val="1328"/>
</p:tagLst>
</file>

<file path=ppt/tags/tag197.xml><?xml version="1.0" encoding="utf-8"?>
<p:tagLst xmlns:p="http://schemas.openxmlformats.org/presentationml/2006/main">
  <p:tag name="AS_UNIQUEID" val="1329"/>
</p:tagLst>
</file>

<file path=ppt/tags/tag198.xml><?xml version="1.0" encoding="utf-8"?>
<p:tagLst xmlns:p="http://schemas.openxmlformats.org/presentationml/2006/main">
  <p:tag name="AS_UNIQUEID" val="1330"/>
</p:tagLst>
</file>

<file path=ppt/tags/tag199.xml><?xml version="1.0" encoding="utf-8"?>
<p:tagLst xmlns:p="http://schemas.openxmlformats.org/presentationml/2006/main">
  <p:tag name="AS_UNIQUEID" val="1331"/>
</p:tagLst>
</file>

<file path=ppt/tags/tag2.xml><?xml version="1.0" encoding="utf-8"?>
<p:tagLst xmlns:p="http://schemas.openxmlformats.org/presentationml/2006/main">
  <p:tag name="AS_UNIQUEID" val="1140"/>
</p:tagLst>
</file>

<file path=ppt/tags/tag20.xml><?xml version="1.0" encoding="utf-8"?>
<p:tagLst xmlns:p="http://schemas.openxmlformats.org/presentationml/2006/main">
  <p:tag name="AS_UNIQUEID" val="1158"/>
</p:tagLst>
</file>

<file path=ppt/tags/tag200.xml><?xml version="1.0" encoding="utf-8"?>
<p:tagLst xmlns:p="http://schemas.openxmlformats.org/presentationml/2006/main">
  <p:tag name="AS_UNIQUEID" val="1332"/>
</p:tagLst>
</file>

<file path=ppt/tags/tag201.xml><?xml version="1.0" encoding="utf-8"?>
<p:tagLst xmlns:p="http://schemas.openxmlformats.org/presentationml/2006/main">
  <p:tag name="AS_UNIQUEID" val="1333"/>
</p:tagLst>
</file>

<file path=ppt/tags/tag202.xml><?xml version="1.0" encoding="utf-8"?>
<p:tagLst xmlns:p="http://schemas.openxmlformats.org/presentationml/2006/main">
  <p:tag name="AS_UNIQUEID" val="1334"/>
</p:tagLst>
</file>

<file path=ppt/tags/tag203.xml><?xml version="1.0" encoding="utf-8"?>
<p:tagLst xmlns:p="http://schemas.openxmlformats.org/presentationml/2006/main">
  <p:tag name="AS_UNIQUEID" val="1335"/>
</p:tagLst>
</file>

<file path=ppt/tags/tag204.xml><?xml version="1.0" encoding="utf-8"?>
<p:tagLst xmlns:p="http://schemas.openxmlformats.org/presentationml/2006/main">
  <p:tag name="AS_UNIQUEID" val="1336"/>
</p:tagLst>
</file>

<file path=ppt/tags/tag205.xml><?xml version="1.0" encoding="utf-8"?>
<p:tagLst xmlns:p="http://schemas.openxmlformats.org/presentationml/2006/main">
  <p:tag name="AS_UNIQUEID" val="1337"/>
</p:tagLst>
</file>

<file path=ppt/tags/tag206.xml><?xml version="1.0" encoding="utf-8"?>
<p:tagLst xmlns:p="http://schemas.openxmlformats.org/presentationml/2006/main">
  <p:tag name="AS_UNIQUEID" val="1338"/>
</p:tagLst>
</file>

<file path=ppt/tags/tag207.xml><?xml version="1.0" encoding="utf-8"?>
<p:tagLst xmlns:p="http://schemas.openxmlformats.org/presentationml/2006/main">
  <p:tag name="AS_UNIQUEID" val="1339"/>
</p:tagLst>
</file>

<file path=ppt/tags/tag208.xml><?xml version="1.0" encoding="utf-8"?>
<p:tagLst xmlns:p="http://schemas.openxmlformats.org/presentationml/2006/main">
  <p:tag name="AS_UNIQUEID" val="1340"/>
</p:tagLst>
</file>

<file path=ppt/tags/tag209.xml><?xml version="1.0" encoding="utf-8"?>
<p:tagLst xmlns:p="http://schemas.openxmlformats.org/presentationml/2006/main">
  <p:tag name="AS_UNIQUEID" val="1341"/>
</p:tagLst>
</file>

<file path=ppt/tags/tag21.xml><?xml version="1.0" encoding="utf-8"?>
<p:tagLst xmlns:p="http://schemas.openxmlformats.org/presentationml/2006/main">
  <p:tag name="AS_UNIQUEID" val="1159"/>
</p:tagLst>
</file>

<file path=ppt/tags/tag210.xml><?xml version="1.0" encoding="utf-8"?>
<p:tagLst xmlns:p="http://schemas.openxmlformats.org/presentationml/2006/main">
  <p:tag name="AS_UNIQUEID" val="1342"/>
</p:tagLst>
</file>

<file path=ppt/tags/tag211.xml><?xml version="1.0" encoding="utf-8"?>
<p:tagLst xmlns:p="http://schemas.openxmlformats.org/presentationml/2006/main">
  <p:tag name="AS_UNIQUEID" val="1343"/>
</p:tagLst>
</file>

<file path=ppt/tags/tag212.xml><?xml version="1.0" encoding="utf-8"?>
<p:tagLst xmlns:p="http://schemas.openxmlformats.org/presentationml/2006/main">
  <p:tag name="AS_UNIQUEID" val="1344"/>
</p:tagLst>
</file>

<file path=ppt/tags/tag213.xml><?xml version="1.0" encoding="utf-8"?>
<p:tagLst xmlns:p="http://schemas.openxmlformats.org/presentationml/2006/main">
  <p:tag name="AS_UNIQUEID" val="1345"/>
</p:tagLst>
</file>

<file path=ppt/tags/tag214.xml><?xml version="1.0" encoding="utf-8"?>
<p:tagLst xmlns:p="http://schemas.openxmlformats.org/presentationml/2006/main">
  <p:tag name="AS_UNIQUEID" val="1346"/>
</p:tagLst>
</file>

<file path=ppt/tags/tag215.xml><?xml version="1.0" encoding="utf-8"?>
<p:tagLst xmlns:p="http://schemas.openxmlformats.org/presentationml/2006/main">
  <p:tag name="AS_UNIQUEID" val="1347"/>
</p:tagLst>
</file>

<file path=ppt/tags/tag216.xml><?xml version="1.0" encoding="utf-8"?>
<p:tagLst xmlns:p="http://schemas.openxmlformats.org/presentationml/2006/main">
  <p:tag name="AS_UNIQUEID" val="1348"/>
</p:tagLst>
</file>

<file path=ppt/tags/tag217.xml><?xml version="1.0" encoding="utf-8"?>
<p:tagLst xmlns:p="http://schemas.openxmlformats.org/presentationml/2006/main">
  <p:tag name="AS_UNIQUEID" val="1349"/>
</p:tagLst>
</file>

<file path=ppt/tags/tag218.xml><?xml version="1.0" encoding="utf-8"?>
<p:tagLst xmlns:p="http://schemas.openxmlformats.org/presentationml/2006/main">
  <p:tag name="AS_UNIQUEID" val="1350"/>
</p:tagLst>
</file>

<file path=ppt/tags/tag219.xml><?xml version="1.0" encoding="utf-8"?>
<p:tagLst xmlns:p="http://schemas.openxmlformats.org/presentationml/2006/main">
  <p:tag name="AS_UNIQUEID" val="1351"/>
</p:tagLst>
</file>

<file path=ppt/tags/tag22.xml><?xml version="1.0" encoding="utf-8"?>
<p:tagLst xmlns:p="http://schemas.openxmlformats.org/presentationml/2006/main">
  <p:tag name="AS_UNIQUEID" val="1160"/>
</p:tagLst>
</file>

<file path=ppt/tags/tag220.xml><?xml version="1.0" encoding="utf-8"?>
<p:tagLst xmlns:p="http://schemas.openxmlformats.org/presentationml/2006/main">
  <p:tag name="AS_UNIQUEID" val="1352"/>
</p:tagLst>
</file>

<file path=ppt/tags/tag221.xml><?xml version="1.0" encoding="utf-8"?>
<p:tagLst xmlns:p="http://schemas.openxmlformats.org/presentationml/2006/main">
  <p:tag name="AS_UNIQUEID" val="1353"/>
</p:tagLst>
</file>

<file path=ppt/tags/tag222.xml><?xml version="1.0" encoding="utf-8"?>
<p:tagLst xmlns:p="http://schemas.openxmlformats.org/presentationml/2006/main">
  <p:tag name="AS_UNIQUEID" val="1354"/>
</p:tagLst>
</file>

<file path=ppt/tags/tag223.xml><?xml version="1.0" encoding="utf-8"?>
<p:tagLst xmlns:p="http://schemas.openxmlformats.org/presentationml/2006/main">
  <p:tag name="AS_UNIQUEID" val="1355"/>
</p:tagLst>
</file>

<file path=ppt/tags/tag224.xml><?xml version="1.0" encoding="utf-8"?>
<p:tagLst xmlns:p="http://schemas.openxmlformats.org/presentationml/2006/main">
  <p:tag name="AS_UNIQUEID" val="1356"/>
</p:tagLst>
</file>

<file path=ppt/tags/tag225.xml><?xml version="1.0" encoding="utf-8"?>
<p:tagLst xmlns:p="http://schemas.openxmlformats.org/presentationml/2006/main">
  <p:tag name="AS_UNIQUEID" val="1357"/>
</p:tagLst>
</file>

<file path=ppt/tags/tag226.xml><?xml version="1.0" encoding="utf-8"?>
<p:tagLst xmlns:p="http://schemas.openxmlformats.org/presentationml/2006/main">
  <p:tag name="AS_UNIQUEID" val="1358"/>
</p:tagLst>
</file>

<file path=ppt/tags/tag227.xml><?xml version="1.0" encoding="utf-8"?>
<p:tagLst xmlns:p="http://schemas.openxmlformats.org/presentationml/2006/main">
  <p:tag name="AS_UNIQUEID" val="1359"/>
</p:tagLst>
</file>

<file path=ppt/tags/tag228.xml><?xml version="1.0" encoding="utf-8"?>
<p:tagLst xmlns:p="http://schemas.openxmlformats.org/presentationml/2006/main">
  <p:tag name="AS_UNIQUEID" val="1360"/>
</p:tagLst>
</file>

<file path=ppt/tags/tag229.xml><?xml version="1.0" encoding="utf-8"?>
<p:tagLst xmlns:p="http://schemas.openxmlformats.org/presentationml/2006/main">
  <p:tag name="AS_UNIQUEID" val="1361"/>
</p:tagLst>
</file>

<file path=ppt/tags/tag23.xml><?xml version="1.0" encoding="utf-8"?>
<p:tagLst xmlns:p="http://schemas.openxmlformats.org/presentationml/2006/main">
  <p:tag name="AS_UNIQUEID" val="1161"/>
</p:tagLst>
</file>

<file path=ppt/tags/tag230.xml><?xml version="1.0" encoding="utf-8"?>
<p:tagLst xmlns:p="http://schemas.openxmlformats.org/presentationml/2006/main">
  <p:tag name="AS_UNIQUEID" val="1362"/>
</p:tagLst>
</file>

<file path=ppt/tags/tag231.xml><?xml version="1.0" encoding="utf-8"?>
<p:tagLst xmlns:p="http://schemas.openxmlformats.org/presentationml/2006/main">
  <p:tag name="AS_UNIQUEID" val="1363"/>
</p:tagLst>
</file>

<file path=ppt/tags/tag232.xml><?xml version="1.0" encoding="utf-8"?>
<p:tagLst xmlns:p="http://schemas.openxmlformats.org/presentationml/2006/main">
  <p:tag name="AS_UNIQUEID" val="1364"/>
</p:tagLst>
</file>

<file path=ppt/tags/tag233.xml><?xml version="1.0" encoding="utf-8"?>
<p:tagLst xmlns:p="http://schemas.openxmlformats.org/presentationml/2006/main">
  <p:tag name="AS_UNIQUEID" val="1365"/>
</p:tagLst>
</file>

<file path=ppt/tags/tag234.xml><?xml version="1.0" encoding="utf-8"?>
<p:tagLst xmlns:p="http://schemas.openxmlformats.org/presentationml/2006/main">
  <p:tag name="AS_UNIQUEID" val="1366"/>
</p:tagLst>
</file>

<file path=ppt/tags/tag235.xml><?xml version="1.0" encoding="utf-8"?>
<p:tagLst xmlns:p="http://schemas.openxmlformats.org/presentationml/2006/main">
  <p:tag name="AS_UNIQUEID" val="1367"/>
</p:tagLst>
</file>

<file path=ppt/tags/tag236.xml><?xml version="1.0" encoding="utf-8"?>
<p:tagLst xmlns:p="http://schemas.openxmlformats.org/presentationml/2006/main">
  <p:tag name="AS_UNIQUEID" val="1368"/>
</p:tagLst>
</file>

<file path=ppt/tags/tag237.xml><?xml version="1.0" encoding="utf-8"?>
<p:tagLst xmlns:p="http://schemas.openxmlformats.org/presentationml/2006/main">
  <p:tag name="AS_UNIQUEID" val="1369"/>
</p:tagLst>
</file>

<file path=ppt/tags/tag238.xml><?xml version="1.0" encoding="utf-8"?>
<p:tagLst xmlns:p="http://schemas.openxmlformats.org/presentationml/2006/main">
  <p:tag name="AS_UNIQUEID" val="1370"/>
</p:tagLst>
</file>

<file path=ppt/tags/tag239.xml><?xml version="1.0" encoding="utf-8"?>
<p:tagLst xmlns:p="http://schemas.openxmlformats.org/presentationml/2006/main">
  <p:tag name="AS_UNIQUEID" val="1371"/>
</p:tagLst>
</file>

<file path=ppt/tags/tag24.xml><?xml version="1.0" encoding="utf-8"?>
<p:tagLst xmlns:p="http://schemas.openxmlformats.org/presentationml/2006/main">
  <p:tag name="AS_UNIQUEID" val="1162"/>
</p:tagLst>
</file>

<file path=ppt/tags/tag240.xml><?xml version="1.0" encoding="utf-8"?>
<p:tagLst xmlns:p="http://schemas.openxmlformats.org/presentationml/2006/main">
  <p:tag name="AS_UNIQUEID" val="1372"/>
</p:tagLst>
</file>

<file path=ppt/tags/tag241.xml><?xml version="1.0" encoding="utf-8"?>
<p:tagLst xmlns:p="http://schemas.openxmlformats.org/presentationml/2006/main">
  <p:tag name="AS_UNIQUEID" val="1373"/>
</p:tagLst>
</file>

<file path=ppt/tags/tag242.xml><?xml version="1.0" encoding="utf-8"?>
<p:tagLst xmlns:p="http://schemas.openxmlformats.org/presentationml/2006/main">
  <p:tag name="AS_UNIQUEID" val="1374"/>
</p:tagLst>
</file>

<file path=ppt/tags/tag243.xml><?xml version="1.0" encoding="utf-8"?>
<p:tagLst xmlns:p="http://schemas.openxmlformats.org/presentationml/2006/main">
  <p:tag name="AS_UNIQUEID" val="1375"/>
</p:tagLst>
</file>

<file path=ppt/tags/tag244.xml><?xml version="1.0" encoding="utf-8"?>
<p:tagLst xmlns:p="http://schemas.openxmlformats.org/presentationml/2006/main">
  <p:tag name="AS_UNIQUEID" val="1376"/>
</p:tagLst>
</file>

<file path=ppt/tags/tag245.xml><?xml version="1.0" encoding="utf-8"?>
<p:tagLst xmlns:p="http://schemas.openxmlformats.org/presentationml/2006/main">
  <p:tag name="AS_UNIQUEID" val="1377"/>
</p:tagLst>
</file>

<file path=ppt/tags/tag246.xml><?xml version="1.0" encoding="utf-8"?>
<p:tagLst xmlns:p="http://schemas.openxmlformats.org/presentationml/2006/main">
  <p:tag name="AS_UNIQUEID" val="1378"/>
</p:tagLst>
</file>

<file path=ppt/tags/tag247.xml><?xml version="1.0" encoding="utf-8"?>
<p:tagLst xmlns:p="http://schemas.openxmlformats.org/presentationml/2006/main">
  <p:tag name="AS_UNIQUEID" val="1379"/>
</p:tagLst>
</file>

<file path=ppt/tags/tag248.xml><?xml version="1.0" encoding="utf-8"?>
<p:tagLst xmlns:p="http://schemas.openxmlformats.org/presentationml/2006/main">
  <p:tag name="AS_UNIQUEID" val="1380"/>
</p:tagLst>
</file>

<file path=ppt/tags/tag249.xml><?xml version="1.0" encoding="utf-8"?>
<p:tagLst xmlns:p="http://schemas.openxmlformats.org/presentationml/2006/main">
  <p:tag name="AS_UNIQUEID" val="1381"/>
</p:tagLst>
</file>

<file path=ppt/tags/tag25.xml><?xml version="1.0" encoding="utf-8"?>
<p:tagLst xmlns:p="http://schemas.openxmlformats.org/presentationml/2006/main">
  <p:tag name="AS_UNIQUEID" val="1163"/>
</p:tagLst>
</file>

<file path=ppt/tags/tag250.xml><?xml version="1.0" encoding="utf-8"?>
<p:tagLst xmlns:p="http://schemas.openxmlformats.org/presentationml/2006/main">
  <p:tag name="AS_UNIQUEID" val="1382"/>
</p:tagLst>
</file>

<file path=ppt/tags/tag251.xml><?xml version="1.0" encoding="utf-8"?>
<p:tagLst xmlns:p="http://schemas.openxmlformats.org/presentationml/2006/main">
  <p:tag name="AS_UNIQUEID" val="1383"/>
</p:tagLst>
</file>

<file path=ppt/tags/tag252.xml><?xml version="1.0" encoding="utf-8"?>
<p:tagLst xmlns:p="http://schemas.openxmlformats.org/presentationml/2006/main">
  <p:tag name="AS_UNIQUEID" val="1384"/>
</p:tagLst>
</file>

<file path=ppt/tags/tag253.xml><?xml version="1.0" encoding="utf-8"?>
<p:tagLst xmlns:p="http://schemas.openxmlformats.org/presentationml/2006/main">
  <p:tag name="AS_UNIQUEID" val="1385"/>
</p:tagLst>
</file>

<file path=ppt/tags/tag254.xml><?xml version="1.0" encoding="utf-8"?>
<p:tagLst xmlns:p="http://schemas.openxmlformats.org/presentationml/2006/main">
  <p:tag name="AS_UNIQUEID" val="1386"/>
</p:tagLst>
</file>

<file path=ppt/tags/tag255.xml><?xml version="1.0" encoding="utf-8"?>
<p:tagLst xmlns:p="http://schemas.openxmlformats.org/presentationml/2006/main">
  <p:tag name="AS_UNIQUEID" val="1387"/>
</p:tagLst>
</file>

<file path=ppt/tags/tag256.xml><?xml version="1.0" encoding="utf-8"?>
<p:tagLst xmlns:p="http://schemas.openxmlformats.org/presentationml/2006/main">
  <p:tag name="AS_UNIQUEID" val="1388"/>
</p:tagLst>
</file>

<file path=ppt/tags/tag257.xml><?xml version="1.0" encoding="utf-8"?>
<p:tagLst xmlns:p="http://schemas.openxmlformats.org/presentationml/2006/main">
  <p:tag name="AS_UNIQUEID" val="1389"/>
</p:tagLst>
</file>

<file path=ppt/tags/tag258.xml><?xml version="1.0" encoding="utf-8"?>
<p:tagLst xmlns:p="http://schemas.openxmlformats.org/presentationml/2006/main">
  <p:tag name="AS_UNIQUEID" val="1390"/>
</p:tagLst>
</file>

<file path=ppt/tags/tag259.xml><?xml version="1.0" encoding="utf-8"?>
<p:tagLst xmlns:p="http://schemas.openxmlformats.org/presentationml/2006/main">
  <p:tag name="AS_UNIQUEID" val="1391"/>
</p:tagLst>
</file>

<file path=ppt/tags/tag26.xml><?xml version="1.0" encoding="utf-8"?>
<p:tagLst xmlns:p="http://schemas.openxmlformats.org/presentationml/2006/main">
  <p:tag name="AS_UNIQUEID" val="1164"/>
</p:tagLst>
</file>

<file path=ppt/tags/tag260.xml><?xml version="1.0" encoding="utf-8"?>
<p:tagLst xmlns:p="http://schemas.openxmlformats.org/presentationml/2006/main">
  <p:tag name="AS_UNIQUEID" val="1392"/>
</p:tagLst>
</file>

<file path=ppt/tags/tag261.xml><?xml version="1.0" encoding="utf-8"?>
<p:tagLst xmlns:p="http://schemas.openxmlformats.org/presentationml/2006/main">
  <p:tag name="AS_UNIQUEID" val="1393"/>
</p:tagLst>
</file>

<file path=ppt/tags/tag262.xml><?xml version="1.0" encoding="utf-8"?>
<p:tagLst xmlns:p="http://schemas.openxmlformats.org/presentationml/2006/main">
  <p:tag name="AS_UNIQUEID" val="1394"/>
</p:tagLst>
</file>

<file path=ppt/tags/tag263.xml><?xml version="1.0" encoding="utf-8"?>
<p:tagLst xmlns:p="http://schemas.openxmlformats.org/presentationml/2006/main">
  <p:tag name="AS_UNIQUEID" val="1395"/>
</p:tagLst>
</file>

<file path=ppt/tags/tag264.xml><?xml version="1.0" encoding="utf-8"?>
<p:tagLst xmlns:p="http://schemas.openxmlformats.org/presentationml/2006/main">
  <p:tag name="AS_UNIQUEID" val="1396"/>
</p:tagLst>
</file>

<file path=ppt/tags/tag265.xml><?xml version="1.0" encoding="utf-8"?>
<p:tagLst xmlns:p="http://schemas.openxmlformats.org/presentationml/2006/main">
  <p:tag name="AS_UNIQUEID" val="1397"/>
</p:tagLst>
</file>

<file path=ppt/tags/tag266.xml><?xml version="1.0" encoding="utf-8"?>
<p:tagLst xmlns:p="http://schemas.openxmlformats.org/presentationml/2006/main">
  <p:tag name="AS_UNIQUEID" val="1398"/>
</p:tagLst>
</file>

<file path=ppt/tags/tag267.xml><?xml version="1.0" encoding="utf-8"?>
<p:tagLst xmlns:p="http://schemas.openxmlformats.org/presentationml/2006/main">
  <p:tag name="AS_UNIQUEID" val="1399"/>
</p:tagLst>
</file>

<file path=ppt/tags/tag268.xml><?xml version="1.0" encoding="utf-8"?>
<p:tagLst xmlns:p="http://schemas.openxmlformats.org/presentationml/2006/main">
  <p:tag name="AS_UNIQUEID" val="1400"/>
</p:tagLst>
</file>

<file path=ppt/tags/tag269.xml><?xml version="1.0" encoding="utf-8"?>
<p:tagLst xmlns:p="http://schemas.openxmlformats.org/presentationml/2006/main">
  <p:tag name="AS_UNIQUEID" val="1401"/>
</p:tagLst>
</file>

<file path=ppt/tags/tag27.xml><?xml version="1.0" encoding="utf-8"?>
<p:tagLst xmlns:p="http://schemas.openxmlformats.org/presentationml/2006/main">
  <p:tag name="AS_UNIQUEID" val="1165"/>
</p:tagLst>
</file>

<file path=ppt/tags/tag270.xml><?xml version="1.0" encoding="utf-8"?>
<p:tagLst xmlns:p="http://schemas.openxmlformats.org/presentationml/2006/main">
  <p:tag name="AS_UNIQUEID" val="1402"/>
</p:tagLst>
</file>

<file path=ppt/tags/tag271.xml><?xml version="1.0" encoding="utf-8"?>
<p:tagLst xmlns:p="http://schemas.openxmlformats.org/presentationml/2006/main">
  <p:tag name="AS_UNIQUEID" val="1403"/>
</p:tagLst>
</file>

<file path=ppt/tags/tag272.xml><?xml version="1.0" encoding="utf-8"?>
<p:tagLst xmlns:p="http://schemas.openxmlformats.org/presentationml/2006/main">
  <p:tag name="AS_UNIQUEID" val="1404"/>
</p:tagLst>
</file>

<file path=ppt/tags/tag273.xml><?xml version="1.0" encoding="utf-8"?>
<p:tagLst xmlns:p="http://schemas.openxmlformats.org/presentationml/2006/main">
  <p:tag name="AS_UNIQUEID" val="1405"/>
</p:tagLst>
</file>

<file path=ppt/tags/tag274.xml><?xml version="1.0" encoding="utf-8"?>
<p:tagLst xmlns:p="http://schemas.openxmlformats.org/presentationml/2006/main">
  <p:tag name="AS_UNIQUEID" val="1406"/>
</p:tagLst>
</file>

<file path=ppt/tags/tag275.xml><?xml version="1.0" encoding="utf-8"?>
<p:tagLst xmlns:p="http://schemas.openxmlformats.org/presentationml/2006/main">
  <p:tag name="AS_UNIQUEID" val="1407"/>
</p:tagLst>
</file>

<file path=ppt/tags/tag276.xml><?xml version="1.0" encoding="utf-8"?>
<p:tagLst xmlns:p="http://schemas.openxmlformats.org/presentationml/2006/main">
  <p:tag name="AS_UNIQUEID" val="1408"/>
</p:tagLst>
</file>

<file path=ppt/tags/tag277.xml><?xml version="1.0" encoding="utf-8"?>
<p:tagLst xmlns:p="http://schemas.openxmlformats.org/presentationml/2006/main">
  <p:tag name="AS_UNIQUEID" val="1409"/>
</p:tagLst>
</file>

<file path=ppt/tags/tag278.xml><?xml version="1.0" encoding="utf-8"?>
<p:tagLst xmlns:p="http://schemas.openxmlformats.org/presentationml/2006/main">
  <p:tag name="AS_UNIQUEID" val="1410"/>
</p:tagLst>
</file>

<file path=ppt/tags/tag279.xml><?xml version="1.0" encoding="utf-8"?>
<p:tagLst xmlns:p="http://schemas.openxmlformats.org/presentationml/2006/main">
  <p:tag name="AS_UNIQUEID" val="1411"/>
</p:tagLst>
</file>

<file path=ppt/tags/tag28.xml><?xml version="1.0" encoding="utf-8"?>
<p:tagLst xmlns:p="http://schemas.openxmlformats.org/presentationml/2006/main">
  <p:tag name="AS_UNIQUEID" val="1166"/>
</p:tagLst>
</file>

<file path=ppt/tags/tag280.xml><?xml version="1.0" encoding="utf-8"?>
<p:tagLst xmlns:p="http://schemas.openxmlformats.org/presentationml/2006/main">
  <p:tag name="AS_UNIQUEID" val="1412"/>
</p:tagLst>
</file>

<file path=ppt/tags/tag281.xml><?xml version="1.0" encoding="utf-8"?>
<p:tagLst xmlns:p="http://schemas.openxmlformats.org/presentationml/2006/main">
  <p:tag name="AS_UNIQUEID" val="1413"/>
</p:tagLst>
</file>

<file path=ppt/tags/tag282.xml><?xml version="1.0" encoding="utf-8"?>
<p:tagLst xmlns:p="http://schemas.openxmlformats.org/presentationml/2006/main">
  <p:tag name="AS_UNIQUEID" val="1414"/>
</p:tagLst>
</file>

<file path=ppt/tags/tag283.xml><?xml version="1.0" encoding="utf-8"?>
<p:tagLst xmlns:p="http://schemas.openxmlformats.org/presentationml/2006/main">
  <p:tag name="AS_UNIQUEID" val="1415"/>
</p:tagLst>
</file>

<file path=ppt/tags/tag284.xml><?xml version="1.0" encoding="utf-8"?>
<p:tagLst xmlns:p="http://schemas.openxmlformats.org/presentationml/2006/main">
  <p:tag name="AS_UNIQUEID" val="1416"/>
</p:tagLst>
</file>

<file path=ppt/tags/tag285.xml><?xml version="1.0" encoding="utf-8"?>
<p:tagLst xmlns:p="http://schemas.openxmlformats.org/presentationml/2006/main">
  <p:tag name="AS_UNIQUEID" val="1417"/>
</p:tagLst>
</file>

<file path=ppt/tags/tag286.xml><?xml version="1.0" encoding="utf-8"?>
<p:tagLst xmlns:p="http://schemas.openxmlformats.org/presentationml/2006/main">
  <p:tag name="AS_OS" val="Unix 3.10 unknown"/>
  <p:tag name="AS_RELEASE_DATE" val="2020.11.30"/>
  <p:tag name="AS_TITLE" val="Aspose.Slides for Java"/>
  <p:tag name="AS_VERSION" val="20.11"/>
</p:tagLst>
</file>

<file path=ppt/tags/tag29.xml><?xml version="1.0" encoding="utf-8"?>
<p:tagLst xmlns:p="http://schemas.openxmlformats.org/presentationml/2006/main">
  <p:tag name="AS_UNIQUEID" val="1167"/>
</p:tagLst>
</file>

<file path=ppt/tags/tag3.xml><?xml version="1.0" encoding="utf-8"?>
<p:tagLst xmlns:p="http://schemas.openxmlformats.org/presentationml/2006/main">
  <p:tag name="AS_UNIQUEID" val="1141"/>
</p:tagLst>
</file>

<file path=ppt/tags/tag30.xml><?xml version="1.0" encoding="utf-8"?>
<p:tagLst xmlns:p="http://schemas.openxmlformats.org/presentationml/2006/main">
  <p:tag name="AS_UNIQUEID" val="1168"/>
</p:tagLst>
</file>

<file path=ppt/tags/tag31.xml><?xml version="1.0" encoding="utf-8"?>
<p:tagLst xmlns:p="http://schemas.openxmlformats.org/presentationml/2006/main">
  <p:tag name="AS_UNIQUEID" val="1169"/>
</p:tagLst>
</file>

<file path=ppt/tags/tag32.xml><?xml version="1.0" encoding="utf-8"?>
<p:tagLst xmlns:p="http://schemas.openxmlformats.org/presentationml/2006/main">
  <p:tag name="AS_UNIQUEID" val="1170"/>
</p:tagLst>
</file>

<file path=ppt/tags/tag33.xml><?xml version="1.0" encoding="utf-8"?>
<p:tagLst xmlns:p="http://schemas.openxmlformats.org/presentationml/2006/main">
  <p:tag name="AS_UNIQUEID" val="1171"/>
</p:tagLst>
</file>

<file path=ppt/tags/tag34.xml><?xml version="1.0" encoding="utf-8"?>
<p:tagLst xmlns:p="http://schemas.openxmlformats.org/presentationml/2006/main">
  <p:tag name="AS_UNIQUEID" val="1172"/>
</p:tagLst>
</file>

<file path=ppt/tags/tag35.xml><?xml version="1.0" encoding="utf-8"?>
<p:tagLst xmlns:p="http://schemas.openxmlformats.org/presentationml/2006/main">
  <p:tag name="AS_UNIQUEID" val="1173"/>
</p:tagLst>
</file>

<file path=ppt/tags/tag36.xml><?xml version="1.0" encoding="utf-8"?>
<p:tagLst xmlns:p="http://schemas.openxmlformats.org/presentationml/2006/main">
  <p:tag name="AS_UNIQUEID" val="1174"/>
</p:tagLst>
</file>

<file path=ppt/tags/tag37.xml><?xml version="1.0" encoding="utf-8"?>
<p:tagLst xmlns:p="http://schemas.openxmlformats.org/presentationml/2006/main">
  <p:tag name="AS_UNIQUEID" val="1175"/>
</p:tagLst>
</file>

<file path=ppt/tags/tag38.xml><?xml version="1.0" encoding="utf-8"?>
<p:tagLst xmlns:p="http://schemas.openxmlformats.org/presentationml/2006/main">
  <p:tag name="AS_UNIQUEID" val="1176"/>
</p:tagLst>
</file>

<file path=ppt/tags/tag39.xml><?xml version="1.0" encoding="utf-8"?>
<p:tagLst xmlns:p="http://schemas.openxmlformats.org/presentationml/2006/main">
  <p:tag name="AS_UNIQUEID" val="1177"/>
</p:tagLst>
</file>

<file path=ppt/tags/tag4.xml><?xml version="1.0" encoding="utf-8"?>
<p:tagLst xmlns:p="http://schemas.openxmlformats.org/presentationml/2006/main">
  <p:tag name="AS_UNIQUEID" val="1142"/>
</p:tagLst>
</file>

<file path=ppt/tags/tag40.xml><?xml version="1.0" encoding="utf-8"?>
<p:tagLst xmlns:p="http://schemas.openxmlformats.org/presentationml/2006/main">
  <p:tag name="AS_UNIQUEID" val="1178"/>
</p:tagLst>
</file>

<file path=ppt/tags/tag41.xml><?xml version="1.0" encoding="utf-8"?>
<p:tagLst xmlns:p="http://schemas.openxmlformats.org/presentationml/2006/main">
  <p:tag name="AS_UNIQUEID" val="1179"/>
</p:tagLst>
</file>

<file path=ppt/tags/tag42.xml><?xml version="1.0" encoding="utf-8"?>
<p:tagLst xmlns:p="http://schemas.openxmlformats.org/presentationml/2006/main">
  <p:tag name="AS_UNIQUEID" val="1180"/>
</p:tagLst>
</file>

<file path=ppt/tags/tag43.xml><?xml version="1.0" encoding="utf-8"?>
<p:tagLst xmlns:p="http://schemas.openxmlformats.org/presentationml/2006/main">
  <p:tag name="AS_UNIQUEID" val="1181"/>
</p:tagLst>
</file>

<file path=ppt/tags/tag44.xml><?xml version="1.0" encoding="utf-8"?>
<p:tagLst xmlns:p="http://schemas.openxmlformats.org/presentationml/2006/main">
  <p:tag name="AS_UNIQUEID" val="1182"/>
</p:tagLst>
</file>

<file path=ppt/tags/tag45.xml><?xml version="1.0" encoding="utf-8"?>
<p:tagLst xmlns:p="http://schemas.openxmlformats.org/presentationml/2006/main">
  <p:tag name="AS_UNIQUEID" val="1183"/>
</p:tagLst>
</file>

<file path=ppt/tags/tag46.xml><?xml version="1.0" encoding="utf-8"?>
<p:tagLst xmlns:p="http://schemas.openxmlformats.org/presentationml/2006/main">
  <p:tag name="AS_UNIQUEID" val="1184"/>
</p:tagLst>
</file>

<file path=ppt/tags/tag47.xml><?xml version="1.0" encoding="utf-8"?>
<p:tagLst xmlns:p="http://schemas.openxmlformats.org/presentationml/2006/main">
  <p:tag name="AS_UNIQUEID" val="1185"/>
</p:tagLst>
</file>

<file path=ppt/tags/tag48.xml><?xml version="1.0" encoding="utf-8"?>
<p:tagLst xmlns:p="http://schemas.openxmlformats.org/presentationml/2006/main">
  <p:tag name="AS_UNIQUEID" val="1186"/>
</p:tagLst>
</file>

<file path=ppt/tags/tag49.xml><?xml version="1.0" encoding="utf-8"?>
<p:tagLst xmlns:p="http://schemas.openxmlformats.org/presentationml/2006/main">
  <p:tag name="AS_UNIQUEID" val="1187"/>
</p:tagLst>
</file>

<file path=ppt/tags/tag5.xml><?xml version="1.0" encoding="utf-8"?>
<p:tagLst xmlns:p="http://schemas.openxmlformats.org/presentationml/2006/main">
  <p:tag name="AS_UNIQUEID" val="1143"/>
</p:tagLst>
</file>

<file path=ppt/tags/tag50.xml><?xml version="1.0" encoding="utf-8"?>
<p:tagLst xmlns:p="http://schemas.openxmlformats.org/presentationml/2006/main">
  <p:tag name="AS_UNIQUEID" val="1188"/>
</p:tagLst>
</file>

<file path=ppt/tags/tag51.xml><?xml version="1.0" encoding="utf-8"?>
<p:tagLst xmlns:p="http://schemas.openxmlformats.org/presentationml/2006/main">
  <p:tag name="AS_UNIQUEID" val="1189"/>
</p:tagLst>
</file>

<file path=ppt/tags/tag52.xml><?xml version="1.0" encoding="utf-8"?>
<p:tagLst xmlns:p="http://schemas.openxmlformats.org/presentationml/2006/main">
  <p:tag name="AS_UNIQUEID" val="1190"/>
</p:tagLst>
</file>

<file path=ppt/tags/tag53.xml><?xml version="1.0" encoding="utf-8"?>
<p:tagLst xmlns:p="http://schemas.openxmlformats.org/presentationml/2006/main">
  <p:tag name="AS_UNIQUEID" val="1191"/>
</p:tagLst>
</file>

<file path=ppt/tags/tag54.xml><?xml version="1.0" encoding="utf-8"?>
<p:tagLst xmlns:p="http://schemas.openxmlformats.org/presentationml/2006/main">
  <p:tag name="AS_UNIQUEID" val="1192"/>
</p:tagLst>
</file>

<file path=ppt/tags/tag55.xml><?xml version="1.0" encoding="utf-8"?>
<p:tagLst xmlns:p="http://schemas.openxmlformats.org/presentationml/2006/main">
  <p:tag name="AS_UNIQUEID" val="1193"/>
</p:tagLst>
</file>

<file path=ppt/tags/tag56.xml><?xml version="1.0" encoding="utf-8"?>
<p:tagLst xmlns:p="http://schemas.openxmlformats.org/presentationml/2006/main">
  <p:tag name="AS_UNIQUEID" val="1194"/>
</p:tagLst>
</file>

<file path=ppt/tags/tag57.xml><?xml version="1.0" encoding="utf-8"?>
<p:tagLst xmlns:p="http://schemas.openxmlformats.org/presentationml/2006/main">
  <p:tag name="AS_UNIQUEID" val="1195"/>
</p:tagLst>
</file>

<file path=ppt/tags/tag58.xml><?xml version="1.0" encoding="utf-8"?>
<p:tagLst xmlns:p="http://schemas.openxmlformats.org/presentationml/2006/main">
  <p:tag name="AS_UNIQUEID" val="1196"/>
</p:tagLst>
</file>

<file path=ppt/tags/tag59.xml><?xml version="1.0" encoding="utf-8"?>
<p:tagLst xmlns:p="http://schemas.openxmlformats.org/presentationml/2006/main">
  <p:tag name="AS_UNIQUEID" val="1197"/>
</p:tagLst>
</file>

<file path=ppt/tags/tag6.xml><?xml version="1.0" encoding="utf-8"?>
<p:tagLst xmlns:p="http://schemas.openxmlformats.org/presentationml/2006/main">
  <p:tag name="AS_UNIQUEID" val="1144"/>
</p:tagLst>
</file>

<file path=ppt/tags/tag60.xml><?xml version="1.0" encoding="utf-8"?>
<p:tagLst xmlns:p="http://schemas.openxmlformats.org/presentationml/2006/main">
  <p:tag name="AS_UNIQUEID" val="1198"/>
</p:tagLst>
</file>

<file path=ppt/tags/tag61.xml><?xml version="1.0" encoding="utf-8"?>
<p:tagLst xmlns:p="http://schemas.openxmlformats.org/presentationml/2006/main">
  <p:tag name="AS_UNIQUEID" val="1199"/>
</p:tagLst>
</file>

<file path=ppt/tags/tag62.xml><?xml version="1.0" encoding="utf-8"?>
<p:tagLst xmlns:p="http://schemas.openxmlformats.org/presentationml/2006/main">
  <p:tag name="AS_UNIQUEID" val="1200"/>
</p:tagLst>
</file>

<file path=ppt/tags/tag63.xml><?xml version="1.0" encoding="utf-8"?>
<p:tagLst xmlns:p="http://schemas.openxmlformats.org/presentationml/2006/main">
  <p:tag name="AS_UNIQUEID" val="1201"/>
</p:tagLst>
</file>

<file path=ppt/tags/tag64.xml><?xml version="1.0" encoding="utf-8"?>
<p:tagLst xmlns:p="http://schemas.openxmlformats.org/presentationml/2006/main">
  <p:tag name="AS_UNIQUEID" val="1202"/>
</p:tagLst>
</file>

<file path=ppt/tags/tag65.xml><?xml version="1.0" encoding="utf-8"?>
<p:tagLst xmlns:p="http://schemas.openxmlformats.org/presentationml/2006/main">
  <p:tag name="AS_UNIQUEID" val="1203"/>
</p:tagLst>
</file>

<file path=ppt/tags/tag66.xml><?xml version="1.0" encoding="utf-8"?>
<p:tagLst xmlns:p="http://schemas.openxmlformats.org/presentationml/2006/main">
  <p:tag name="AS_UNIQUEID" val="1204"/>
</p:tagLst>
</file>

<file path=ppt/tags/tag67.xml><?xml version="1.0" encoding="utf-8"?>
<p:tagLst xmlns:p="http://schemas.openxmlformats.org/presentationml/2006/main">
  <p:tag name="AS_UNIQUEID" val="1205"/>
</p:tagLst>
</file>

<file path=ppt/tags/tag68.xml><?xml version="1.0" encoding="utf-8"?>
<p:tagLst xmlns:p="http://schemas.openxmlformats.org/presentationml/2006/main">
  <p:tag name="AS_UNIQUEID" val="1206"/>
</p:tagLst>
</file>

<file path=ppt/tags/tag69.xml><?xml version="1.0" encoding="utf-8"?>
<p:tagLst xmlns:p="http://schemas.openxmlformats.org/presentationml/2006/main">
  <p:tag name="AS_UNIQUEID" val="1207"/>
</p:tagLst>
</file>

<file path=ppt/tags/tag7.xml><?xml version="1.0" encoding="utf-8"?>
<p:tagLst xmlns:p="http://schemas.openxmlformats.org/presentationml/2006/main">
  <p:tag name="AS_UNIQUEID" val="1145"/>
</p:tagLst>
</file>

<file path=ppt/tags/tag70.xml><?xml version="1.0" encoding="utf-8"?>
<p:tagLst xmlns:p="http://schemas.openxmlformats.org/presentationml/2006/main">
  <p:tag name="AS_UNIQUEID" val="1208"/>
</p:tagLst>
</file>

<file path=ppt/tags/tag71.xml><?xml version="1.0" encoding="utf-8"?>
<p:tagLst xmlns:p="http://schemas.openxmlformats.org/presentationml/2006/main">
  <p:tag name="AS_UNIQUEID" val="1209"/>
</p:tagLst>
</file>

<file path=ppt/tags/tag72.xml><?xml version="1.0" encoding="utf-8"?>
<p:tagLst xmlns:p="http://schemas.openxmlformats.org/presentationml/2006/main">
  <p:tag name="AS_UNIQUEID" val="1210"/>
</p:tagLst>
</file>

<file path=ppt/tags/tag73.xml><?xml version="1.0" encoding="utf-8"?>
<p:tagLst xmlns:p="http://schemas.openxmlformats.org/presentationml/2006/main">
  <p:tag name="AS_UNIQUEID" val="1211"/>
</p:tagLst>
</file>

<file path=ppt/tags/tag74.xml><?xml version="1.0" encoding="utf-8"?>
<p:tagLst xmlns:p="http://schemas.openxmlformats.org/presentationml/2006/main">
  <p:tag name="AS_UNIQUEID" val="1212"/>
</p:tagLst>
</file>

<file path=ppt/tags/tag75.xml><?xml version="1.0" encoding="utf-8"?>
<p:tagLst xmlns:p="http://schemas.openxmlformats.org/presentationml/2006/main">
  <p:tag name="AS_UNIQUEID" val="1213"/>
</p:tagLst>
</file>

<file path=ppt/tags/tag76.xml><?xml version="1.0" encoding="utf-8"?>
<p:tagLst xmlns:p="http://schemas.openxmlformats.org/presentationml/2006/main">
  <p:tag name="AS_UNIQUEID" val="1214"/>
</p:tagLst>
</file>

<file path=ppt/tags/tag77.xml><?xml version="1.0" encoding="utf-8"?>
<p:tagLst xmlns:p="http://schemas.openxmlformats.org/presentationml/2006/main">
  <p:tag name="AS_UNIQUEID" val="1215"/>
</p:tagLst>
</file>

<file path=ppt/tags/tag78.xml><?xml version="1.0" encoding="utf-8"?>
<p:tagLst xmlns:p="http://schemas.openxmlformats.org/presentationml/2006/main">
  <p:tag name="AS_UNIQUEID" val="1216"/>
</p:tagLst>
</file>

<file path=ppt/tags/tag79.xml><?xml version="1.0" encoding="utf-8"?>
<p:tagLst xmlns:p="http://schemas.openxmlformats.org/presentationml/2006/main">
  <p:tag name="AS_UNIQUEID" val="1217"/>
</p:tagLst>
</file>

<file path=ppt/tags/tag8.xml><?xml version="1.0" encoding="utf-8"?>
<p:tagLst xmlns:p="http://schemas.openxmlformats.org/presentationml/2006/main">
  <p:tag name="AS_UNIQUEID" val="1146"/>
</p:tagLst>
</file>

<file path=ppt/tags/tag80.xml><?xml version="1.0" encoding="utf-8"?>
<p:tagLst xmlns:p="http://schemas.openxmlformats.org/presentationml/2006/main">
  <p:tag name="AS_UNIQUEID" val="1218"/>
</p:tagLst>
</file>

<file path=ppt/tags/tag81.xml><?xml version="1.0" encoding="utf-8"?>
<p:tagLst xmlns:p="http://schemas.openxmlformats.org/presentationml/2006/main">
  <p:tag name="AS_UNIQUEID" val="1219"/>
</p:tagLst>
</file>

<file path=ppt/tags/tag82.xml><?xml version="1.0" encoding="utf-8"?>
<p:tagLst xmlns:p="http://schemas.openxmlformats.org/presentationml/2006/main">
  <p:tag name="AS_UNIQUEID" val="1220"/>
</p:tagLst>
</file>

<file path=ppt/tags/tag83.xml><?xml version="1.0" encoding="utf-8"?>
<p:tagLst xmlns:p="http://schemas.openxmlformats.org/presentationml/2006/main">
  <p:tag name="AS_UNIQUEID" val="1221"/>
</p:tagLst>
</file>

<file path=ppt/tags/tag84.xml><?xml version="1.0" encoding="utf-8"?>
<p:tagLst xmlns:p="http://schemas.openxmlformats.org/presentationml/2006/main">
  <p:tag name="AS_UNIQUEID" val="1222"/>
</p:tagLst>
</file>

<file path=ppt/tags/tag85.xml><?xml version="1.0" encoding="utf-8"?>
<p:tagLst xmlns:p="http://schemas.openxmlformats.org/presentationml/2006/main">
  <p:tag name="AS_UNIQUEID" val="1223"/>
</p:tagLst>
</file>

<file path=ppt/tags/tag86.xml><?xml version="1.0" encoding="utf-8"?>
<p:tagLst xmlns:p="http://schemas.openxmlformats.org/presentationml/2006/main">
  <p:tag name="AS_UNIQUEID" val="609"/>
</p:tagLst>
</file>

<file path=ppt/tags/tag87.xml><?xml version="1.0" encoding="utf-8"?>
<p:tagLst xmlns:p="http://schemas.openxmlformats.org/presentationml/2006/main">
  <p:tag name="AS_UNIQUEID" val="611"/>
</p:tagLst>
</file>

<file path=ppt/tags/tag88.xml><?xml version="1.0" encoding="utf-8"?>
<p:tagLst xmlns:p="http://schemas.openxmlformats.org/presentationml/2006/main">
  <p:tag name="AS_UNIQUEID" val="612"/>
</p:tagLst>
</file>

<file path=ppt/tags/tag89.xml><?xml version="1.0" encoding="utf-8"?>
<p:tagLst xmlns:p="http://schemas.openxmlformats.org/presentationml/2006/main">
  <p:tag name="AS_UNIQUEID" val="1224"/>
</p:tagLst>
</file>

<file path=ppt/tags/tag9.xml><?xml version="1.0" encoding="utf-8"?>
<p:tagLst xmlns:p="http://schemas.openxmlformats.org/presentationml/2006/main">
  <p:tag name="AS_UNIQUEID" val="1147"/>
</p:tagLst>
</file>

<file path=ppt/tags/tag90.xml><?xml version="1.0" encoding="utf-8"?>
<p:tagLst xmlns:p="http://schemas.openxmlformats.org/presentationml/2006/main">
  <p:tag name="AS_UNIQUEID" val="1225"/>
</p:tagLst>
</file>

<file path=ppt/tags/tag91.xml><?xml version="1.0" encoding="utf-8"?>
<p:tagLst xmlns:p="http://schemas.openxmlformats.org/presentationml/2006/main">
  <p:tag name="AS_UNIQUEID" val="1226"/>
</p:tagLst>
</file>

<file path=ppt/tags/tag92.xml><?xml version="1.0" encoding="utf-8"?>
<p:tagLst xmlns:p="http://schemas.openxmlformats.org/presentationml/2006/main">
  <p:tag name="AS_UNIQUEID" val="1227"/>
</p:tagLst>
</file>

<file path=ppt/tags/tag93.xml><?xml version="1.0" encoding="utf-8"?>
<p:tagLst xmlns:p="http://schemas.openxmlformats.org/presentationml/2006/main">
  <p:tag name="AS_UNIQUEID" val="1228"/>
</p:tagLst>
</file>

<file path=ppt/tags/tag94.xml><?xml version="1.0" encoding="utf-8"?>
<p:tagLst xmlns:p="http://schemas.openxmlformats.org/presentationml/2006/main">
  <p:tag name="AS_UNIQUEID" val="1229"/>
</p:tagLst>
</file>

<file path=ppt/tags/tag95.xml><?xml version="1.0" encoding="utf-8"?>
<p:tagLst xmlns:p="http://schemas.openxmlformats.org/presentationml/2006/main">
  <p:tag name="AS_UNIQUEID" val="1230"/>
</p:tagLst>
</file>

<file path=ppt/tags/tag96.xml><?xml version="1.0" encoding="utf-8"?>
<p:tagLst xmlns:p="http://schemas.openxmlformats.org/presentationml/2006/main">
  <p:tag name="AS_UNIQUEID" val="1231"/>
</p:tagLst>
</file>

<file path=ppt/tags/tag97.xml><?xml version="1.0" encoding="utf-8"?>
<p:tagLst xmlns:p="http://schemas.openxmlformats.org/presentationml/2006/main">
  <p:tag name="AS_UNIQUEID" val="1232"/>
</p:tagLst>
</file>

<file path=ppt/tags/tag98.xml><?xml version="1.0" encoding="utf-8"?>
<p:tagLst xmlns:p="http://schemas.openxmlformats.org/presentationml/2006/main">
  <p:tag name="AS_UNIQUEID" val="1233"/>
</p:tagLst>
</file>

<file path=ppt/tags/tag99.xml><?xml version="1.0" encoding="utf-8"?>
<p:tagLst xmlns:p="http://schemas.openxmlformats.org/presentationml/2006/main">
  <p:tag name="AS_UNIQUEID" val="1234"/>
</p:tagLst>
</file>

<file path=ppt/theme/theme1.xml><?xml version="1.0" encoding="utf-8"?>
<a:theme xmlns:r="http://schemas.openxmlformats.org/officeDocument/2006/relationships" xmlns:a="http://schemas.openxmlformats.org/drawingml/2006/main" name="第一PPT，www.1ppt.com">
  <a:themeElements>
    <a:clrScheme name="自定义 3">
      <a:dk1>
        <a:sysClr val="windowText" lastClr="000000"/>
      </a:dk1>
      <a:lt1>
        <a:sysClr val="window" lastClr="FFFFFF"/>
      </a:lt1>
      <a:dk2>
        <a:srgbClr val="BE0000"/>
      </a:dk2>
      <a:lt2>
        <a:srgbClr val="E7E6E6"/>
      </a:lt2>
      <a:accent1>
        <a:srgbClr val="BE0000"/>
      </a:accent1>
      <a:accent2>
        <a:srgbClr val="ED7D31"/>
      </a:accent2>
      <a:accent3>
        <a:srgbClr val="D20000"/>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144</Paragraphs>
  <Slides>25</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25</vt:i4>
      </vt:variant>
    </vt:vector>
  </HeadingPairs>
  <TitlesOfParts>
    <vt:vector baseType="lpstr" size="35">
      <vt:lpstr>Arial</vt:lpstr>
      <vt:lpstr>Calibri Light</vt:lpstr>
      <vt:lpstr>Calibri</vt:lpstr>
      <vt:lpstr>微软雅黑</vt:lpstr>
      <vt:lpstr>黑体</vt:lpstr>
      <vt:lpstr>等线</vt:lpstr>
      <vt:lpstr>Times New Roman</vt:lpstr>
      <vt:lpstr>宋体</vt:lpstr>
      <vt:lpstr>hakuyoxingshu7000</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2022-02-17T17:14:24.261</cp:lastPrinted>
  <dcterms:created xsi:type="dcterms:W3CDTF">2022-02-17T17:14:24Z</dcterms:created>
  <dcterms:modified xsi:type="dcterms:W3CDTF">2022-02-17T09:14:26Z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